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1.xml" ContentType="application/vnd.openxmlformats-officedocument.drawingml.chart+xml"/>
  <Override PartName="/ppt/theme/themeOverride4.xml" ContentType="application/vnd.openxmlformats-officedocument.themeOverride+xml"/>
  <Override PartName="/ppt/charts/chart22.xml" ContentType="application/vnd.openxmlformats-officedocument.drawingml.chart+xml"/>
  <Override PartName="/ppt/theme/themeOverride5.xml" ContentType="application/vnd.openxmlformats-officedocument.themeOverride+xml"/>
  <Override PartName="/ppt/notesSlides/notesSlide16.xml" ContentType="application/vnd.openxmlformats-officedocument.presentationml.notesSlide+xml"/>
  <Override PartName="/ppt/charts/chart23.xml" ContentType="application/vnd.openxmlformats-officedocument.drawingml.chart+xml"/>
  <Override PartName="/ppt/theme/themeOverride6.xml" ContentType="application/vnd.openxmlformats-officedocument.themeOverride+xml"/>
  <Override PartName="/ppt/charts/chart24.xml" ContentType="application/vnd.openxmlformats-officedocument.drawingml.chart+xml"/>
  <Override PartName="/ppt/theme/themeOverride7.xml" ContentType="application/vnd.openxmlformats-officedocument.themeOverride+xml"/>
  <Override PartName="/ppt/charts/chart25.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charts/chart2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theme/themeOverride9.xml" ContentType="application/vnd.openxmlformats-officedocument.themeOverride+xml"/>
  <Override PartName="/ppt/charts/chart33.xml" ContentType="application/vnd.openxmlformats-officedocument.drawingml.chart+xml"/>
  <Override PartName="/ppt/theme/themeOverride10.xml" ContentType="application/vnd.openxmlformats-officedocument.themeOverride+xml"/>
  <Override PartName="/ppt/charts/chart34.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35.xml" ContentType="application/vnd.openxmlformats-officedocument.drawingml.chart+xml"/>
  <Override PartName="/ppt/theme/themeOverride12.xml" ContentType="application/vnd.openxmlformats-officedocument.themeOverride+xml"/>
  <Override PartName="/ppt/charts/chart36.xml" ContentType="application/vnd.openxmlformats-officedocument.drawingml.chart+xml"/>
  <Override PartName="/ppt/theme/themeOverride1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30"/>
  </p:notesMasterIdLst>
  <p:handoutMasterIdLst>
    <p:handoutMasterId r:id="rId31"/>
  </p:handoutMasterIdLst>
  <p:sldIdLst>
    <p:sldId id="285" r:id="rId2"/>
    <p:sldId id="734" r:id="rId3"/>
    <p:sldId id="806" r:id="rId4"/>
    <p:sldId id="1277" r:id="rId5"/>
    <p:sldId id="1263" r:id="rId6"/>
    <p:sldId id="809" r:id="rId7"/>
    <p:sldId id="799" r:id="rId8"/>
    <p:sldId id="1255" r:id="rId9"/>
    <p:sldId id="1278" r:id="rId10"/>
    <p:sldId id="1268" r:id="rId11"/>
    <p:sldId id="2145705833" r:id="rId12"/>
    <p:sldId id="1267" r:id="rId13"/>
    <p:sldId id="1273" r:id="rId14"/>
    <p:sldId id="2145705820" r:id="rId15"/>
    <p:sldId id="1274" r:id="rId16"/>
    <p:sldId id="1259" r:id="rId17"/>
    <p:sldId id="2145705832" r:id="rId18"/>
    <p:sldId id="889" r:id="rId19"/>
    <p:sldId id="329" r:id="rId20"/>
    <p:sldId id="1264" r:id="rId21"/>
    <p:sldId id="1261" r:id="rId22"/>
    <p:sldId id="811" r:id="rId23"/>
    <p:sldId id="1262" r:id="rId24"/>
    <p:sldId id="350" r:id="rId25"/>
    <p:sldId id="1254" r:id="rId26"/>
    <p:sldId id="1275" r:id="rId27"/>
    <p:sldId id="808" r:id="rId28"/>
    <p:sldId id="125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DE1CD2BD-43B4-7C48-843B-22569F6A5990}">
          <p14:sldIdLst>
            <p14:sldId id="285"/>
            <p14:sldId id="734"/>
            <p14:sldId id="806"/>
            <p14:sldId id="1277"/>
            <p14:sldId id="1263"/>
            <p14:sldId id="809"/>
            <p14:sldId id="799"/>
            <p14:sldId id="1255"/>
            <p14:sldId id="1278"/>
            <p14:sldId id="1268"/>
            <p14:sldId id="2145705833"/>
            <p14:sldId id="1267"/>
            <p14:sldId id="1273"/>
            <p14:sldId id="2145705820"/>
            <p14:sldId id="1274"/>
            <p14:sldId id="1259"/>
            <p14:sldId id="2145705832"/>
            <p14:sldId id="889"/>
            <p14:sldId id="329"/>
            <p14:sldId id="1264"/>
            <p14:sldId id="1261"/>
            <p14:sldId id="811"/>
            <p14:sldId id="1262"/>
            <p14:sldId id="350"/>
            <p14:sldId id="1254"/>
            <p14:sldId id="1275"/>
            <p14:sldId id="808"/>
            <p14:sldId id="12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Elizabeth (Financial &amp; Risk)" initials="HE(&amp;R" lastIdx="10" clrIdx="0">
    <p:extLst>
      <p:ext uri="{19B8F6BF-5375-455C-9EA6-DF929625EA0E}">
        <p15:presenceInfo xmlns:p15="http://schemas.microsoft.com/office/powerpoint/2012/main" userId="S-1-5-21-2012327785-2259879848-3711903672-784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5FF"/>
    <a:srgbClr val="666666"/>
    <a:srgbClr val="9978FF"/>
    <a:srgbClr val="667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EADBE-86EE-4761-B204-6D0C2BEF8D0A}" v="31" dt="2022-11-04T13:54:35.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0" autoAdjust="0"/>
    <p:restoredTop sz="84284" autoAdjust="0"/>
  </p:normalViewPr>
  <p:slideViewPr>
    <p:cSldViewPr snapToGrid="0" snapToObjects="1">
      <p:cViewPr varScale="1">
        <p:scale>
          <a:sx n="108" d="100"/>
          <a:sy n="108" d="100"/>
        </p:scale>
        <p:origin x="852" y="102"/>
      </p:cViewPr>
      <p:guideLst>
        <p:guide orient="horz" pos="2160"/>
        <p:guide pos="3840"/>
      </p:guideLst>
    </p:cSldViewPr>
  </p:slideViewPr>
  <p:outlineViewPr>
    <p:cViewPr>
      <p:scale>
        <a:sx n="33" d="100"/>
        <a:sy n="33" d="100"/>
      </p:scale>
      <p:origin x="0" y="-271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52" d="100"/>
          <a:sy n="152" d="100"/>
        </p:scale>
        <p:origin x="38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xml"/><Relationship Id="rId1" Type="http://schemas.microsoft.com/office/2011/relationships/chartStyle" Target="style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xml"/><Relationship Id="rId1" Type="http://schemas.microsoft.com/office/2011/relationships/chartStyle" Target="style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pPr>
            <a:r>
              <a:rPr lang="en-US" sz="1400" b="1" i="0" baseline="0" dirty="0">
                <a:effectLst/>
              </a:rPr>
              <a:t>Quarterly leveraged loan and HY bond issuance (</a:t>
            </a:r>
            <a:r>
              <a:rPr lang="en-US" sz="1400" b="1" i="0" baseline="0" dirty="0" err="1">
                <a:effectLst/>
              </a:rPr>
              <a:t>US$bn</a:t>
            </a:r>
            <a:r>
              <a:rPr lang="en-US" sz="1400" b="1" i="0" baseline="0" dirty="0">
                <a:effectLst/>
              </a:rPr>
              <a:t>)</a:t>
            </a:r>
            <a:endParaRPr lang="en-US" sz="1100" b="1" dirty="0">
              <a:effectLst/>
            </a:endParaRPr>
          </a:p>
        </c:rich>
      </c:tx>
      <c:layout>
        <c:manualLayout>
          <c:xMode val="edge"/>
          <c:yMode val="edge"/>
          <c:x val="1.9626002034298599E-3"/>
          <c:y val="1.1943712906069999E-3"/>
        </c:manualLayout>
      </c:layout>
      <c:overlay val="0"/>
    </c:title>
    <c:autoTitleDeleted val="0"/>
    <c:plotArea>
      <c:layout>
        <c:manualLayout>
          <c:layoutTarget val="inner"/>
          <c:xMode val="edge"/>
          <c:yMode val="edge"/>
          <c:x val="9.4320757731370539E-2"/>
          <c:y val="0.14855921494475136"/>
          <c:w val="0.88017199589181783"/>
          <c:h val="0.68466763758041238"/>
        </c:manualLayout>
      </c:layout>
      <c:barChart>
        <c:barDir val="col"/>
        <c:grouping val="stacked"/>
        <c:varyColors val="0"/>
        <c:ser>
          <c:idx val="0"/>
          <c:order val="0"/>
          <c:tx>
            <c:strRef>
              <c:f>Sheet1!$B$1</c:f>
              <c:strCache>
                <c:ptCount val="1"/>
                <c:pt idx="0">
                  <c:v>Pro Rata Leveraged Loans</c:v>
                </c:pt>
              </c:strCache>
            </c:strRef>
          </c:tx>
          <c:spPr>
            <a:solidFill>
              <a:srgbClr val="001EFF"/>
            </a:solidFill>
          </c:spPr>
          <c:invertIfNegative val="0"/>
          <c:cat>
            <c:strRef>
              <c:f>Sheet1!$A$42:$A$64</c:f>
              <c:strCache>
                <c:ptCount val="23"/>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1Q22</c:v>
                </c:pt>
                <c:pt idx="21">
                  <c:v>2Q22</c:v>
                </c:pt>
                <c:pt idx="22">
                  <c:v>3Q22</c:v>
                </c:pt>
              </c:strCache>
            </c:strRef>
          </c:cat>
          <c:val>
            <c:numRef>
              <c:f>Sheet1!$B$42:$B$64</c:f>
              <c:numCache>
                <c:formatCode>General</c:formatCode>
                <c:ptCount val="23"/>
                <c:pt idx="0">
                  <c:v>113.1</c:v>
                </c:pt>
                <c:pt idx="1">
                  <c:v>133.21</c:v>
                </c:pt>
                <c:pt idx="2">
                  <c:v>118.87</c:v>
                </c:pt>
                <c:pt idx="3">
                  <c:v>118.49</c:v>
                </c:pt>
                <c:pt idx="4">
                  <c:v>110.82</c:v>
                </c:pt>
                <c:pt idx="5">
                  <c:v>163.43</c:v>
                </c:pt>
                <c:pt idx="6">
                  <c:v>87.72</c:v>
                </c:pt>
                <c:pt idx="7">
                  <c:v>152.16</c:v>
                </c:pt>
                <c:pt idx="8">
                  <c:v>103.17</c:v>
                </c:pt>
                <c:pt idx="9">
                  <c:v>121.44</c:v>
                </c:pt>
                <c:pt idx="10">
                  <c:v>95.42</c:v>
                </c:pt>
                <c:pt idx="11">
                  <c:v>88.37</c:v>
                </c:pt>
                <c:pt idx="12">
                  <c:v>88.04</c:v>
                </c:pt>
                <c:pt idx="13">
                  <c:v>99.57</c:v>
                </c:pt>
                <c:pt idx="14">
                  <c:v>57.89</c:v>
                </c:pt>
                <c:pt idx="15">
                  <c:v>78.430000000000007</c:v>
                </c:pt>
                <c:pt idx="16">
                  <c:v>96.7</c:v>
                </c:pt>
                <c:pt idx="17">
                  <c:v>157.54</c:v>
                </c:pt>
                <c:pt idx="18">
                  <c:v>127.76</c:v>
                </c:pt>
                <c:pt idx="19">
                  <c:v>140.08000000000001</c:v>
                </c:pt>
                <c:pt idx="20">
                  <c:v>107.98</c:v>
                </c:pt>
                <c:pt idx="21">
                  <c:v>221.07</c:v>
                </c:pt>
                <c:pt idx="22">
                  <c:v>120.18</c:v>
                </c:pt>
              </c:numCache>
            </c:numRef>
          </c:val>
          <c:extLst>
            <c:ext xmlns:c16="http://schemas.microsoft.com/office/drawing/2014/chart" uri="{C3380CC4-5D6E-409C-BE32-E72D297353CC}">
              <c16:uniqueId val="{00000000-32FB-4311-9618-A26D60AA5E79}"/>
            </c:ext>
          </c:extLst>
        </c:ser>
        <c:ser>
          <c:idx val="1"/>
          <c:order val="1"/>
          <c:tx>
            <c:strRef>
              <c:f>Sheet1!$C$1</c:f>
              <c:strCache>
                <c:ptCount val="1"/>
                <c:pt idx="0">
                  <c:v>Institutional Loans</c:v>
                </c:pt>
              </c:strCache>
            </c:strRef>
          </c:tx>
          <c:spPr>
            <a:solidFill>
              <a:srgbClr val="99A5FF"/>
            </a:solidFill>
            <a:ln>
              <a:noFill/>
            </a:ln>
          </c:spPr>
          <c:invertIfNegative val="0"/>
          <c:cat>
            <c:strRef>
              <c:f>Sheet1!$A$42:$A$64</c:f>
              <c:strCache>
                <c:ptCount val="23"/>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1Q22</c:v>
                </c:pt>
                <c:pt idx="21">
                  <c:v>2Q22</c:v>
                </c:pt>
                <c:pt idx="22">
                  <c:v>3Q22</c:v>
                </c:pt>
              </c:strCache>
            </c:strRef>
          </c:cat>
          <c:val>
            <c:numRef>
              <c:f>Sheet1!$C$42:$C$64</c:f>
              <c:numCache>
                <c:formatCode>General</c:formatCode>
                <c:ptCount val="23"/>
                <c:pt idx="0">
                  <c:v>291.7</c:v>
                </c:pt>
                <c:pt idx="1">
                  <c:v>232.43</c:v>
                </c:pt>
                <c:pt idx="2">
                  <c:v>173.21</c:v>
                </c:pt>
                <c:pt idx="3">
                  <c:v>221.17</c:v>
                </c:pt>
                <c:pt idx="4">
                  <c:v>232.24</c:v>
                </c:pt>
                <c:pt idx="5">
                  <c:v>250.13</c:v>
                </c:pt>
                <c:pt idx="6">
                  <c:v>115.82</c:v>
                </c:pt>
                <c:pt idx="7">
                  <c:v>127.54</c:v>
                </c:pt>
                <c:pt idx="8">
                  <c:v>64.16</c:v>
                </c:pt>
                <c:pt idx="9">
                  <c:v>95.85</c:v>
                </c:pt>
                <c:pt idx="10">
                  <c:v>103.08</c:v>
                </c:pt>
                <c:pt idx="11">
                  <c:v>136.35</c:v>
                </c:pt>
                <c:pt idx="12">
                  <c:v>179.53</c:v>
                </c:pt>
                <c:pt idx="13">
                  <c:v>34.4</c:v>
                </c:pt>
                <c:pt idx="14">
                  <c:v>67.16</c:v>
                </c:pt>
                <c:pt idx="15">
                  <c:v>105.99</c:v>
                </c:pt>
                <c:pt idx="16">
                  <c:v>262.08999999999997</c:v>
                </c:pt>
                <c:pt idx="17">
                  <c:v>168.53</c:v>
                </c:pt>
                <c:pt idx="18">
                  <c:v>164.6</c:v>
                </c:pt>
                <c:pt idx="19">
                  <c:v>173.38</c:v>
                </c:pt>
                <c:pt idx="20">
                  <c:v>107.14</c:v>
                </c:pt>
                <c:pt idx="21">
                  <c:v>68.7</c:v>
                </c:pt>
                <c:pt idx="22">
                  <c:v>43.9</c:v>
                </c:pt>
              </c:numCache>
            </c:numRef>
          </c:val>
          <c:extLst>
            <c:ext xmlns:c16="http://schemas.microsoft.com/office/drawing/2014/chart" uri="{C3380CC4-5D6E-409C-BE32-E72D297353CC}">
              <c16:uniqueId val="{00000001-32FB-4311-9618-A26D60AA5E79}"/>
            </c:ext>
          </c:extLst>
        </c:ser>
        <c:ser>
          <c:idx val="2"/>
          <c:order val="2"/>
          <c:tx>
            <c:strRef>
              <c:f>Sheet1!$D$1</c:f>
              <c:strCache>
                <c:ptCount val="1"/>
                <c:pt idx="0">
                  <c:v>High Yield Bonds </c:v>
                </c:pt>
              </c:strCache>
            </c:strRef>
          </c:tx>
          <c:spPr>
            <a:solidFill>
              <a:srgbClr val="B2B2B2"/>
            </a:solidFill>
          </c:spPr>
          <c:invertIfNegative val="0"/>
          <c:cat>
            <c:strRef>
              <c:f>Sheet1!$A$42:$A$64</c:f>
              <c:strCache>
                <c:ptCount val="23"/>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1Q22</c:v>
                </c:pt>
                <c:pt idx="21">
                  <c:v>2Q22</c:v>
                </c:pt>
                <c:pt idx="22">
                  <c:v>3Q22</c:v>
                </c:pt>
              </c:strCache>
            </c:strRef>
          </c:cat>
          <c:val>
            <c:numRef>
              <c:f>Sheet1!$D$42:$D$64</c:f>
              <c:numCache>
                <c:formatCode>General</c:formatCode>
                <c:ptCount val="23"/>
                <c:pt idx="0">
                  <c:v>90.99</c:v>
                </c:pt>
                <c:pt idx="1">
                  <c:v>63.5</c:v>
                </c:pt>
                <c:pt idx="2">
                  <c:v>62.54</c:v>
                </c:pt>
                <c:pt idx="3">
                  <c:v>73.760000000000005</c:v>
                </c:pt>
                <c:pt idx="4">
                  <c:v>63.08</c:v>
                </c:pt>
                <c:pt idx="5">
                  <c:v>50.51</c:v>
                </c:pt>
                <c:pt idx="6">
                  <c:v>45.65</c:v>
                </c:pt>
                <c:pt idx="7">
                  <c:v>14.17</c:v>
                </c:pt>
                <c:pt idx="8">
                  <c:v>60.5</c:v>
                </c:pt>
                <c:pt idx="9">
                  <c:v>67</c:v>
                </c:pt>
                <c:pt idx="10">
                  <c:v>65.34</c:v>
                </c:pt>
                <c:pt idx="11">
                  <c:v>70.38</c:v>
                </c:pt>
                <c:pt idx="12">
                  <c:v>67.67</c:v>
                </c:pt>
                <c:pt idx="13">
                  <c:v>127.04</c:v>
                </c:pt>
                <c:pt idx="14">
                  <c:v>118.89</c:v>
                </c:pt>
                <c:pt idx="15">
                  <c:v>90.29</c:v>
                </c:pt>
                <c:pt idx="16">
                  <c:v>152.07</c:v>
                </c:pt>
                <c:pt idx="17">
                  <c:v>135.84</c:v>
                </c:pt>
                <c:pt idx="18">
                  <c:v>101.39</c:v>
                </c:pt>
                <c:pt idx="19">
                  <c:v>73.930000000000007</c:v>
                </c:pt>
                <c:pt idx="20">
                  <c:v>50.83</c:v>
                </c:pt>
                <c:pt idx="21">
                  <c:v>24.38</c:v>
                </c:pt>
                <c:pt idx="22">
                  <c:v>17.79</c:v>
                </c:pt>
              </c:numCache>
            </c:numRef>
          </c:val>
          <c:extLst>
            <c:ext xmlns:c16="http://schemas.microsoft.com/office/drawing/2014/chart" uri="{C3380CC4-5D6E-409C-BE32-E72D297353CC}">
              <c16:uniqueId val="{00000002-32FB-4311-9618-A26D60AA5E79}"/>
            </c:ext>
          </c:extLst>
        </c:ser>
        <c:dLbls>
          <c:showLegendKey val="0"/>
          <c:showVal val="0"/>
          <c:showCatName val="0"/>
          <c:showSerName val="0"/>
          <c:showPercent val="0"/>
          <c:showBubbleSize val="0"/>
        </c:dLbls>
        <c:gapWidth val="219"/>
        <c:overlap val="100"/>
        <c:axId val="-1223753568"/>
        <c:axId val="-1223751520"/>
      </c:barChart>
      <c:catAx>
        <c:axId val="-122375356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1223751520"/>
        <c:crosses val="autoZero"/>
        <c:auto val="1"/>
        <c:lblAlgn val="ctr"/>
        <c:lblOffset val="100"/>
        <c:noMultiLvlLbl val="0"/>
      </c:catAx>
      <c:valAx>
        <c:axId val="-1223751520"/>
        <c:scaling>
          <c:orientation val="minMax"/>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legend>
      <c:legendPos val="b"/>
      <c:layout>
        <c:manualLayout>
          <c:xMode val="edge"/>
          <c:yMode val="edge"/>
          <c:x val="9.7543215793677959E-2"/>
          <c:y val="0.94291747695239181"/>
          <c:w val="0.87102791281524594"/>
          <c:h val="5.4272536217670302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300" b="1" i="0" u="none" strike="noStrike" kern="1200" spc="0" baseline="0">
                <a:solidFill>
                  <a:srgbClr val="000000">
                    <a:lumMod val="65000"/>
                    <a:lumOff val="35000"/>
                  </a:srgbClr>
                </a:solidFill>
                <a:latin typeface="+mn-lt"/>
                <a:ea typeface="+mn-ea"/>
                <a:cs typeface="+mn-cs"/>
              </a:defRPr>
            </a:pPr>
            <a:r>
              <a:rPr lang="en-US" sz="1400" b="1" i="0" u="none" strike="noStrike" kern="1200" spc="0" baseline="0" dirty="0">
                <a:solidFill>
                  <a:schemeClr val="tx1"/>
                </a:solidFill>
                <a:latin typeface="+mn-lt"/>
                <a:ea typeface="+mn-ea"/>
                <a:cs typeface="+mn-cs"/>
              </a:rPr>
              <a:t>How would you describe the current fundraising environment for US direct lending?</a:t>
            </a:r>
          </a:p>
          <a:p>
            <a:pPr marL="0" marR="0" lvl="0" indent="0" algn="l" defTabSz="914400" rtl="0" eaLnBrk="1" fontAlgn="auto" latinLnBrk="0" hangingPunct="1">
              <a:lnSpc>
                <a:spcPct val="100000"/>
              </a:lnSpc>
              <a:spcBef>
                <a:spcPts val="0"/>
              </a:spcBef>
              <a:spcAft>
                <a:spcPts val="0"/>
              </a:spcAft>
              <a:buClrTx/>
              <a:buSzTx/>
              <a:buFontTx/>
              <a:buNone/>
              <a:tabLst/>
              <a:defRPr sz="1300" b="1">
                <a:solidFill>
                  <a:srgbClr val="000000">
                    <a:lumMod val="65000"/>
                    <a:lumOff val="35000"/>
                  </a:srgbClr>
                </a:solidFill>
              </a:defRPr>
            </a:pPr>
            <a:r>
              <a:rPr lang="en-US" sz="1400" b="1" dirty="0">
                <a:solidFill>
                  <a:schemeClr val="tx1"/>
                </a:solidFill>
              </a:rPr>
              <a:t>(% of respondents)</a:t>
            </a:r>
          </a:p>
        </c:rich>
      </c:tx>
      <c:layout>
        <c:manualLayout>
          <c:xMode val="edge"/>
          <c:yMode val="edge"/>
          <c:x val="2.1095332760301569E-3"/>
          <c:y val="2.7777777777777779E-3"/>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300" b="1"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0.35338981024422367"/>
          <c:y val="0.1112432752943834"/>
          <c:w val="0.60949720415382858"/>
          <c:h val="0.76951181443969396"/>
        </c:manualLayout>
      </c:layout>
      <c:barChart>
        <c:barDir val="bar"/>
        <c:grouping val="clustered"/>
        <c:varyColors val="0"/>
        <c:ser>
          <c:idx val="1"/>
          <c:order val="0"/>
          <c:tx>
            <c:strRef>
              <c:f>Sheet1!$B$1</c:f>
              <c:strCache>
                <c:ptCount val="1"/>
                <c:pt idx="0">
                  <c:v>3Q22</c:v>
                </c:pt>
              </c:strCache>
            </c:strRef>
          </c:tx>
          <c:spPr>
            <a:solidFill>
              <a:srgbClr val="99A5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LPs see lots of opportunities in direct lending and are investing more money today</c:v>
                </c:pt>
                <c:pt idx="1">
                  <c:v>LPs are staying the course, and keeping allocations consistent</c:v>
                </c:pt>
                <c:pt idx="2">
                  <c:v>LPs are being much more selective, downsizing checks and limiting managers</c:v>
                </c:pt>
                <c:pt idx="3">
                  <c:v>LPs have better options in other asset classes and are shunning U.S. direct lending</c:v>
                </c:pt>
              </c:strCache>
            </c:strRef>
          </c:cat>
          <c:val>
            <c:numRef>
              <c:f>Sheet1!$B$2:$B$5</c:f>
              <c:numCache>
                <c:formatCode>0%</c:formatCode>
                <c:ptCount val="4"/>
                <c:pt idx="0">
                  <c:v>0.11</c:v>
                </c:pt>
                <c:pt idx="1">
                  <c:v>0.63</c:v>
                </c:pt>
                <c:pt idx="2">
                  <c:v>0.22</c:v>
                </c:pt>
                <c:pt idx="3">
                  <c:v>0.04</c:v>
                </c:pt>
              </c:numCache>
            </c:numRef>
          </c:val>
          <c:extLst>
            <c:ext xmlns:c16="http://schemas.microsoft.com/office/drawing/2014/chart" uri="{C3380CC4-5D6E-409C-BE32-E72D297353CC}">
              <c16:uniqueId val="{00000000-6FB1-4B95-BD5F-9410F20E75CA}"/>
            </c:ext>
          </c:extLst>
        </c:ser>
        <c:ser>
          <c:idx val="0"/>
          <c:order val="1"/>
          <c:tx>
            <c:strRef>
              <c:f>Sheet1!$C$1</c:f>
              <c:strCache>
                <c:ptCount val="1"/>
                <c:pt idx="0">
                  <c:v>4Q22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LPs see lots of opportunities in direct lending and are investing more money today</c:v>
                </c:pt>
                <c:pt idx="1">
                  <c:v>LPs are staying the course, and keeping allocations consistent</c:v>
                </c:pt>
                <c:pt idx="2">
                  <c:v>LPs are being much more selective, downsizing checks and limiting managers</c:v>
                </c:pt>
                <c:pt idx="3">
                  <c:v>LPs have better options in other asset classes and are shunning U.S. direct lending</c:v>
                </c:pt>
              </c:strCache>
            </c:strRef>
          </c:cat>
          <c:val>
            <c:numRef>
              <c:f>Sheet1!$C$2:$C$5</c:f>
              <c:numCache>
                <c:formatCode>0%</c:formatCode>
                <c:ptCount val="4"/>
                <c:pt idx="0">
                  <c:v>0.13793103448275862</c:v>
                </c:pt>
                <c:pt idx="1">
                  <c:v>0.31034482758620691</c:v>
                </c:pt>
                <c:pt idx="2">
                  <c:v>0.55172413793103448</c:v>
                </c:pt>
                <c:pt idx="3">
                  <c:v>0</c:v>
                </c:pt>
              </c:numCache>
            </c:numRef>
          </c:val>
          <c:extLst>
            <c:ext xmlns:c16="http://schemas.microsoft.com/office/drawing/2014/chart" uri="{C3380CC4-5D6E-409C-BE32-E72D297353CC}">
              <c16:uniqueId val="{00000001-6FB1-4B95-BD5F-9410F20E75CA}"/>
            </c:ext>
          </c:extLst>
        </c:ser>
        <c:dLbls>
          <c:dLblPos val="outEnd"/>
          <c:showLegendKey val="0"/>
          <c:showVal val="1"/>
          <c:showCatName val="0"/>
          <c:showSerName val="0"/>
          <c:showPercent val="0"/>
          <c:showBubbleSize val="0"/>
        </c:dLbls>
        <c:gapWidth val="182"/>
        <c:axId val="725846880"/>
        <c:axId val="526430944"/>
        <c:extLst/>
      </c:barChart>
      <c:catAx>
        <c:axId val="725846880"/>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6430944"/>
        <c:crosses val="autoZero"/>
        <c:auto val="1"/>
        <c:lblAlgn val="ctr"/>
        <c:lblOffset val="100"/>
        <c:noMultiLvlLbl val="0"/>
      </c:catAx>
      <c:valAx>
        <c:axId val="526430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25846880"/>
        <c:crosses val="autoZero"/>
        <c:crossBetween val="between"/>
      </c:valAx>
      <c:spPr>
        <a:noFill/>
        <a:ln>
          <a:noFill/>
        </a:ln>
        <a:effectLst/>
      </c:spPr>
    </c:plotArea>
    <c:legend>
      <c:legendPos val="b"/>
      <c:layout>
        <c:manualLayout>
          <c:xMode val="edge"/>
          <c:yMode val="edge"/>
          <c:x val="0.35134264363048356"/>
          <c:y val="0.95143870100435568"/>
          <c:w val="0.24566870070633154"/>
          <c:h val="4.8561298995644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b="1">
                <a:latin typeface="+mn-lt"/>
              </a:defRPr>
            </a:pPr>
            <a:r>
              <a:rPr lang="en-US" sz="1400" b="1">
                <a:latin typeface="+mn-lt"/>
              </a:rPr>
              <a:t>Quarterly MM Sponsored Loan Volume (</a:t>
            </a:r>
            <a:r>
              <a:rPr lang="en-US" sz="1400" b="1" err="1">
                <a:latin typeface="+mn-lt"/>
              </a:rPr>
              <a:t>US$bn</a:t>
            </a:r>
            <a:r>
              <a:rPr lang="en-US" sz="1400" b="1">
                <a:latin typeface="+mn-lt"/>
              </a:rPr>
              <a:t>) &amp; Deal Count (right axis)</a:t>
            </a:r>
          </a:p>
        </c:rich>
      </c:tx>
      <c:layout>
        <c:manualLayout>
          <c:xMode val="edge"/>
          <c:yMode val="edge"/>
          <c:x val="1.7181330594545261E-3"/>
          <c:y val="1.3523622047244101E-3"/>
        </c:manualLayout>
      </c:layout>
      <c:overlay val="1"/>
      <c:spPr>
        <a:noFill/>
        <a:ln>
          <a:noFill/>
        </a:ln>
        <a:effectLst/>
      </c:spPr>
    </c:title>
    <c:autoTitleDeleted val="0"/>
    <c:plotArea>
      <c:layout>
        <c:manualLayout>
          <c:layoutTarget val="inner"/>
          <c:xMode val="edge"/>
          <c:yMode val="edge"/>
          <c:x val="8.8368808851081324E-2"/>
          <c:y val="0.13752256038219943"/>
          <c:w val="0.82585253454577001"/>
          <c:h val="0.71967243209767318"/>
        </c:manualLayout>
      </c:layout>
      <c:barChart>
        <c:barDir val="col"/>
        <c:grouping val="stacked"/>
        <c:varyColors val="0"/>
        <c:ser>
          <c:idx val="0"/>
          <c:order val="0"/>
          <c:tx>
            <c:strRef>
              <c:f>Sheet1!$B$1</c:f>
              <c:strCache>
                <c:ptCount val="1"/>
                <c:pt idx="0">
                  <c:v>Syndicated</c:v>
                </c:pt>
              </c:strCache>
            </c:strRef>
          </c:tx>
          <c:spPr>
            <a:solidFill>
              <a:schemeClr val="accent1"/>
            </a:solidFill>
            <a:ln>
              <a:noFill/>
            </a:ln>
            <a:effectLst/>
          </c:spPr>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Sheet1!$B$2:$B$36</c:f>
              <c:numCache>
                <c:formatCode>General</c:formatCode>
                <c:ptCount val="35"/>
                <c:pt idx="0">
                  <c:v>19.8</c:v>
                </c:pt>
                <c:pt idx="1">
                  <c:v>18.213000000000001</c:v>
                </c:pt>
                <c:pt idx="2">
                  <c:v>13.923999999999999</c:v>
                </c:pt>
                <c:pt idx="3">
                  <c:v>17.588000000000001</c:v>
                </c:pt>
                <c:pt idx="4">
                  <c:v>10.688000000000001</c:v>
                </c:pt>
                <c:pt idx="5">
                  <c:v>13.693</c:v>
                </c:pt>
                <c:pt idx="6">
                  <c:v>12.53</c:v>
                </c:pt>
                <c:pt idx="7">
                  <c:v>13.356999999999999</c:v>
                </c:pt>
                <c:pt idx="8" formatCode="0.00">
                  <c:v>8.240230811</c:v>
                </c:pt>
                <c:pt idx="9" formatCode="0.00">
                  <c:v>14.061669616531102</c:v>
                </c:pt>
                <c:pt idx="10" formatCode="0.00">
                  <c:v>12.581384580780004</c:v>
                </c:pt>
                <c:pt idx="11" formatCode="0.00">
                  <c:v>17.444213051868104</c:v>
                </c:pt>
                <c:pt idx="12">
                  <c:v>17.806000000000001</c:v>
                </c:pt>
                <c:pt idx="13">
                  <c:v>19.452000000000002</c:v>
                </c:pt>
                <c:pt idx="14">
                  <c:v>19.417999999999999</c:v>
                </c:pt>
                <c:pt idx="15">
                  <c:v>20.794</c:v>
                </c:pt>
                <c:pt idx="16">
                  <c:v>23.231999999999999</c:v>
                </c:pt>
                <c:pt idx="17">
                  <c:v>22.920999999999999</c:v>
                </c:pt>
                <c:pt idx="18" formatCode="0.00">
                  <c:v>17.074000000000002</c:v>
                </c:pt>
                <c:pt idx="19" formatCode="0.00">
                  <c:v>17.033999999999999</c:v>
                </c:pt>
                <c:pt idx="20" formatCode="0.00">
                  <c:v>12.491</c:v>
                </c:pt>
                <c:pt idx="21" formatCode="0.00">
                  <c:v>16.763000000000002</c:v>
                </c:pt>
                <c:pt idx="22" formatCode="0.00">
                  <c:v>14.901</c:v>
                </c:pt>
                <c:pt idx="23" formatCode="0.00">
                  <c:v>11.433</c:v>
                </c:pt>
                <c:pt idx="24" formatCode="0.00">
                  <c:v>12.239823999999993</c:v>
                </c:pt>
                <c:pt idx="25" formatCode="0.00">
                  <c:v>2.8954980000000003</c:v>
                </c:pt>
                <c:pt idx="26" formatCode="0.00">
                  <c:v>7.2023359999999963</c:v>
                </c:pt>
                <c:pt idx="27" formatCode="0.00">
                  <c:v>13.990487000000005</c:v>
                </c:pt>
                <c:pt idx="28" formatCode="0.00">
                  <c:v>10.995215999999999</c:v>
                </c:pt>
                <c:pt idx="29" formatCode="0.00">
                  <c:v>20.98866300000001</c:v>
                </c:pt>
                <c:pt idx="30" formatCode="0.00">
                  <c:v>15.978184000000004</c:v>
                </c:pt>
                <c:pt idx="31" formatCode="0.00">
                  <c:v>16.792322999999996</c:v>
                </c:pt>
                <c:pt idx="32" formatCode="_(* #,##0.00_);_(* \(#,##0.00\);_(* &quot;-&quot;??_);_(@_)">
                  <c:v>8.6350540000000002</c:v>
                </c:pt>
                <c:pt idx="33" formatCode="_(* #,##0.00_);_(* \(#,##0.00\);_(* &quot;-&quot;??_);_(@_)">
                  <c:v>16.19665199999999</c:v>
                </c:pt>
                <c:pt idx="34" formatCode="_(* #,##0.00_);_(* \(#,##0.00\);_(* &quot;-&quot;??_);_(@_)">
                  <c:v>8.6172859999999982</c:v>
                </c:pt>
              </c:numCache>
            </c:numRef>
          </c:val>
          <c:extLst>
            <c:ext xmlns:c16="http://schemas.microsoft.com/office/drawing/2014/chart" uri="{C3380CC4-5D6E-409C-BE32-E72D297353CC}">
              <c16:uniqueId val="{00000000-0DA1-4953-AA3E-D5A5FB54FAFA}"/>
            </c:ext>
          </c:extLst>
        </c:ser>
        <c:ser>
          <c:idx val="1"/>
          <c:order val="1"/>
          <c:tx>
            <c:strRef>
              <c:f>Sheet1!$C$1</c:f>
              <c:strCache>
                <c:ptCount val="1"/>
                <c:pt idx="0">
                  <c:v>Direct</c:v>
                </c:pt>
              </c:strCache>
            </c:strRef>
          </c:tx>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Sheet1!$C$2:$C$36</c:f>
              <c:numCache>
                <c:formatCode>General</c:formatCode>
                <c:ptCount val="35"/>
                <c:pt idx="0">
                  <c:v>5.734</c:v>
                </c:pt>
                <c:pt idx="1">
                  <c:v>6.0010000000000003</c:v>
                </c:pt>
                <c:pt idx="2">
                  <c:v>10.093999999999999</c:v>
                </c:pt>
                <c:pt idx="3">
                  <c:v>12.212</c:v>
                </c:pt>
                <c:pt idx="4">
                  <c:v>7.7220000000000004</c:v>
                </c:pt>
                <c:pt idx="5">
                  <c:v>13.528</c:v>
                </c:pt>
                <c:pt idx="6">
                  <c:v>10.34</c:v>
                </c:pt>
                <c:pt idx="7">
                  <c:v>14.452</c:v>
                </c:pt>
                <c:pt idx="8" formatCode="0.00">
                  <c:v>10.758086953780003</c:v>
                </c:pt>
                <c:pt idx="9" formatCode="0.00">
                  <c:v>12.245224279</c:v>
                </c:pt>
                <c:pt idx="10" formatCode="0.00">
                  <c:v>15.58464096</c:v>
                </c:pt>
                <c:pt idx="11" formatCode="0.00">
                  <c:v>20.882000000000001</c:v>
                </c:pt>
                <c:pt idx="12">
                  <c:v>14.35</c:v>
                </c:pt>
                <c:pt idx="13">
                  <c:v>20.437999999999999</c:v>
                </c:pt>
                <c:pt idx="14">
                  <c:v>15.571999999999999</c:v>
                </c:pt>
                <c:pt idx="15">
                  <c:v>22.866</c:v>
                </c:pt>
                <c:pt idx="16">
                  <c:v>21.28</c:v>
                </c:pt>
                <c:pt idx="17">
                  <c:v>27.757000000000001</c:v>
                </c:pt>
                <c:pt idx="18" formatCode="0.00">
                  <c:v>24.818000000000001</c:v>
                </c:pt>
                <c:pt idx="19" formatCode="0.00">
                  <c:v>28.693000000000001</c:v>
                </c:pt>
                <c:pt idx="20" formatCode="0.00">
                  <c:v>17.951000000000001</c:v>
                </c:pt>
                <c:pt idx="21" formatCode="0.00">
                  <c:v>20.00986</c:v>
                </c:pt>
                <c:pt idx="22" formatCode="0.00">
                  <c:v>21.494</c:v>
                </c:pt>
                <c:pt idx="23" formatCode="0.00">
                  <c:v>27.794</c:v>
                </c:pt>
                <c:pt idx="24" formatCode="0.00">
                  <c:v>22.498999999999999</c:v>
                </c:pt>
                <c:pt idx="25" formatCode="0.00">
                  <c:v>8.0869999999999997</c:v>
                </c:pt>
                <c:pt idx="26" formatCode="0.00">
                  <c:v>13.12</c:v>
                </c:pt>
                <c:pt idx="27" formatCode="0.00">
                  <c:v>27.42</c:v>
                </c:pt>
                <c:pt idx="28" formatCode="0.00">
                  <c:v>19.543327623000021</c:v>
                </c:pt>
                <c:pt idx="29" formatCode="0.00">
                  <c:v>21.373452746000012</c:v>
                </c:pt>
                <c:pt idx="30" formatCode="0.00">
                  <c:v>34.663733601000011</c:v>
                </c:pt>
                <c:pt idx="31" formatCode="0.00">
                  <c:v>55.321761105000135</c:v>
                </c:pt>
                <c:pt idx="32" formatCode="_(* #,##0.00_);_(* \(#,##0.00\);_(* &quot;-&quot;??_);_(@_)">
                  <c:v>22.690734995000042</c:v>
                </c:pt>
                <c:pt idx="33" formatCode="_(* #,##0.00_);_(* \(#,##0.00\);_(* &quot;-&quot;??_);_(@_)">
                  <c:v>30.058770115999987</c:v>
                </c:pt>
                <c:pt idx="34" formatCode="_(* #,##0.00_);_(* \(#,##0.00\);_(* &quot;-&quot;??_);_(@_)">
                  <c:v>35.088104196999979</c:v>
                </c:pt>
              </c:numCache>
            </c:numRef>
          </c:val>
          <c:extLst>
            <c:ext xmlns:c16="http://schemas.microsoft.com/office/drawing/2014/chart" uri="{C3380CC4-5D6E-409C-BE32-E72D297353CC}">
              <c16:uniqueId val="{00000001-0DA1-4953-AA3E-D5A5FB54FAFA}"/>
            </c:ext>
          </c:extLst>
        </c:ser>
        <c:dLbls>
          <c:showLegendKey val="0"/>
          <c:showVal val="0"/>
          <c:showCatName val="0"/>
          <c:showSerName val="0"/>
          <c:showPercent val="0"/>
          <c:showBubbleSize val="0"/>
        </c:dLbls>
        <c:gapWidth val="30"/>
        <c:overlap val="100"/>
        <c:axId val="219588096"/>
        <c:axId val="219589632"/>
      </c:barChart>
      <c:lineChart>
        <c:grouping val="standard"/>
        <c:varyColors val="0"/>
        <c:ser>
          <c:idx val="2"/>
          <c:order val="2"/>
          <c:tx>
            <c:strRef>
              <c:f>Sheet1!$D$1</c:f>
              <c:strCache>
                <c:ptCount val="1"/>
                <c:pt idx="0">
                  <c:v>Deal Count</c:v>
                </c:pt>
              </c:strCache>
            </c:strRef>
          </c:tx>
          <c:spPr>
            <a:ln w="31750" cap="rnd">
              <a:solidFill>
                <a:schemeClr val="tx1"/>
              </a:solidFill>
              <a:round/>
            </a:ln>
            <a:effectLst/>
          </c:spPr>
          <c:marker>
            <c:symbol val="none"/>
          </c:marker>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Sheet1!$D$2:$D$36</c:f>
              <c:numCache>
                <c:formatCode>General</c:formatCode>
                <c:ptCount val="35"/>
                <c:pt idx="0">
                  <c:v>203</c:v>
                </c:pt>
                <c:pt idx="1">
                  <c:v>192</c:v>
                </c:pt>
                <c:pt idx="2">
                  <c:v>200</c:v>
                </c:pt>
                <c:pt idx="3">
                  <c:v>231</c:v>
                </c:pt>
                <c:pt idx="4">
                  <c:v>172</c:v>
                </c:pt>
                <c:pt idx="5">
                  <c:v>209</c:v>
                </c:pt>
                <c:pt idx="6">
                  <c:v>193</c:v>
                </c:pt>
                <c:pt idx="7">
                  <c:v>171</c:v>
                </c:pt>
                <c:pt idx="8">
                  <c:v>177</c:v>
                </c:pt>
                <c:pt idx="9">
                  <c:v>232</c:v>
                </c:pt>
                <c:pt idx="10">
                  <c:v>223</c:v>
                </c:pt>
                <c:pt idx="11">
                  <c:v>272</c:v>
                </c:pt>
                <c:pt idx="12" formatCode="_(* #,##0_);_(* \(#,##0\);_(* &quot;-&quot;??_);_(@_)">
                  <c:v>249</c:v>
                </c:pt>
                <c:pt idx="13" formatCode="_(* #,##0_);_(* \(#,##0\);_(* &quot;-&quot;??_);_(@_)">
                  <c:v>275</c:v>
                </c:pt>
                <c:pt idx="14" formatCode="_(* #,##0_);_(* \(#,##0\);_(* &quot;-&quot;??_);_(@_)">
                  <c:v>280</c:v>
                </c:pt>
                <c:pt idx="15" formatCode="_(* #,##0_);_(* \(#,##0\);_(* &quot;-&quot;??_);_(@_)">
                  <c:v>295</c:v>
                </c:pt>
                <c:pt idx="16">
                  <c:v>300</c:v>
                </c:pt>
                <c:pt idx="17">
                  <c:v>349</c:v>
                </c:pt>
                <c:pt idx="18">
                  <c:v>312</c:v>
                </c:pt>
                <c:pt idx="19">
                  <c:v>335</c:v>
                </c:pt>
                <c:pt idx="20">
                  <c:v>266</c:v>
                </c:pt>
                <c:pt idx="21">
                  <c:v>317</c:v>
                </c:pt>
                <c:pt idx="22">
                  <c:v>285</c:v>
                </c:pt>
                <c:pt idx="23">
                  <c:v>308</c:v>
                </c:pt>
                <c:pt idx="24">
                  <c:v>278</c:v>
                </c:pt>
                <c:pt idx="25">
                  <c:v>99</c:v>
                </c:pt>
                <c:pt idx="26">
                  <c:v>183</c:v>
                </c:pt>
                <c:pt idx="27">
                  <c:v>344</c:v>
                </c:pt>
                <c:pt idx="28" formatCode="0">
                  <c:v>298</c:v>
                </c:pt>
                <c:pt idx="29" formatCode="0">
                  <c:v>370</c:v>
                </c:pt>
                <c:pt idx="30" formatCode="0">
                  <c:v>421</c:v>
                </c:pt>
                <c:pt idx="31" formatCode="0">
                  <c:v>627</c:v>
                </c:pt>
                <c:pt idx="32" formatCode="_(* #,##0_);_(* \(#,##0\);_(* &quot;-&quot;??_);_(@_)">
                  <c:v>307</c:v>
                </c:pt>
                <c:pt idx="33" formatCode="_(* #,##0_);_(* \(#,##0\);_(* &quot;-&quot;??_);_(@_)">
                  <c:v>421</c:v>
                </c:pt>
                <c:pt idx="34" formatCode="_(* #,##0_);_(* \(#,##0\);_(* &quot;-&quot;??_);_(@_)">
                  <c:v>379</c:v>
                </c:pt>
              </c:numCache>
            </c:numRef>
          </c:val>
          <c:smooth val="0"/>
          <c:extLst>
            <c:ext xmlns:c16="http://schemas.microsoft.com/office/drawing/2014/chart" uri="{C3380CC4-5D6E-409C-BE32-E72D297353CC}">
              <c16:uniqueId val="{00000002-0DA1-4953-AA3E-D5A5FB54FAFA}"/>
            </c:ext>
          </c:extLst>
        </c:ser>
        <c:dLbls>
          <c:showLegendKey val="0"/>
          <c:showVal val="0"/>
          <c:showCatName val="0"/>
          <c:showSerName val="0"/>
          <c:showPercent val="0"/>
          <c:showBubbleSize val="0"/>
        </c:dLbls>
        <c:marker val="1"/>
        <c:smooth val="0"/>
        <c:axId val="219606016"/>
        <c:axId val="219604096"/>
      </c:lineChart>
      <c:catAx>
        <c:axId val="219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latin typeface="+mn-lt"/>
              </a:defRPr>
            </a:pPr>
            <a:endParaRPr lang="en-US"/>
          </a:p>
        </c:txPr>
        <c:crossAx val="219589632"/>
        <c:crosses val="autoZero"/>
        <c:auto val="1"/>
        <c:lblAlgn val="ctr"/>
        <c:lblOffset val="100"/>
        <c:tickLblSkip val="1"/>
        <c:noMultiLvlLbl val="0"/>
      </c:catAx>
      <c:valAx>
        <c:axId val="2195896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000">
                <a:latin typeface="+mn-lt"/>
              </a:defRPr>
            </a:pPr>
            <a:endParaRPr lang="en-US"/>
          </a:p>
        </c:txPr>
        <c:crossAx val="219588096"/>
        <c:crosses val="autoZero"/>
        <c:crossBetween val="between"/>
      </c:valAx>
      <c:valAx>
        <c:axId val="219604096"/>
        <c:scaling>
          <c:orientation val="minMax"/>
        </c:scaling>
        <c:delete val="0"/>
        <c:axPos val="r"/>
        <c:numFmt formatCode="General" sourceLinked="1"/>
        <c:majorTickMark val="none"/>
        <c:minorTickMark val="none"/>
        <c:tickLblPos val="nextTo"/>
        <c:spPr>
          <a:noFill/>
          <a:ln>
            <a:noFill/>
          </a:ln>
          <a:effectLst/>
        </c:spPr>
        <c:txPr>
          <a:bodyPr rot="-60000000" vert="horz"/>
          <a:lstStyle/>
          <a:p>
            <a:pPr>
              <a:defRPr sz="1000">
                <a:solidFill>
                  <a:schemeClr val="tx1"/>
                </a:solidFill>
                <a:latin typeface="+mj-lt"/>
              </a:defRPr>
            </a:pPr>
            <a:endParaRPr lang="en-US"/>
          </a:p>
        </c:txPr>
        <c:crossAx val="219606016"/>
        <c:crosses val="max"/>
        <c:crossBetween val="between"/>
      </c:valAx>
      <c:catAx>
        <c:axId val="219606016"/>
        <c:scaling>
          <c:orientation val="minMax"/>
        </c:scaling>
        <c:delete val="1"/>
        <c:axPos val="b"/>
        <c:numFmt formatCode="General" sourceLinked="1"/>
        <c:majorTickMark val="none"/>
        <c:minorTickMark val="none"/>
        <c:tickLblPos val="none"/>
        <c:crossAx val="219604096"/>
        <c:crosses val="autoZero"/>
        <c:auto val="1"/>
        <c:lblAlgn val="ctr"/>
        <c:lblOffset val="100"/>
        <c:noMultiLvlLbl val="0"/>
      </c:catAx>
      <c:spPr>
        <a:noFill/>
        <a:ln>
          <a:noFill/>
        </a:ln>
        <a:effectLst/>
      </c:spPr>
    </c:plotArea>
    <c:legend>
      <c:legendPos val="b"/>
      <c:layout>
        <c:manualLayout>
          <c:xMode val="edge"/>
          <c:yMode val="edge"/>
          <c:x val="6.2860652699099559E-2"/>
          <c:y val="0.95889100238874636"/>
          <c:w val="0.85888175282437518"/>
          <c:h val="4.1108997611253646E-2"/>
        </c:manualLayout>
      </c:layout>
      <c:overlay val="0"/>
      <c:spPr>
        <a:noFill/>
        <a:ln>
          <a:noFill/>
        </a:ln>
        <a:effectLst/>
      </c:spPr>
      <c:txPr>
        <a:bodyPr rot="0" vert="horz"/>
        <a:lstStyle/>
        <a:p>
          <a:pPr>
            <a:defRPr sz="1000">
              <a:latin typeface="+mn-lt"/>
            </a:defRPr>
          </a:pPr>
          <a:endParaRPr lang="en-US"/>
        </a:p>
      </c:txPr>
    </c:legend>
    <c:plotVisOnly val="1"/>
    <c:dispBlanksAs val="gap"/>
    <c:showDLblsOverMax val="0"/>
  </c:chart>
  <c:spPr>
    <a:noFill/>
    <a:ln>
      <a:noFill/>
    </a:ln>
    <a:effectLst/>
  </c:spPr>
  <c:txPr>
    <a:bodyPr/>
    <a:lstStyle/>
    <a:p>
      <a:pPr>
        <a:defRPr sz="1200" baseline="0">
          <a:solidFill>
            <a:schemeClr val="tx1"/>
          </a:solidFill>
          <a:latin typeface="Proxima Nova Regula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b="1"/>
            </a:pPr>
            <a:r>
              <a:rPr lang="en-US" sz="1400" b="1"/>
              <a:t>Annual MM Sponsored Loan Volume (</a:t>
            </a:r>
            <a:r>
              <a:rPr lang="en-US" sz="1400" b="1" err="1"/>
              <a:t>US$bn</a:t>
            </a:r>
            <a:r>
              <a:rPr lang="en-US" sz="1400" b="1"/>
              <a:t>) &amp; Deal Count (right axis)</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8.7746508464144043E-2"/>
          <c:y val="0.13340882951428823"/>
          <c:w val="0.79744227532430156"/>
          <c:h val="0.75949814208617183"/>
        </c:manualLayout>
      </c:layout>
      <c:barChart>
        <c:barDir val="col"/>
        <c:grouping val="stacked"/>
        <c:varyColors val="0"/>
        <c:ser>
          <c:idx val="0"/>
          <c:order val="0"/>
          <c:tx>
            <c:strRef>
              <c:f>Sheet1!$B$1</c:f>
              <c:strCache>
                <c:ptCount val="1"/>
                <c:pt idx="0">
                  <c:v>Syndicated</c:v>
                </c:pt>
              </c:strCache>
            </c:strRef>
          </c:tx>
          <c:spPr>
            <a:solidFill>
              <a:schemeClr val="accent1"/>
            </a:solidFill>
          </c:spPr>
          <c:invertIfNegative val="0"/>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Sheet1!$B$2:$B$10</c:f>
              <c:numCache>
                <c:formatCode>0.00</c:formatCode>
                <c:ptCount val="9"/>
                <c:pt idx="0">
                  <c:v>69.525000000000006</c:v>
                </c:pt>
                <c:pt idx="1">
                  <c:v>50.268999999999998</c:v>
                </c:pt>
                <c:pt idx="2">
                  <c:v>52.326999999999998</c:v>
                </c:pt>
                <c:pt idx="3">
                  <c:v>77.5</c:v>
                </c:pt>
                <c:pt idx="4">
                  <c:v>80.263999999999996</c:v>
                </c:pt>
                <c:pt idx="5">
                  <c:v>55.588000000000001</c:v>
                </c:pt>
                <c:pt idx="6">
                  <c:v>36.328144999999992</c:v>
                </c:pt>
                <c:pt idx="7">
                  <c:v>64.75</c:v>
                </c:pt>
                <c:pt idx="8">
                  <c:v>33.450000000000003</c:v>
                </c:pt>
              </c:numCache>
            </c:numRef>
          </c:val>
          <c:extLst>
            <c:ext xmlns:c16="http://schemas.microsoft.com/office/drawing/2014/chart" uri="{C3380CC4-5D6E-409C-BE32-E72D297353CC}">
              <c16:uniqueId val="{00000000-2A06-4A03-AAD2-7AF78EF7CF8F}"/>
            </c:ext>
          </c:extLst>
        </c:ser>
        <c:ser>
          <c:idx val="1"/>
          <c:order val="1"/>
          <c:tx>
            <c:strRef>
              <c:f>Sheet1!$C$1</c:f>
              <c:strCache>
                <c:ptCount val="1"/>
                <c:pt idx="0">
                  <c:v>Direct</c:v>
                </c:pt>
              </c:strCache>
            </c:strRef>
          </c:tx>
          <c:invertIfNegative val="0"/>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Sheet1!$C$2:$C$10</c:f>
              <c:numCache>
                <c:formatCode>0.00</c:formatCode>
                <c:ptCount val="9"/>
                <c:pt idx="0">
                  <c:v>34.040999999999997</c:v>
                </c:pt>
                <c:pt idx="1">
                  <c:v>46.042000000000002</c:v>
                </c:pt>
                <c:pt idx="2">
                  <c:v>59.47</c:v>
                </c:pt>
                <c:pt idx="3">
                  <c:v>73.277000000000001</c:v>
                </c:pt>
                <c:pt idx="4">
                  <c:v>102.55</c:v>
                </c:pt>
                <c:pt idx="5">
                  <c:v>87.248859999999993</c:v>
                </c:pt>
                <c:pt idx="6">
                  <c:v>71.12</c:v>
                </c:pt>
                <c:pt idx="7">
                  <c:v>130.9</c:v>
                </c:pt>
                <c:pt idx="8" formatCode="#,##0.00">
                  <c:v>87.84</c:v>
                </c:pt>
              </c:numCache>
            </c:numRef>
          </c:val>
          <c:extLst>
            <c:ext xmlns:c16="http://schemas.microsoft.com/office/drawing/2014/chart" uri="{C3380CC4-5D6E-409C-BE32-E72D297353CC}">
              <c16:uniqueId val="{00000001-2A06-4A03-AAD2-7AF78EF7CF8F}"/>
            </c:ext>
          </c:extLst>
        </c:ser>
        <c:dLbls>
          <c:showLegendKey val="0"/>
          <c:showVal val="0"/>
          <c:showCatName val="0"/>
          <c:showSerName val="0"/>
          <c:showPercent val="0"/>
          <c:showBubbleSize val="0"/>
        </c:dLbls>
        <c:gapWidth val="38"/>
        <c:overlap val="100"/>
        <c:axId val="219646208"/>
        <c:axId val="219652096"/>
      </c:barChart>
      <c:lineChart>
        <c:grouping val="standard"/>
        <c:varyColors val="0"/>
        <c:ser>
          <c:idx val="2"/>
          <c:order val="2"/>
          <c:tx>
            <c:strRef>
              <c:f>Sheet1!$D$1</c:f>
              <c:strCache>
                <c:ptCount val="1"/>
                <c:pt idx="0">
                  <c:v>Deal Count</c:v>
                </c:pt>
              </c:strCache>
            </c:strRef>
          </c:tx>
          <c:spPr>
            <a:ln w="31750">
              <a:solidFill>
                <a:schemeClr val="tx1"/>
              </a:solidFill>
            </a:ln>
            <a:effectLst/>
          </c:spPr>
          <c:marker>
            <c:symbol val="none"/>
          </c:marker>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Sheet1!$D$2:$D$10</c:f>
              <c:numCache>
                <c:formatCode>0</c:formatCode>
                <c:ptCount val="9"/>
                <c:pt idx="0">
                  <c:v>826</c:v>
                </c:pt>
                <c:pt idx="1">
                  <c:v>745</c:v>
                </c:pt>
                <c:pt idx="2">
                  <c:v>904</c:v>
                </c:pt>
                <c:pt idx="3">
                  <c:v>1099</c:v>
                </c:pt>
                <c:pt idx="4">
                  <c:v>1296</c:v>
                </c:pt>
                <c:pt idx="5">
                  <c:v>1176</c:v>
                </c:pt>
                <c:pt idx="6">
                  <c:v>904</c:v>
                </c:pt>
                <c:pt idx="7">
                  <c:v>1716</c:v>
                </c:pt>
                <c:pt idx="8" formatCode="General">
                  <c:v>1107</c:v>
                </c:pt>
              </c:numCache>
            </c:numRef>
          </c:val>
          <c:smooth val="0"/>
          <c:extLst>
            <c:ext xmlns:c16="http://schemas.microsoft.com/office/drawing/2014/chart" uri="{C3380CC4-5D6E-409C-BE32-E72D297353CC}">
              <c16:uniqueId val="{00000002-2A06-4A03-AAD2-7AF78EF7CF8F}"/>
            </c:ext>
          </c:extLst>
        </c:ser>
        <c:dLbls>
          <c:showLegendKey val="0"/>
          <c:showVal val="0"/>
          <c:showCatName val="0"/>
          <c:showSerName val="0"/>
          <c:showPercent val="0"/>
          <c:showBubbleSize val="0"/>
        </c:dLbls>
        <c:marker val="1"/>
        <c:smooth val="0"/>
        <c:axId val="219668480"/>
        <c:axId val="219654016"/>
      </c:lineChart>
      <c:catAx>
        <c:axId val="219646208"/>
        <c:scaling>
          <c:orientation val="minMax"/>
        </c:scaling>
        <c:delete val="0"/>
        <c:axPos val="b"/>
        <c:numFmt formatCode="General" sourceLinked="1"/>
        <c:majorTickMark val="none"/>
        <c:minorTickMark val="none"/>
        <c:tickLblPos val="nextTo"/>
        <c:spPr>
          <a:ln>
            <a:solidFill>
              <a:schemeClr val="bg2"/>
            </a:solidFill>
          </a:ln>
        </c:spPr>
        <c:txPr>
          <a:bodyPr/>
          <a:lstStyle/>
          <a:p>
            <a:pPr>
              <a:defRPr sz="1000"/>
            </a:pPr>
            <a:endParaRPr lang="en-US"/>
          </a:p>
        </c:txPr>
        <c:crossAx val="219652096"/>
        <c:crosses val="autoZero"/>
        <c:auto val="1"/>
        <c:lblAlgn val="ctr"/>
        <c:lblOffset val="100"/>
        <c:noMultiLvlLbl val="0"/>
      </c:catAx>
      <c:valAx>
        <c:axId val="219652096"/>
        <c:scaling>
          <c:orientation val="minMax"/>
          <c:max val="200"/>
          <c:min val="0"/>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a:pPr>
            <a:endParaRPr lang="en-US"/>
          </a:p>
        </c:txPr>
        <c:crossAx val="219646208"/>
        <c:crosses val="autoZero"/>
        <c:crossBetween val="between"/>
      </c:valAx>
      <c:valAx>
        <c:axId val="219654016"/>
        <c:scaling>
          <c:orientation val="minMax"/>
          <c:max val="1800"/>
        </c:scaling>
        <c:delete val="0"/>
        <c:axPos val="r"/>
        <c:numFmt formatCode="0" sourceLinked="1"/>
        <c:majorTickMark val="out"/>
        <c:minorTickMark val="none"/>
        <c:tickLblPos val="nextTo"/>
        <c:spPr>
          <a:ln>
            <a:noFill/>
          </a:ln>
        </c:spPr>
        <c:txPr>
          <a:bodyPr/>
          <a:lstStyle/>
          <a:p>
            <a:pPr>
              <a:defRPr sz="1000"/>
            </a:pPr>
            <a:endParaRPr lang="en-US"/>
          </a:p>
        </c:txPr>
        <c:crossAx val="219668480"/>
        <c:crosses val="max"/>
        <c:crossBetween val="between"/>
        <c:majorUnit val="200"/>
      </c:valAx>
      <c:catAx>
        <c:axId val="219668480"/>
        <c:scaling>
          <c:orientation val="minMax"/>
        </c:scaling>
        <c:delete val="1"/>
        <c:axPos val="b"/>
        <c:numFmt formatCode="General" sourceLinked="1"/>
        <c:majorTickMark val="out"/>
        <c:minorTickMark val="none"/>
        <c:tickLblPos val="none"/>
        <c:crossAx val="219654016"/>
        <c:crosses val="autoZero"/>
        <c:auto val="1"/>
        <c:lblAlgn val="ctr"/>
        <c:lblOffset val="100"/>
        <c:noMultiLvlLbl val="0"/>
      </c:catAx>
      <c:spPr>
        <a:ln>
          <a:noFill/>
        </a:ln>
      </c:spPr>
    </c:plotArea>
    <c:legend>
      <c:legendPos val="b"/>
      <c:layout>
        <c:manualLayout>
          <c:xMode val="edge"/>
          <c:yMode val="edge"/>
          <c:x val="9.2107662133825902E-2"/>
          <c:y val="0.9602523666283288"/>
          <c:w val="0.81796135156886163"/>
          <c:h val="3.8978589754932319E-2"/>
        </c:manualLayout>
      </c:layout>
      <c:overlay val="0"/>
      <c:txPr>
        <a:bodyPr/>
        <a:lstStyle/>
        <a:p>
          <a:pPr algn="l">
            <a:defRPr sz="10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Quarterly</a:t>
            </a:r>
            <a:r>
              <a:rPr lang="en-US" sz="1400" baseline="0"/>
              <a:t> </a:t>
            </a:r>
            <a:r>
              <a:rPr lang="en-US" sz="1400"/>
              <a:t>MM Direct Lending Sponsored Volume relative to Syndicated MM Sponsored volume (x:1)</a:t>
            </a:r>
          </a:p>
        </c:rich>
      </c:tx>
      <c:layout>
        <c:manualLayout>
          <c:xMode val="edge"/>
          <c:yMode val="edge"/>
          <c:x val="1.7181330594545261E-3"/>
          <c:y val="1.3523622047244101E-3"/>
        </c:manualLayout>
      </c:layout>
      <c:overlay val="1"/>
      <c:spPr>
        <a:noFill/>
        <a:ln>
          <a:noFill/>
        </a:ln>
        <a:effectLst/>
      </c:spPr>
    </c:title>
    <c:autoTitleDeleted val="0"/>
    <c:plotArea>
      <c:layout>
        <c:manualLayout>
          <c:layoutTarget val="inner"/>
          <c:xMode val="edge"/>
          <c:yMode val="edge"/>
          <c:x val="8.8068387583396343E-2"/>
          <c:y val="0.13768313722020703"/>
          <c:w val="0.89083540304081965"/>
          <c:h val="0.69367879317361547"/>
        </c:manualLayout>
      </c:layout>
      <c:lineChart>
        <c:grouping val="standard"/>
        <c:varyColors val="0"/>
        <c:ser>
          <c:idx val="0"/>
          <c:order val="0"/>
          <c:tx>
            <c:strRef>
              <c:f>Sheet1!$B$1</c:f>
              <c:strCache>
                <c:ptCount val="1"/>
                <c:pt idx="0">
                  <c:v>Direct Lending MM Sponsored Issuance / Syndicated MM Sponsored Issuance</c:v>
                </c:pt>
              </c:strCache>
            </c:strRef>
          </c:tx>
          <c:spPr>
            <a:ln w="31750"/>
            <a:effectLst/>
          </c:spPr>
          <c:marker>
            <c:symbol val="none"/>
          </c:marker>
          <c:cat>
            <c:strRef>
              <c:f>Sheet1!$A$2:$A$32</c:f>
              <c:strCache>
                <c:ptCount val="31"/>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pt idx="28">
                  <c:v>1Q22</c:v>
                </c:pt>
                <c:pt idx="29">
                  <c:v>2Q22</c:v>
                </c:pt>
                <c:pt idx="30">
                  <c:v>3Q22</c:v>
                </c:pt>
              </c:strCache>
            </c:strRef>
          </c:cat>
          <c:val>
            <c:numRef>
              <c:f>Sheet1!$B$2:$B$32</c:f>
              <c:numCache>
                <c:formatCode>0.000</c:formatCode>
                <c:ptCount val="31"/>
                <c:pt idx="0">
                  <c:v>0.72249251497005984</c:v>
                </c:pt>
                <c:pt idx="1">
                  <c:v>0.98795004746950998</c:v>
                </c:pt>
                <c:pt idx="2">
                  <c:v>0.825219473264166</c:v>
                </c:pt>
                <c:pt idx="3">
                  <c:v>1.0819794864116195</c:v>
                </c:pt>
                <c:pt idx="4">
                  <c:v>1.3055565069146948</c:v>
                </c:pt>
                <c:pt idx="5">
                  <c:v>0.87082292593507804</c:v>
                </c:pt>
                <c:pt idx="6" formatCode="0.00">
                  <c:v>1.2387063490458698</c:v>
                </c:pt>
                <c:pt idx="7" formatCode="0.00">
                  <c:v>1.1970732034692584</c:v>
                </c:pt>
                <c:pt idx="8" formatCode="0.00">
                  <c:v>0.80590812085813768</c:v>
                </c:pt>
                <c:pt idx="9" formatCode="0.00">
                  <c:v>1.0506888751799299</c:v>
                </c:pt>
                <c:pt idx="10" formatCode="0.00">
                  <c:v>0.80193634771861155</c:v>
                </c:pt>
                <c:pt idx="11" formatCode="0.00">
                  <c:v>1.0996441281138789</c:v>
                </c:pt>
                <c:pt idx="12" formatCode="0.00">
                  <c:v>0.91597796143250698</c:v>
                </c:pt>
                <c:pt idx="13" formatCode="0.00">
                  <c:v>1.2109855590942804</c:v>
                </c:pt>
                <c:pt idx="14" formatCode="0.00">
                  <c:v>1.4535551130373667</c:v>
                </c:pt>
                <c:pt idx="15" formatCode="0.00">
                  <c:v>1.6844546201714221</c:v>
                </c:pt>
                <c:pt idx="16" formatCode="0.00">
                  <c:v>1.4370000000000001</c:v>
                </c:pt>
                <c:pt idx="17" formatCode="0.00">
                  <c:v>1.194</c:v>
                </c:pt>
                <c:pt idx="18" formatCode="0.00">
                  <c:v>1.4419999999999999</c:v>
                </c:pt>
                <c:pt idx="19" formatCode="0.00">
                  <c:v>2.4300000000000002</c:v>
                </c:pt>
                <c:pt idx="20" formatCode="0.00">
                  <c:v>1.8381800261180234</c:v>
                </c:pt>
                <c:pt idx="21" formatCode="0.00">
                  <c:v>2.7929565138708434</c:v>
                </c:pt>
                <c:pt idx="22" formatCode="0.00">
                  <c:v>1.8216312040982268</c:v>
                </c:pt>
                <c:pt idx="23" formatCode="0.00">
                  <c:v>1.9599031827841298</c:v>
                </c:pt>
                <c:pt idx="24" formatCode="General">
                  <c:v>1.78</c:v>
                </c:pt>
                <c:pt idx="25" formatCode="General">
                  <c:v>1.02</c:v>
                </c:pt>
                <c:pt idx="26" formatCode="General">
                  <c:v>2.17</c:v>
                </c:pt>
                <c:pt idx="27" formatCode="General">
                  <c:v>3.29</c:v>
                </c:pt>
                <c:pt idx="28" formatCode="0.00">
                  <c:v>2.6277467396266476</c:v>
                </c:pt>
                <c:pt idx="29" formatCode="0.00">
                  <c:v>1.8558631818477058</c:v>
                </c:pt>
                <c:pt idx="30" formatCode="0.00">
                  <c:v>4.0718277421684723</c:v>
                </c:pt>
              </c:numCache>
            </c:numRef>
          </c:val>
          <c:smooth val="0"/>
          <c:extLst>
            <c:ext xmlns:c16="http://schemas.microsoft.com/office/drawing/2014/chart" uri="{C3380CC4-5D6E-409C-BE32-E72D297353CC}">
              <c16:uniqueId val="{00000000-81E2-4B7C-877D-8C143FFAF362}"/>
            </c:ext>
          </c:extLst>
        </c:ser>
        <c:dLbls>
          <c:showLegendKey val="0"/>
          <c:showVal val="0"/>
          <c:showCatName val="0"/>
          <c:showSerName val="0"/>
          <c:showPercent val="0"/>
          <c:showBubbleSize val="0"/>
        </c:dLbls>
        <c:smooth val="0"/>
        <c:axId val="219588096"/>
        <c:axId val="219589632"/>
      </c:lineChart>
      <c:catAx>
        <c:axId val="219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pPr>
            <a:endParaRPr lang="en-US"/>
          </a:p>
        </c:txPr>
        <c:crossAx val="219589632"/>
        <c:crosses val="autoZero"/>
        <c:auto val="1"/>
        <c:lblAlgn val="ctr"/>
        <c:lblOffset val="100"/>
        <c:noMultiLvlLbl val="0"/>
      </c:catAx>
      <c:valAx>
        <c:axId val="219589632"/>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sz="1000"/>
            </a:pPr>
            <a:endParaRPr lang="en-US"/>
          </a:p>
        </c:txPr>
        <c:crossAx val="219588096"/>
        <c:crosses val="autoZero"/>
        <c:crossBetween val="between"/>
      </c:valAx>
      <c:spPr>
        <a:noFill/>
        <a:ln>
          <a:noFill/>
        </a:ln>
        <a:effectLst/>
      </c:spPr>
    </c:plotArea>
    <c:legend>
      <c:legendPos val="b"/>
      <c:layout>
        <c:manualLayout>
          <c:xMode val="edge"/>
          <c:yMode val="edge"/>
          <c:x val="1.7315967889890253E-2"/>
          <c:y val="0.95912633814031678"/>
          <c:w val="0.9632194285148955"/>
          <c:h val="3.8756524816420418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400" baseline="0">
          <a:solidFill>
            <a:schemeClr val="tx1"/>
          </a:solidFill>
          <a:latin typeface="+mj-l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Annual MM Direct Lending Sponsored Volume relative to Syndicated MM Sponsored volume (x:1)</a:t>
            </a:r>
          </a:p>
        </c:rich>
      </c:tx>
      <c:layout>
        <c:manualLayout>
          <c:xMode val="edge"/>
          <c:yMode val="edge"/>
          <c:x val="1.7181330594545261E-3"/>
          <c:y val="1.3523622047244101E-3"/>
        </c:manualLayout>
      </c:layout>
      <c:overlay val="1"/>
      <c:spPr>
        <a:noFill/>
        <a:ln>
          <a:noFill/>
        </a:ln>
        <a:effectLst/>
      </c:spPr>
    </c:title>
    <c:autoTitleDeleted val="0"/>
    <c:plotArea>
      <c:layout>
        <c:manualLayout>
          <c:layoutTarget val="inner"/>
          <c:xMode val="edge"/>
          <c:yMode val="edge"/>
          <c:x val="8.1271445600737291E-2"/>
          <c:y val="0.14049212598425198"/>
          <c:w val="0.89083540304081965"/>
          <c:h val="0.69367879317361547"/>
        </c:manualLayout>
      </c:layout>
      <c:lineChart>
        <c:grouping val="standard"/>
        <c:varyColors val="0"/>
        <c:ser>
          <c:idx val="0"/>
          <c:order val="0"/>
          <c:tx>
            <c:strRef>
              <c:f>Sheet1!$B$1</c:f>
              <c:strCache>
                <c:ptCount val="1"/>
                <c:pt idx="0">
                  <c:v>Direct Lending MM Sponsored Volume / Syndicated MM Sponsored Volume</c:v>
                </c:pt>
              </c:strCache>
            </c:strRef>
          </c:tx>
          <c:spPr>
            <a:ln w="31750"/>
            <a:effectLst/>
          </c:spPr>
          <c:marker>
            <c:symbol val="none"/>
          </c:marker>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Sheet1!$B$2:$B$10</c:f>
              <c:numCache>
                <c:formatCode>0.0\x</c:formatCode>
                <c:ptCount val="9"/>
                <c:pt idx="0">
                  <c:v>0.48962243797195243</c:v>
                </c:pt>
                <c:pt idx="1">
                  <c:v>0.91591239133461977</c:v>
                </c:pt>
                <c:pt idx="2">
                  <c:v>1.1365069658111491</c:v>
                </c:pt>
                <c:pt idx="3">
                  <c:v>0.94550967741935488</c:v>
                </c:pt>
                <c:pt idx="4">
                  <c:v>1.2776587262035284</c:v>
                </c:pt>
                <c:pt idx="5">
                  <c:v>1.5695628552925089</c:v>
                </c:pt>
                <c:pt idx="6">
                  <c:v>1.9577107501635445</c:v>
                </c:pt>
                <c:pt idx="7">
                  <c:v>2.0216216216216218</c:v>
                </c:pt>
                <c:pt idx="8">
                  <c:v>2.6260089686098653</c:v>
                </c:pt>
              </c:numCache>
            </c:numRef>
          </c:val>
          <c:smooth val="0"/>
          <c:extLst>
            <c:ext xmlns:c16="http://schemas.microsoft.com/office/drawing/2014/chart" uri="{C3380CC4-5D6E-409C-BE32-E72D297353CC}">
              <c16:uniqueId val="{00000000-76D8-4E0A-942C-8C728AC358B5}"/>
            </c:ext>
          </c:extLst>
        </c:ser>
        <c:dLbls>
          <c:showLegendKey val="0"/>
          <c:showVal val="0"/>
          <c:showCatName val="0"/>
          <c:showSerName val="0"/>
          <c:showPercent val="0"/>
          <c:showBubbleSize val="0"/>
        </c:dLbls>
        <c:smooth val="0"/>
        <c:axId val="219588096"/>
        <c:axId val="219589632"/>
      </c:lineChart>
      <c:catAx>
        <c:axId val="219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pPr>
            <a:endParaRPr lang="en-US"/>
          </a:p>
        </c:txPr>
        <c:crossAx val="219589632"/>
        <c:crosses val="autoZero"/>
        <c:auto val="1"/>
        <c:lblAlgn val="ctr"/>
        <c:lblOffset val="100"/>
        <c:noMultiLvlLbl val="0"/>
      </c:catAx>
      <c:valAx>
        <c:axId val="219589632"/>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sz="1000"/>
            </a:pPr>
            <a:endParaRPr lang="en-US"/>
          </a:p>
        </c:txPr>
        <c:crossAx val="219588096"/>
        <c:crosses val="autoZero"/>
        <c:crossBetween val="between"/>
      </c:valAx>
      <c:spPr>
        <a:noFill/>
        <a:ln>
          <a:noFill/>
        </a:ln>
        <a:effectLst/>
      </c:spPr>
    </c:plotArea>
    <c:legend>
      <c:legendPos val="b"/>
      <c:layout>
        <c:manualLayout>
          <c:xMode val="edge"/>
          <c:yMode val="edge"/>
          <c:x val="1.7315967889890253E-2"/>
          <c:y val="0.95912633814031678"/>
          <c:w val="0.9632194285148955"/>
          <c:h val="3.8756524816420418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400" baseline="0">
          <a:solidFill>
            <a:schemeClr val="tx1"/>
          </a:solidFill>
          <a:latin typeface="+mj-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Quarterly US Unitranche Volume (US$bn)*</a:t>
            </a:r>
          </a:p>
          <a:p>
            <a:pPr algn="l">
              <a:defRPr sz="1400"/>
            </a:pPr>
            <a:r>
              <a:rPr lang="en-US" sz="1400"/>
              <a:t>&amp; Avg. Loan Deal Size (US$m) (Right axis)</a:t>
            </a:r>
          </a:p>
        </c:rich>
      </c:tx>
      <c:layout>
        <c:manualLayout>
          <c:xMode val="edge"/>
          <c:yMode val="edge"/>
          <c:x val="2.2674242757503601E-3"/>
          <c:y val="1.2996500437445343E-3"/>
        </c:manualLayout>
      </c:layout>
      <c:overlay val="1"/>
      <c:spPr>
        <a:noFill/>
        <a:ln>
          <a:noFill/>
        </a:ln>
        <a:effectLst/>
      </c:spPr>
    </c:title>
    <c:autoTitleDeleted val="0"/>
    <c:plotArea>
      <c:layout>
        <c:manualLayout>
          <c:layoutTarget val="inner"/>
          <c:xMode val="edge"/>
          <c:yMode val="edge"/>
          <c:x val="9.0003999670321563E-2"/>
          <c:y val="0.13814406741584254"/>
          <c:w val="0.83547850293160497"/>
          <c:h val="0.71346567283022211"/>
        </c:manualLayout>
      </c:layout>
      <c:barChart>
        <c:barDir val="col"/>
        <c:grouping val="stacked"/>
        <c:varyColors val="0"/>
        <c:ser>
          <c:idx val="0"/>
          <c:order val="0"/>
          <c:tx>
            <c:strRef>
              <c:f>Sheet1!$B$1</c:f>
              <c:strCache>
                <c:ptCount val="1"/>
                <c:pt idx="0">
                  <c:v>Middle Market</c:v>
                </c:pt>
              </c:strCache>
            </c:strRef>
          </c:tx>
          <c:spPr>
            <a:solidFill>
              <a:schemeClr val="accent1"/>
            </a:solidFill>
            <a:ln>
              <a:noFill/>
            </a:ln>
            <a:effectLst/>
          </c:spPr>
          <c:invertIfNegative val="0"/>
          <c:cat>
            <c:strRef>
              <c:f>Sheet1!$A$2:$A$35</c:f>
              <c:strCache>
                <c:ptCount val="34"/>
                <c:pt idx="0">
                  <c:v>1H14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strCache>
            </c:strRef>
          </c:cat>
          <c:val>
            <c:numRef>
              <c:f>Sheet1!$B$2:$B$35</c:f>
              <c:numCache>
                <c:formatCode>0.00</c:formatCode>
                <c:ptCount val="34"/>
                <c:pt idx="0">
                  <c:v>0.79700000000000004</c:v>
                </c:pt>
                <c:pt idx="1">
                  <c:v>0.66100000000000003</c:v>
                </c:pt>
                <c:pt idx="2">
                  <c:v>1.167</c:v>
                </c:pt>
                <c:pt idx="3">
                  <c:v>0.98899999999999999</c:v>
                </c:pt>
                <c:pt idx="4">
                  <c:v>2.7160000000000002</c:v>
                </c:pt>
                <c:pt idx="5">
                  <c:v>2.1440000000000001</c:v>
                </c:pt>
                <c:pt idx="6">
                  <c:v>2.5960000000000001</c:v>
                </c:pt>
                <c:pt idx="7">
                  <c:v>1.9896</c:v>
                </c:pt>
                <c:pt idx="8">
                  <c:v>2.96</c:v>
                </c:pt>
                <c:pt idx="9">
                  <c:v>3.4610000000000003</c:v>
                </c:pt>
                <c:pt idx="10">
                  <c:v>3.2170000000000001</c:v>
                </c:pt>
                <c:pt idx="11">
                  <c:v>2.9780000000000002</c:v>
                </c:pt>
                <c:pt idx="12">
                  <c:v>6.3239999999999998</c:v>
                </c:pt>
                <c:pt idx="13">
                  <c:v>4.2449999999999992</c:v>
                </c:pt>
                <c:pt idx="14">
                  <c:v>7.6529999999999996</c:v>
                </c:pt>
                <c:pt idx="15">
                  <c:v>3.1179999999999999</c:v>
                </c:pt>
                <c:pt idx="16">
                  <c:v>6.0460000000000003</c:v>
                </c:pt>
                <c:pt idx="17">
                  <c:v>8.34</c:v>
                </c:pt>
                <c:pt idx="18">
                  <c:v>7.9960000000000004</c:v>
                </c:pt>
                <c:pt idx="19">
                  <c:v>7.6550000000000002</c:v>
                </c:pt>
                <c:pt idx="20">
                  <c:v>8.9130000000000003</c:v>
                </c:pt>
                <c:pt idx="21">
                  <c:v>6.702</c:v>
                </c:pt>
                <c:pt idx="22">
                  <c:v>9.8480000000000008</c:v>
                </c:pt>
                <c:pt idx="23" formatCode="_(* #,##0.00_);_(* \(#,##0.00\);_(* &quot;-&quot;??_);_(@_)">
                  <c:v>6.2259112189999932</c:v>
                </c:pt>
                <c:pt idx="24" formatCode="_(* #,##0.00_);_(* \(#,##0.00\);_(* &quot;-&quot;??_);_(@_)">
                  <c:v>2.5237959999999999</c:v>
                </c:pt>
                <c:pt idx="25" formatCode="_(* #,##0.00_);_(* \(#,##0.00\);_(* &quot;-&quot;??_);_(@_)">
                  <c:v>6.6818860000000031</c:v>
                </c:pt>
                <c:pt idx="26" formatCode="_(* #,##0.00_);_(* \(#,##0.00\);_(* &quot;-&quot;??_);_(@_)">
                  <c:v>8.3436829999999933</c:v>
                </c:pt>
                <c:pt idx="27">
                  <c:v>8.9700781919999937</c:v>
                </c:pt>
                <c:pt idx="28">
                  <c:v>11.159534997</c:v>
                </c:pt>
                <c:pt idx="29">
                  <c:v>19.998886999999993</c:v>
                </c:pt>
                <c:pt idx="30">
                  <c:v>24.865092736000012</c:v>
                </c:pt>
                <c:pt idx="31">
                  <c:v>10.151065000000001</c:v>
                </c:pt>
                <c:pt idx="32">
                  <c:v>12.387472389999997</c:v>
                </c:pt>
                <c:pt idx="33">
                  <c:v>14.578130592000001</c:v>
                </c:pt>
              </c:numCache>
            </c:numRef>
          </c:val>
          <c:extLst>
            <c:ext xmlns:c16="http://schemas.microsoft.com/office/drawing/2014/chart" uri="{C3380CC4-5D6E-409C-BE32-E72D297353CC}">
              <c16:uniqueId val="{00000000-08FD-470E-B254-3BE2C53FCAA9}"/>
            </c:ext>
          </c:extLst>
        </c:ser>
        <c:ser>
          <c:idx val="1"/>
          <c:order val="1"/>
          <c:tx>
            <c:strRef>
              <c:f>Sheet1!$C$1</c:f>
              <c:strCache>
                <c:ptCount val="1"/>
                <c:pt idx="0">
                  <c:v>Large. Corp.</c:v>
                </c:pt>
              </c:strCache>
            </c:strRef>
          </c:tx>
          <c:invertIfNegative val="0"/>
          <c:cat>
            <c:strRef>
              <c:f>Sheet1!$A$2:$A$35</c:f>
              <c:strCache>
                <c:ptCount val="34"/>
                <c:pt idx="0">
                  <c:v>1H14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strCache>
            </c:strRef>
          </c:cat>
          <c:val>
            <c:numRef>
              <c:f>Sheet1!$C$2:$C$35</c:f>
              <c:numCache>
                <c:formatCode>General</c:formatCode>
                <c:ptCount val="34"/>
                <c:pt idx="9" formatCode="0.00">
                  <c:v>1.68</c:v>
                </c:pt>
                <c:pt idx="10" formatCode="0.00">
                  <c:v>0</c:v>
                </c:pt>
                <c:pt idx="11" formatCode="0.00">
                  <c:v>0</c:v>
                </c:pt>
                <c:pt idx="12" formatCode="0.00">
                  <c:v>0.67500000000000004</c:v>
                </c:pt>
                <c:pt idx="13" formatCode="0.00">
                  <c:v>1.3069999999999999</c:v>
                </c:pt>
                <c:pt idx="14" formatCode="0.00">
                  <c:v>0.58199999999999996</c:v>
                </c:pt>
                <c:pt idx="15" formatCode="0.00">
                  <c:v>0</c:v>
                </c:pt>
                <c:pt idx="16" formatCode="0.00">
                  <c:v>1.2090000000000001</c:v>
                </c:pt>
                <c:pt idx="17" formatCode="0.00">
                  <c:v>0.52</c:v>
                </c:pt>
                <c:pt idx="18" formatCode="0.00">
                  <c:v>0.51</c:v>
                </c:pt>
                <c:pt idx="19" formatCode="0.00">
                  <c:v>0.52500000000000002</c:v>
                </c:pt>
                <c:pt idx="20" formatCode="0.00">
                  <c:v>1.27</c:v>
                </c:pt>
                <c:pt idx="21" formatCode="0.00">
                  <c:v>4.6820000000000004</c:v>
                </c:pt>
                <c:pt idx="22" formatCode="0.00">
                  <c:v>7.6760000000000002</c:v>
                </c:pt>
                <c:pt idx="23" formatCode="0.00">
                  <c:v>6.0999999999999988</c:v>
                </c:pt>
                <c:pt idx="24" formatCode="0.00">
                  <c:v>1.1480999999999999</c:v>
                </c:pt>
                <c:pt idx="25" formatCode="0.00">
                  <c:v>5.3711999999999982</c:v>
                </c:pt>
                <c:pt idx="26" formatCode="0.00">
                  <c:v>5.0983499999999973</c:v>
                </c:pt>
                <c:pt idx="27" formatCode="0.00">
                  <c:v>9.2587999999999973</c:v>
                </c:pt>
                <c:pt idx="28" formatCode="0.00">
                  <c:v>11.493063000000001</c:v>
                </c:pt>
                <c:pt idx="29" formatCode="0.00">
                  <c:v>25.508212</c:v>
                </c:pt>
                <c:pt idx="30" formatCode="0.00">
                  <c:v>39.824016000000029</c:v>
                </c:pt>
                <c:pt idx="31" formatCode="0.00">
                  <c:v>13.881100000000002</c:v>
                </c:pt>
                <c:pt idx="32" formatCode="0.00">
                  <c:v>25.393197000000001</c:v>
                </c:pt>
                <c:pt idx="33" formatCode="0.00">
                  <c:v>22.902519160999997</c:v>
                </c:pt>
              </c:numCache>
            </c:numRef>
          </c:val>
          <c:extLst>
            <c:ext xmlns:c16="http://schemas.microsoft.com/office/drawing/2014/chart" uri="{C3380CC4-5D6E-409C-BE32-E72D297353CC}">
              <c16:uniqueId val="{00000001-08FD-470E-B254-3BE2C53FCAA9}"/>
            </c:ext>
          </c:extLst>
        </c:ser>
        <c:dLbls>
          <c:showLegendKey val="0"/>
          <c:showVal val="0"/>
          <c:showCatName val="0"/>
          <c:showSerName val="0"/>
          <c:showPercent val="0"/>
          <c:showBubbleSize val="0"/>
        </c:dLbls>
        <c:gapWidth val="50"/>
        <c:overlap val="100"/>
        <c:axId val="266758400"/>
        <c:axId val="266792960"/>
      </c:barChart>
      <c:lineChart>
        <c:grouping val="standard"/>
        <c:varyColors val="0"/>
        <c:ser>
          <c:idx val="2"/>
          <c:order val="2"/>
          <c:tx>
            <c:strRef>
              <c:f>Sheet1!$D$1</c:f>
              <c:strCache>
                <c:ptCount val="1"/>
                <c:pt idx="0">
                  <c:v>Avg. Deal Size</c:v>
                </c:pt>
              </c:strCache>
            </c:strRef>
          </c:tx>
          <c:spPr>
            <a:ln w="31750">
              <a:solidFill>
                <a:schemeClr val="tx1"/>
              </a:solidFill>
            </a:ln>
          </c:spPr>
          <c:marker>
            <c:symbol val="none"/>
          </c:marker>
          <c:cat>
            <c:strRef>
              <c:f>Sheet1!$A$2:$A$35</c:f>
              <c:strCache>
                <c:ptCount val="34"/>
                <c:pt idx="0">
                  <c:v>1H14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strCache>
            </c:strRef>
          </c:cat>
          <c:val>
            <c:numRef>
              <c:f>Sheet1!$D$2:$D$35</c:f>
              <c:numCache>
                <c:formatCode>General</c:formatCode>
                <c:ptCount val="34"/>
                <c:pt idx="0">
                  <c:v>100</c:v>
                </c:pt>
                <c:pt idx="1">
                  <c:v>110</c:v>
                </c:pt>
                <c:pt idx="2">
                  <c:v>106</c:v>
                </c:pt>
                <c:pt idx="3">
                  <c:v>109</c:v>
                </c:pt>
                <c:pt idx="4">
                  <c:v>194</c:v>
                </c:pt>
                <c:pt idx="5">
                  <c:v>179</c:v>
                </c:pt>
                <c:pt idx="6">
                  <c:v>162</c:v>
                </c:pt>
                <c:pt idx="7">
                  <c:v>142</c:v>
                </c:pt>
                <c:pt idx="8">
                  <c:v>118</c:v>
                </c:pt>
                <c:pt idx="9" formatCode="0">
                  <c:v>198</c:v>
                </c:pt>
                <c:pt idx="10">
                  <c:v>129</c:v>
                </c:pt>
                <c:pt idx="11">
                  <c:v>99</c:v>
                </c:pt>
                <c:pt idx="12">
                  <c:v>162</c:v>
                </c:pt>
                <c:pt idx="13">
                  <c:v>150</c:v>
                </c:pt>
                <c:pt idx="14">
                  <c:v>147</c:v>
                </c:pt>
                <c:pt idx="15">
                  <c:v>128</c:v>
                </c:pt>
                <c:pt idx="16">
                  <c:v>196</c:v>
                </c:pt>
                <c:pt idx="17">
                  <c:v>147</c:v>
                </c:pt>
                <c:pt idx="18">
                  <c:v>145</c:v>
                </c:pt>
                <c:pt idx="19">
                  <c:v>140</c:v>
                </c:pt>
                <c:pt idx="20">
                  <c:v>175</c:v>
                </c:pt>
                <c:pt idx="21">
                  <c:v>226</c:v>
                </c:pt>
                <c:pt idx="22">
                  <c:v>261</c:v>
                </c:pt>
                <c:pt idx="23" formatCode="0.0">
                  <c:v>189.62940336923074</c:v>
                </c:pt>
                <c:pt idx="24" formatCode="0.0">
                  <c:v>203.99422222222222</c:v>
                </c:pt>
                <c:pt idx="25" formatCode="0.0">
                  <c:v>241.06172000000004</c:v>
                </c:pt>
                <c:pt idx="26" formatCode="0.0">
                  <c:v>184.13743835616432</c:v>
                </c:pt>
                <c:pt idx="27" formatCode="0.0">
                  <c:v>182.2</c:v>
                </c:pt>
                <c:pt idx="28" formatCode="0.0">
                  <c:v>205.9</c:v>
                </c:pt>
                <c:pt idx="29" formatCode="0.0">
                  <c:v>316</c:v>
                </c:pt>
                <c:pt idx="30" formatCode="0.0">
                  <c:v>286.2</c:v>
                </c:pt>
                <c:pt idx="31" formatCode="0.0">
                  <c:v>218.47422727272729</c:v>
                </c:pt>
                <c:pt idx="32" formatCode="0.0">
                  <c:v>281.94529395522397</c:v>
                </c:pt>
                <c:pt idx="33" formatCode="0.0">
                  <c:v>317.63262502542369</c:v>
                </c:pt>
              </c:numCache>
            </c:numRef>
          </c:val>
          <c:smooth val="0"/>
          <c:extLst>
            <c:ext xmlns:c16="http://schemas.microsoft.com/office/drawing/2014/chart" uri="{C3380CC4-5D6E-409C-BE32-E72D297353CC}">
              <c16:uniqueId val="{00000002-08FD-470E-B254-3BE2C53FCAA9}"/>
            </c:ext>
          </c:extLst>
        </c:ser>
        <c:dLbls>
          <c:showLegendKey val="0"/>
          <c:showVal val="0"/>
          <c:showCatName val="0"/>
          <c:showSerName val="0"/>
          <c:showPercent val="0"/>
          <c:showBubbleSize val="0"/>
        </c:dLbls>
        <c:marker val="1"/>
        <c:smooth val="0"/>
        <c:axId val="266809344"/>
        <c:axId val="266794880"/>
      </c:lineChart>
      <c:catAx>
        <c:axId val="2667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66792960"/>
        <c:crosses val="autoZero"/>
        <c:auto val="1"/>
        <c:lblAlgn val="ctr"/>
        <c:lblOffset val="100"/>
        <c:tickLblSkip val="1"/>
        <c:noMultiLvlLbl val="0"/>
      </c:catAx>
      <c:valAx>
        <c:axId val="266792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a:pPr>
            <a:endParaRPr lang="en-US"/>
          </a:p>
        </c:txPr>
        <c:crossAx val="266758400"/>
        <c:crosses val="autoZero"/>
        <c:crossBetween val="between"/>
        <c:majorUnit val="5"/>
      </c:valAx>
      <c:valAx>
        <c:axId val="266794880"/>
        <c:scaling>
          <c:orientation val="minMax"/>
        </c:scaling>
        <c:delete val="0"/>
        <c:axPos val="r"/>
        <c:numFmt formatCode="#,##0.0" sourceLinked="0"/>
        <c:majorTickMark val="none"/>
        <c:minorTickMark val="none"/>
        <c:tickLblPos val="nextTo"/>
        <c:spPr>
          <a:noFill/>
          <a:ln>
            <a:noFill/>
          </a:ln>
          <a:effectLst/>
        </c:spPr>
        <c:txPr>
          <a:bodyPr rot="-60000000" vert="horz"/>
          <a:lstStyle/>
          <a:p>
            <a:pPr>
              <a:defRPr/>
            </a:pPr>
            <a:endParaRPr lang="en-US"/>
          </a:p>
        </c:txPr>
        <c:crossAx val="266809344"/>
        <c:crosses val="max"/>
        <c:crossBetween val="between"/>
      </c:valAx>
      <c:catAx>
        <c:axId val="266809344"/>
        <c:scaling>
          <c:orientation val="minMax"/>
        </c:scaling>
        <c:delete val="1"/>
        <c:axPos val="b"/>
        <c:numFmt formatCode="General" sourceLinked="1"/>
        <c:majorTickMark val="none"/>
        <c:minorTickMark val="none"/>
        <c:tickLblPos val="none"/>
        <c:crossAx val="266794880"/>
        <c:crosses val="autoZero"/>
        <c:auto val="1"/>
        <c:lblAlgn val="ctr"/>
        <c:lblOffset val="100"/>
        <c:noMultiLvlLbl val="0"/>
      </c:catAx>
      <c:spPr>
        <a:noFill/>
        <a:ln>
          <a:noFill/>
        </a:ln>
        <a:effectLst/>
      </c:spPr>
    </c:plotArea>
    <c:legend>
      <c:legendPos val="b"/>
      <c:layout>
        <c:manualLayout>
          <c:xMode val="edge"/>
          <c:yMode val="edge"/>
          <c:x val="5.6226719063357744E-2"/>
          <c:y val="0.95885141112978856"/>
          <c:w val="0.84409203822312939"/>
          <c:h val="4.1148588870211451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mj-lt"/>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400"/>
              <a:t>Leverage &amp; EBITDA by capital structure (MM issuers, excludes large corp. uni’s)</a:t>
            </a:r>
          </a:p>
        </c:rich>
      </c:tx>
      <c:layout>
        <c:manualLayout>
          <c:xMode val="edge"/>
          <c:yMode val="edge"/>
          <c:x val="1.1392903835861061E-4"/>
          <c:y val="9.3095221581852784E-4"/>
        </c:manualLayout>
      </c:layout>
      <c:overlay val="1"/>
      <c:spPr>
        <a:noFill/>
        <a:ln>
          <a:noFill/>
        </a:ln>
        <a:effectLst/>
      </c:spPr>
    </c:title>
    <c:autoTitleDeleted val="0"/>
    <c:plotArea>
      <c:layout>
        <c:manualLayout>
          <c:layoutTarget val="inner"/>
          <c:xMode val="edge"/>
          <c:yMode val="edge"/>
          <c:x val="6.6238848353545959E-2"/>
          <c:y val="8.8660812662503197E-2"/>
          <c:w val="0.86402639703724549"/>
          <c:h val="0.68906175351676546"/>
        </c:manualLayout>
      </c:layout>
      <c:barChart>
        <c:barDir val="col"/>
        <c:grouping val="stacked"/>
        <c:varyColors val="0"/>
        <c:ser>
          <c:idx val="0"/>
          <c:order val="0"/>
          <c:tx>
            <c:strRef>
              <c:f>Sheet1!$B$1</c:f>
              <c:strCache>
                <c:ptCount val="1"/>
                <c:pt idx="0">
                  <c:v>Avg. Senior Leverage</c:v>
                </c:pt>
              </c:strCache>
            </c:strRef>
          </c:tx>
          <c:spPr>
            <a:solidFill>
              <a:schemeClr val="accent1"/>
            </a:solidFill>
            <a:ln>
              <a:noFill/>
            </a:ln>
            <a:effectLst/>
          </c:spPr>
          <c:invertIfNegative val="0"/>
          <c:cat>
            <c:strRef>
              <c:f>Sheet1!$A$2:$A$73</c:f>
              <c:strCache>
                <c:ptCount val="72"/>
                <c:pt idx="0">
                  <c:v>2013</c:v>
                </c:pt>
                <c:pt idx="1">
                  <c:v>1Q14</c:v>
                </c:pt>
                <c:pt idx="2">
                  <c:v>2Q14</c:v>
                </c:pt>
                <c:pt idx="3">
                  <c:v>3Q14</c:v>
                </c:pt>
                <c:pt idx="4">
                  <c:v>4Q14</c:v>
                </c:pt>
                <c:pt idx="5">
                  <c:v>1Q15</c:v>
                </c:pt>
                <c:pt idx="6">
                  <c:v>2Q15</c:v>
                </c:pt>
                <c:pt idx="7">
                  <c:v>3Q15</c:v>
                </c:pt>
                <c:pt idx="8">
                  <c:v>4Q15</c:v>
                </c:pt>
                <c:pt idx="9">
                  <c:v>1Q16</c:v>
                </c:pt>
                <c:pt idx="10">
                  <c:v>2Q16</c:v>
                </c:pt>
                <c:pt idx="11">
                  <c:v>3Q16</c:v>
                </c:pt>
                <c:pt idx="12">
                  <c:v>4Q16</c:v>
                </c:pt>
                <c:pt idx="13">
                  <c:v>1Q17</c:v>
                </c:pt>
                <c:pt idx="14">
                  <c:v>2Q17</c:v>
                </c:pt>
                <c:pt idx="15">
                  <c:v>3Q17</c:v>
                </c:pt>
                <c:pt idx="16">
                  <c:v>4Q17</c:v>
                </c:pt>
                <c:pt idx="17">
                  <c:v>1Q18</c:v>
                </c:pt>
                <c:pt idx="18">
                  <c:v>2Q18</c:v>
                </c:pt>
                <c:pt idx="19">
                  <c:v>3Q18</c:v>
                </c:pt>
                <c:pt idx="20">
                  <c:v>4Q18</c:v>
                </c:pt>
                <c:pt idx="21">
                  <c:v>1Q19</c:v>
                </c:pt>
                <c:pt idx="22">
                  <c:v>2Q19</c:v>
                </c:pt>
                <c:pt idx="23">
                  <c:v>3Q19</c:v>
                </c:pt>
                <c:pt idx="24">
                  <c:v>4Q19</c:v>
                </c:pt>
                <c:pt idx="25">
                  <c:v>1Q20</c:v>
                </c:pt>
                <c:pt idx="26">
                  <c:v>2Q20</c:v>
                </c:pt>
                <c:pt idx="27">
                  <c:v>3Q20</c:v>
                </c:pt>
                <c:pt idx="28">
                  <c:v>4Q20</c:v>
                </c:pt>
                <c:pt idx="29">
                  <c:v>1Q21</c:v>
                </c:pt>
                <c:pt idx="30">
                  <c:v>2Q21</c:v>
                </c:pt>
                <c:pt idx="31">
                  <c:v>3Q21</c:v>
                </c:pt>
                <c:pt idx="32">
                  <c:v>4Q21</c:v>
                </c:pt>
                <c:pt idx="33">
                  <c:v>1Q22</c:v>
                </c:pt>
                <c:pt idx="34">
                  <c:v>2Q22</c:v>
                </c:pt>
                <c:pt idx="35">
                  <c:v>3Q22</c:v>
                </c:pt>
                <c:pt idx="37">
                  <c:v>2013</c:v>
                </c:pt>
                <c:pt idx="38">
                  <c:v>1Q14</c:v>
                </c:pt>
                <c:pt idx="39">
                  <c:v>3Q14</c:v>
                </c:pt>
                <c:pt idx="40">
                  <c:v>4Q14</c:v>
                </c:pt>
                <c:pt idx="41">
                  <c:v>1Q15</c:v>
                </c:pt>
                <c:pt idx="42">
                  <c:v>2Q15</c:v>
                </c:pt>
                <c:pt idx="43">
                  <c:v>3Q15</c:v>
                </c:pt>
                <c:pt idx="44">
                  <c:v>4Q15</c:v>
                </c:pt>
                <c:pt idx="45">
                  <c:v>1Q16</c:v>
                </c:pt>
                <c:pt idx="46">
                  <c:v>2Q16</c:v>
                </c:pt>
                <c:pt idx="47">
                  <c:v>3Q16</c:v>
                </c:pt>
                <c:pt idx="48">
                  <c:v>4Q16</c:v>
                </c:pt>
                <c:pt idx="49">
                  <c:v>1Q17</c:v>
                </c:pt>
                <c:pt idx="50">
                  <c:v>2Q17</c:v>
                </c:pt>
                <c:pt idx="51">
                  <c:v>3Q17</c:v>
                </c:pt>
                <c:pt idx="52">
                  <c:v>4Q17</c:v>
                </c:pt>
                <c:pt idx="53">
                  <c:v>1Q18</c:v>
                </c:pt>
                <c:pt idx="54">
                  <c:v>2Q18</c:v>
                </c:pt>
                <c:pt idx="55">
                  <c:v>3Q18</c:v>
                </c:pt>
                <c:pt idx="56">
                  <c:v>4Q18</c:v>
                </c:pt>
                <c:pt idx="57">
                  <c:v>1Q19</c:v>
                </c:pt>
                <c:pt idx="58">
                  <c:v>2Q19</c:v>
                </c:pt>
                <c:pt idx="59">
                  <c:v>3Q19</c:v>
                </c:pt>
                <c:pt idx="60">
                  <c:v>4Q19</c:v>
                </c:pt>
                <c:pt idx="61">
                  <c:v>1Q20</c:v>
                </c:pt>
                <c:pt idx="62">
                  <c:v>2Q20</c:v>
                </c:pt>
                <c:pt idx="63">
                  <c:v>3Q20</c:v>
                </c:pt>
                <c:pt idx="64">
                  <c:v>4Q20</c:v>
                </c:pt>
                <c:pt idx="65">
                  <c:v>1Q21</c:v>
                </c:pt>
                <c:pt idx="66">
                  <c:v>2Q21</c:v>
                </c:pt>
                <c:pt idx="67">
                  <c:v>3Q21</c:v>
                </c:pt>
                <c:pt idx="68">
                  <c:v>4Q21</c:v>
                </c:pt>
                <c:pt idx="69">
                  <c:v>1Q22</c:v>
                </c:pt>
                <c:pt idx="70">
                  <c:v>2Q22</c:v>
                </c:pt>
                <c:pt idx="71">
                  <c:v>3Q22</c:v>
                </c:pt>
              </c:strCache>
            </c:strRef>
          </c:cat>
          <c:val>
            <c:numRef>
              <c:f>Sheet1!$B$2:$B$73</c:f>
              <c:numCache>
                <c:formatCode>0.00</c:formatCode>
                <c:ptCount val="72"/>
                <c:pt idx="0">
                  <c:v>3.4</c:v>
                </c:pt>
                <c:pt idx="1">
                  <c:v>3.5</c:v>
                </c:pt>
                <c:pt idx="2">
                  <c:v>3.43</c:v>
                </c:pt>
                <c:pt idx="3">
                  <c:v>3.47</c:v>
                </c:pt>
                <c:pt idx="4">
                  <c:v>3.77</c:v>
                </c:pt>
                <c:pt idx="5">
                  <c:v>3.35</c:v>
                </c:pt>
                <c:pt idx="6">
                  <c:v>3.69</c:v>
                </c:pt>
                <c:pt idx="7">
                  <c:v>3.63</c:v>
                </c:pt>
                <c:pt idx="8">
                  <c:v>3.79</c:v>
                </c:pt>
                <c:pt idx="9">
                  <c:v>3.76</c:v>
                </c:pt>
                <c:pt idx="10">
                  <c:v>4</c:v>
                </c:pt>
                <c:pt idx="11">
                  <c:v>3.77</c:v>
                </c:pt>
                <c:pt idx="12">
                  <c:v>3.65</c:v>
                </c:pt>
                <c:pt idx="13">
                  <c:v>3.71</c:v>
                </c:pt>
                <c:pt idx="14">
                  <c:v>3.96</c:v>
                </c:pt>
                <c:pt idx="15">
                  <c:v>4.05</c:v>
                </c:pt>
                <c:pt idx="16">
                  <c:v>3.89</c:v>
                </c:pt>
                <c:pt idx="17">
                  <c:v>4.09</c:v>
                </c:pt>
                <c:pt idx="18">
                  <c:v>4.1100000000000003</c:v>
                </c:pt>
                <c:pt idx="19">
                  <c:v>4.08</c:v>
                </c:pt>
                <c:pt idx="20">
                  <c:v>4.1399999999999997</c:v>
                </c:pt>
                <c:pt idx="21">
                  <c:v>4.1900000000000004</c:v>
                </c:pt>
                <c:pt idx="22">
                  <c:v>4.17</c:v>
                </c:pt>
                <c:pt idx="23">
                  <c:v>4.2699999999999996</c:v>
                </c:pt>
                <c:pt idx="24">
                  <c:v>4.22</c:v>
                </c:pt>
                <c:pt idx="25">
                  <c:v>4.2300000000000004</c:v>
                </c:pt>
                <c:pt idx="26">
                  <c:v>3.81</c:v>
                </c:pt>
                <c:pt idx="27">
                  <c:v>3.72</c:v>
                </c:pt>
                <c:pt idx="28">
                  <c:v>4.05</c:v>
                </c:pt>
                <c:pt idx="29">
                  <c:v>4.0199999999999996</c:v>
                </c:pt>
                <c:pt idx="30">
                  <c:v>3.84</c:v>
                </c:pt>
                <c:pt idx="31">
                  <c:v>3.96</c:v>
                </c:pt>
                <c:pt idx="32">
                  <c:v>4.08</c:v>
                </c:pt>
                <c:pt idx="33">
                  <c:v>4.09</c:v>
                </c:pt>
                <c:pt idx="34">
                  <c:v>4.0199999999999996</c:v>
                </c:pt>
                <c:pt idx="35">
                  <c:v>4.01</c:v>
                </c:pt>
                <c:pt idx="37">
                  <c:v>4.8899999999999997</c:v>
                </c:pt>
                <c:pt idx="38">
                  <c:v>4.4400000000000004</c:v>
                </c:pt>
                <c:pt idx="39">
                  <c:v>5.0999999999999996</c:v>
                </c:pt>
                <c:pt idx="40">
                  <c:v>4.58</c:v>
                </c:pt>
                <c:pt idx="41">
                  <c:v>4.21</c:v>
                </c:pt>
                <c:pt idx="42">
                  <c:v>5.62</c:v>
                </c:pt>
                <c:pt idx="43">
                  <c:v>5.3</c:v>
                </c:pt>
                <c:pt idx="44">
                  <c:v>5.33</c:v>
                </c:pt>
                <c:pt idx="45">
                  <c:v>5.42</c:v>
                </c:pt>
                <c:pt idx="46">
                  <c:v>5.14</c:v>
                </c:pt>
                <c:pt idx="47">
                  <c:v>5.08</c:v>
                </c:pt>
                <c:pt idx="48">
                  <c:v>5.13</c:v>
                </c:pt>
                <c:pt idx="49">
                  <c:v>4.9800000000000004</c:v>
                </c:pt>
                <c:pt idx="50">
                  <c:v>5.19</c:v>
                </c:pt>
                <c:pt idx="51">
                  <c:v>5.12</c:v>
                </c:pt>
                <c:pt idx="52">
                  <c:v>5.14</c:v>
                </c:pt>
                <c:pt idx="53">
                  <c:v>5.2</c:v>
                </c:pt>
                <c:pt idx="54">
                  <c:v>5.32</c:v>
                </c:pt>
                <c:pt idx="55">
                  <c:v>5.0999999999999996</c:v>
                </c:pt>
                <c:pt idx="56">
                  <c:v>5.39</c:v>
                </c:pt>
                <c:pt idx="57">
                  <c:v>5.05</c:v>
                </c:pt>
                <c:pt idx="58">
                  <c:v>5.38</c:v>
                </c:pt>
                <c:pt idx="59">
                  <c:v>5.72</c:v>
                </c:pt>
                <c:pt idx="60">
                  <c:v>5.46</c:v>
                </c:pt>
                <c:pt idx="61">
                  <c:v>5.19</c:v>
                </c:pt>
                <c:pt idx="62">
                  <c:v>5.25</c:v>
                </c:pt>
                <c:pt idx="63">
                  <c:v>5.23</c:v>
                </c:pt>
                <c:pt idx="64">
                  <c:v>5.62</c:v>
                </c:pt>
                <c:pt idx="65">
                  <c:v>5.75</c:v>
                </c:pt>
                <c:pt idx="66">
                  <c:v>5.78</c:v>
                </c:pt>
                <c:pt idx="67">
                  <c:v>5.81</c:v>
                </c:pt>
                <c:pt idx="68">
                  <c:v>5.84</c:v>
                </c:pt>
                <c:pt idx="69">
                  <c:v>5.63</c:v>
                </c:pt>
                <c:pt idx="70">
                  <c:v>5.54</c:v>
                </c:pt>
                <c:pt idx="71">
                  <c:v>5.69</c:v>
                </c:pt>
              </c:numCache>
            </c:numRef>
          </c:val>
          <c:extLst>
            <c:ext xmlns:c16="http://schemas.microsoft.com/office/drawing/2014/chart" uri="{C3380CC4-5D6E-409C-BE32-E72D297353CC}">
              <c16:uniqueId val="{00000000-87A9-45E4-887C-F7FF37895D5E}"/>
            </c:ext>
          </c:extLst>
        </c:ser>
        <c:ser>
          <c:idx val="1"/>
          <c:order val="1"/>
          <c:tx>
            <c:strRef>
              <c:f>Sheet1!$C$1</c:f>
              <c:strCache>
                <c:ptCount val="1"/>
                <c:pt idx="0">
                  <c:v>Avg. Junior Leverage</c:v>
                </c:pt>
              </c:strCache>
            </c:strRef>
          </c:tx>
          <c:invertIfNegative val="0"/>
          <c:cat>
            <c:strRef>
              <c:f>Sheet1!$A$2:$A$73</c:f>
              <c:strCache>
                <c:ptCount val="72"/>
                <c:pt idx="0">
                  <c:v>2013</c:v>
                </c:pt>
                <c:pt idx="1">
                  <c:v>1Q14</c:v>
                </c:pt>
                <c:pt idx="2">
                  <c:v>2Q14</c:v>
                </c:pt>
                <c:pt idx="3">
                  <c:v>3Q14</c:v>
                </c:pt>
                <c:pt idx="4">
                  <c:v>4Q14</c:v>
                </c:pt>
                <c:pt idx="5">
                  <c:v>1Q15</c:v>
                </c:pt>
                <c:pt idx="6">
                  <c:v>2Q15</c:v>
                </c:pt>
                <c:pt idx="7">
                  <c:v>3Q15</c:v>
                </c:pt>
                <c:pt idx="8">
                  <c:v>4Q15</c:v>
                </c:pt>
                <c:pt idx="9">
                  <c:v>1Q16</c:v>
                </c:pt>
                <c:pt idx="10">
                  <c:v>2Q16</c:v>
                </c:pt>
                <c:pt idx="11">
                  <c:v>3Q16</c:v>
                </c:pt>
                <c:pt idx="12">
                  <c:v>4Q16</c:v>
                </c:pt>
                <c:pt idx="13">
                  <c:v>1Q17</c:v>
                </c:pt>
                <c:pt idx="14">
                  <c:v>2Q17</c:v>
                </c:pt>
                <c:pt idx="15">
                  <c:v>3Q17</c:v>
                </c:pt>
                <c:pt idx="16">
                  <c:v>4Q17</c:v>
                </c:pt>
                <c:pt idx="17">
                  <c:v>1Q18</c:v>
                </c:pt>
                <c:pt idx="18">
                  <c:v>2Q18</c:v>
                </c:pt>
                <c:pt idx="19">
                  <c:v>3Q18</c:v>
                </c:pt>
                <c:pt idx="20">
                  <c:v>4Q18</c:v>
                </c:pt>
                <c:pt idx="21">
                  <c:v>1Q19</c:v>
                </c:pt>
                <c:pt idx="22">
                  <c:v>2Q19</c:v>
                </c:pt>
                <c:pt idx="23">
                  <c:v>3Q19</c:v>
                </c:pt>
                <c:pt idx="24">
                  <c:v>4Q19</c:v>
                </c:pt>
                <c:pt idx="25">
                  <c:v>1Q20</c:v>
                </c:pt>
                <c:pt idx="26">
                  <c:v>2Q20</c:v>
                </c:pt>
                <c:pt idx="27">
                  <c:v>3Q20</c:v>
                </c:pt>
                <c:pt idx="28">
                  <c:v>4Q20</c:v>
                </c:pt>
                <c:pt idx="29">
                  <c:v>1Q21</c:v>
                </c:pt>
                <c:pt idx="30">
                  <c:v>2Q21</c:v>
                </c:pt>
                <c:pt idx="31">
                  <c:v>3Q21</c:v>
                </c:pt>
                <c:pt idx="32">
                  <c:v>4Q21</c:v>
                </c:pt>
                <c:pt idx="33">
                  <c:v>1Q22</c:v>
                </c:pt>
                <c:pt idx="34">
                  <c:v>2Q22</c:v>
                </c:pt>
                <c:pt idx="35">
                  <c:v>3Q22</c:v>
                </c:pt>
                <c:pt idx="37">
                  <c:v>2013</c:v>
                </c:pt>
                <c:pt idx="38">
                  <c:v>1Q14</c:v>
                </c:pt>
                <c:pt idx="39">
                  <c:v>3Q14</c:v>
                </c:pt>
                <c:pt idx="40">
                  <c:v>4Q14</c:v>
                </c:pt>
                <c:pt idx="41">
                  <c:v>1Q15</c:v>
                </c:pt>
                <c:pt idx="42">
                  <c:v>2Q15</c:v>
                </c:pt>
                <c:pt idx="43">
                  <c:v>3Q15</c:v>
                </c:pt>
                <c:pt idx="44">
                  <c:v>4Q15</c:v>
                </c:pt>
                <c:pt idx="45">
                  <c:v>1Q16</c:v>
                </c:pt>
                <c:pt idx="46">
                  <c:v>2Q16</c:v>
                </c:pt>
                <c:pt idx="47">
                  <c:v>3Q16</c:v>
                </c:pt>
                <c:pt idx="48">
                  <c:v>4Q16</c:v>
                </c:pt>
                <c:pt idx="49">
                  <c:v>1Q17</c:v>
                </c:pt>
                <c:pt idx="50">
                  <c:v>2Q17</c:v>
                </c:pt>
                <c:pt idx="51">
                  <c:v>3Q17</c:v>
                </c:pt>
                <c:pt idx="52">
                  <c:v>4Q17</c:v>
                </c:pt>
                <c:pt idx="53">
                  <c:v>1Q18</c:v>
                </c:pt>
                <c:pt idx="54">
                  <c:v>2Q18</c:v>
                </c:pt>
                <c:pt idx="55">
                  <c:v>3Q18</c:v>
                </c:pt>
                <c:pt idx="56">
                  <c:v>4Q18</c:v>
                </c:pt>
                <c:pt idx="57">
                  <c:v>1Q19</c:v>
                </c:pt>
                <c:pt idx="58">
                  <c:v>2Q19</c:v>
                </c:pt>
                <c:pt idx="59">
                  <c:v>3Q19</c:v>
                </c:pt>
                <c:pt idx="60">
                  <c:v>4Q19</c:v>
                </c:pt>
                <c:pt idx="61">
                  <c:v>1Q20</c:v>
                </c:pt>
                <c:pt idx="62">
                  <c:v>2Q20</c:v>
                </c:pt>
                <c:pt idx="63">
                  <c:v>3Q20</c:v>
                </c:pt>
                <c:pt idx="64">
                  <c:v>4Q20</c:v>
                </c:pt>
                <c:pt idx="65">
                  <c:v>1Q21</c:v>
                </c:pt>
                <c:pt idx="66">
                  <c:v>2Q21</c:v>
                </c:pt>
                <c:pt idx="67">
                  <c:v>3Q21</c:v>
                </c:pt>
                <c:pt idx="68">
                  <c:v>4Q21</c:v>
                </c:pt>
                <c:pt idx="69">
                  <c:v>1Q22</c:v>
                </c:pt>
                <c:pt idx="70">
                  <c:v>2Q22</c:v>
                </c:pt>
                <c:pt idx="71">
                  <c:v>3Q22</c:v>
                </c:pt>
              </c:strCache>
            </c:strRef>
          </c:cat>
          <c:val>
            <c:numRef>
              <c:f>Sheet1!$C$2:$C$73</c:f>
              <c:numCache>
                <c:formatCode>General</c:formatCode>
                <c:ptCount val="72"/>
                <c:pt idx="39">
                  <c:v>0.23</c:v>
                </c:pt>
                <c:pt idx="46">
                  <c:v>0.15</c:v>
                </c:pt>
                <c:pt idx="47">
                  <c:v>0.15000000000000036</c:v>
                </c:pt>
                <c:pt idx="48">
                  <c:v>3.0000000000000249E-2</c:v>
                </c:pt>
                <c:pt idx="49">
                  <c:v>0.10999999999999943</c:v>
                </c:pt>
                <c:pt idx="50">
                  <c:v>4.0000000000000036E-2</c:v>
                </c:pt>
                <c:pt idx="51">
                  <c:v>0</c:v>
                </c:pt>
                <c:pt idx="52">
                  <c:v>7.0000000000000284E-2</c:v>
                </c:pt>
                <c:pt idx="53">
                  <c:v>3.0000000000000249E-2</c:v>
                </c:pt>
                <c:pt idx="54">
                  <c:v>0</c:v>
                </c:pt>
                <c:pt idx="55">
                  <c:v>4.0000000000000036E-2</c:v>
                </c:pt>
                <c:pt idx="56">
                  <c:v>0.12000000000000011</c:v>
                </c:pt>
                <c:pt idx="57">
                  <c:v>0.12999999999999989</c:v>
                </c:pt>
                <c:pt idx="58">
                  <c:v>9.9999999999997868E-3</c:v>
                </c:pt>
                <c:pt idx="59">
                  <c:v>2.0000000000000462E-2</c:v>
                </c:pt>
                <c:pt idx="60">
                  <c:v>5.9999999999999609E-2</c:v>
                </c:pt>
                <c:pt idx="61">
                  <c:v>0</c:v>
                </c:pt>
                <c:pt idx="62">
                  <c:v>0</c:v>
                </c:pt>
                <c:pt idx="63">
                  <c:v>4.9999999999999822E-2</c:v>
                </c:pt>
                <c:pt idx="64">
                  <c:v>0</c:v>
                </c:pt>
                <c:pt idx="65" formatCode="0.00">
                  <c:v>0</c:v>
                </c:pt>
                <c:pt idx="66" formatCode="0.00">
                  <c:v>5.9999999999999609E-2</c:v>
                </c:pt>
                <c:pt idx="67" formatCode="0.00">
                  <c:v>8.0000000000000071E-2</c:v>
                </c:pt>
                <c:pt idx="68" formatCode="0.00">
                  <c:v>9.9999999999997868E-3</c:v>
                </c:pt>
                <c:pt idx="69" formatCode="0.00">
                  <c:v>0</c:v>
                </c:pt>
                <c:pt idx="70" formatCode="0.00">
                  <c:v>0.02</c:v>
                </c:pt>
                <c:pt idx="71" formatCode="0.00">
                  <c:v>0</c:v>
                </c:pt>
              </c:numCache>
            </c:numRef>
          </c:val>
          <c:extLst>
            <c:ext xmlns:c16="http://schemas.microsoft.com/office/drawing/2014/chart" uri="{C3380CC4-5D6E-409C-BE32-E72D297353CC}">
              <c16:uniqueId val="{00000001-87A9-45E4-887C-F7FF37895D5E}"/>
            </c:ext>
          </c:extLst>
        </c:ser>
        <c:dLbls>
          <c:showLegendKey val="0"/>
          <c:showVal val="0"/>
          <c:showCatName val="0"/>
          <c:showSerName val="0"/>
          <c:showPercent val="0"/>
          <c:showBubbleSize val="0"/>
        </c:dLbls>
        <c:gapWidth val="33"/>
        <c:overlap val="100"/>
        <c:axId val="119138560"/>
        <c:axId val="119144448"/>
      </c:barChart>
      <c:lineChart>
        <c:grouping val="standard"/>
        <c:varyColors val="0"/>
        <c:ser>
          <c:idx val="2"/>
          <c:order val="2"/>
          <c:tx>
            <c:strRef>
              <c:f>Sheet1!$D$1</c:f>
              <c:strCache>
                <c:ptCount val="1"/>
                <c:pt idx="0">
                  <c:v>Avg. EBITDA</c:v>
                </c:pt>
              </c:strCache>
            </c:strRef>
          </c:tx>
          <c:spPr>
            <a:ln w="31750" cap="rnd">
              <a:solidFill>
                <a:schemeClr val="tx1"/>
              </a:solidFill>
              <a:round/>
            </a:ln>
            <a:effectLst/>
          </c:spPr>
          <c:marker>
            <c:symbol val="none"/>
          </c:marker>
          <c:cat>
            <c:strRef>
              <c:f>Sheet1!$A$2:$A$73</c:f>
              <c:strCache>
                <c:ptCount val="72"/>
                <c:pt idx="0">
                  <c:v>2013</c:v>
                </c:pt>
                <c:pt idx="1">
                  <c:v>1Q14</c:v>
                </c:pt>
                <c:pt idx="2">
                  <c:v>2Q14</c:v>
                </c:pt>
                <c:pt idx="3">
                  <c:v>3Q14</c:v>
                </c:pt>
                <c:pt idx="4">
                  <c:v>4Q14</c:v>
                </c:pt>
                <c:pt idx="5">
                  <c:v>1Q15</c:v>
                </c:pt>
                <c:pt idx="6">
                  <c:v>2Q15</c:v>
                </c:pt>
                <c:pt idx="7">
                  <c:v>3Q15</c:v>
                </c:pt>
                <c:pt idx="8">
                  <c:v>4Q15</c:v>
                </c:pt>
                <c:pt idx="9">
                  <c:v>1Q16</c:v>
                </c:pt>
                <c:pt idx="10">
                  <c:v>2Q16</c:v>
                </c:pt>
                <c:pt idx="11">
                  <c:v>3Q16</c:v>
                </c:pt>
                <c:pt idx="12">
                  <c:v>4Q16</c:v>
                </c:pt>
                <c:pt idx="13">
                  <c:v>1Q17</c:v>
                </c:pt>
                <c:pt idx="14">
                  <c:v>2Q17</c:v>
                </c:pt>
                <c:pt idx="15">
                  <c:v>3Q17</c:v>
                </c:pt>
                <c:pt idx="16">
                  <c:v>4Q17</c:v>
                </c:pt>
                <c:pt idx="17">
                  <c:v>1Q18</c:v>
                </c:pt>
                <c:pt idx="18">
                  <c:v>2Q18</c:v>
                </c:pt>
                <c:pt idx="19">
                  <c:v>3Q18</c:v>
                </c:pt>
                <c:pt idx="20">
                  <c:v>4Q18</c:v>
                </c:pt>
                <c:pt idx="21">
                  <c:v>1Q19</c:v>
                </c:pt>
                <c:pt idx="22">
                  <c:v>2Q19</c:v>
                </c:pt>
                <c:pt idx="23">
                  <c:v>3Q19</c:v>
                </c:pt>
                <c:pt idx="24">
                  <c:v>4Q19</c:v>
                </c:pt>
                <c:pt idx="25">
                  <c:v>1Q20</c:v>
                </c:pt>
                <c:pt idx="26">
                  <c:v>2Q20</c:v>
                </c:pt>
                <c:pt idx="27">
                  <c:v>3Q20</c:v>
                </c:pt>
                <c:pt idx="28">
                  <c:v>4Q20</c:v>
                </c:pt>
                <c:pt idx="29">
                  <c:v>1Q21</c:v>
                </c:pt>
                <c:pt idx="30">
                  <c:v>2Q21</c:v>
                </c:pt>
                <c:pt idx="31">
                  <c:v>3Q21</c:v>
                </c:pt>
                <c:pt idx="32">
                  <c:v>4Q21</c:v>
                </c:pt>
                <c:pt idx="33">
                  <c:v>1Q22</c:v>
                </c:pt>
                <c:pt idx="34">
                  <c:v>2Q22</c:v>
                </c:pt>
                <c:pt idx="35">
                  <c:v>3Q22</c:v>
                </c:pt>
                <c:pt idx="37">
                  <c:v>2013</c:v>
                </c:pt>
                <c:pt idx="38">
                  <c:v>1Q14</c:v>
                </c:pt>
                <c:pt idx="39">
                  <c:v>3Q14</c:v>
                </c:pt>
                <c:pt idx="40">
                  <c:v>4Q14</c:v>
                </c:pt>
                <c:pt idx="41">
                  <c:v>1Q15</c:v>
                </c:pt>
                <c:pt idx="42">
                  <c:v>2Q15</c:v>
                </c:pt>
                <c:pt idx="43">
                  <c:v>3Q15</c:v>
                </c:pt>
                <c:pt idx="44">
                  <c:v>4Q15</c:v>
                </c:pt>
                <c:pt idx="45">
                  <c:v>1Q16</c:v>
                </c:pt>
                <c:pt idx="46">
                  <c:v>2Q16</c:v>
                </c:pt>
                <c:pt idx="47">
                  <c:v>3Q16</c:v>
                </c:pt>
                <c:pt idx="48">
                  <c:v>4Q16</c:v>
                </c:pt>
                <c:pt idx="49">
                  <c:v>1Q17</c:v>
                </c:pt>
                <c:pt idx="50">
                  <c:v>2Q17</c:v>
                </c:pt>
                <c:pt idx="51">
                  <c:v>3Q17</c:v>
                </c:pt>
                <c:pt idx="52">
                  <c:v>4Q17</c:v>
                </c:pt>
                <c:pt idx="53">
                  <c:v>1Q18</c:v>
                </c:pt>
                <c:pt idx="54">
                  <c:v>2Q18</c:v>
                </c:pt>
                <c:pt idx="55">
                  <c:v>3Q18</c:v>
                </c:pt>
                <c:pt idx="56">
                  <c:v>4Q18</c:v>
                </c:pt>
                <c:pt idx="57">
                  <c:v>1Q19</c:v>
                </c:pt>
                <c:pt idx="58">
                  <c:v>2Q19</c:v>
                </c:pt>
                <c:pt idx="59">
                  <c:v>3Q19</c:v>
                </c:pt>
                <c:pt idx="60">
                  <c:v>4Q19</c:v>
                </c:pt>
                <c:pt idx="61">
                  <c:v>1Q20</c:v>
                </c:pt>
                <c:pt idx="62">
                  <c:v>2Q20</c:v>
                </c:pt>
                <c:pt idx="63">
                  <c:v>3Q20</c:v>
                </c:pt>
                <c:pt idx="64">
                  <c:v>4Q20</c:v>
                </c:pt>
                <c:pt idx="65">
                  <c:v>1Q21</c:v>
                </c:pt>
                <c:pt idx="66">
                  <c:v>2Q21</c:v>
                </c:pt>
                <c:pt idx="67">
                  <c:v>3Q21</c:v>
                </c:pt>
                <c:pt idx="68">
                  <c:v>4Q21</c:v>
                </c:pt>
                <c:pt idx="69">
                  <c:v>1Q22</c:v>
                </c:pt>
                <c:pt idx="70">
                  <c:v>2Q22</c:v>
                </c:pt>
                <c:pt idx="71">
                  <c:v>3Q22</c:v>
                </c:pt>
              </c:strCache>
            </c:strRef>
          </c:cat>
          <c:val>
            <c:numRef>
              <c:f>Sheet1!$D$2:$D$73</c:f>
              <c:numCache>
                <c:formatCode>General</c:formatCode>
                <c:ptCount val="72"/>
                <c:pt idx="0">
                  <c:v>24</c:v>
                </c:pt>
                <c:pt idx="1">
                  <c:v>21.6</c:v>
                </c:pt>
                <c:pt idx="2">
                  <c:v>21.3</c:v>
                </c:pt>
                <c:pt idx="3">
                  <c:v>25.57</c:v>
                </c:pt>
                <c:pt idx="4">
                  <c:v>22.5</c:v>
                </c:pt>
                <c:pt idx="5">
                  <c:v>19.149999999999999</c:v>
                </c:pt>
                <c:pt idx="6">
                  <c:v>20.97</c:v>
                </c:pt>
                <c:pt idx="7">
                  <c:v>25.2</c:v>
                </c:pt>
                <c:pt idx="8">
                  <c:v>22.55</c:v>
                </c:pt>
                <c:pt idx="9">
                  <c:v>28.28</c:v>
                </c:pt>
                <c:pt idx="10">
                  <c:v>25.21</c:v>
                </c:pt>
                <c:pt idx="11">
                  <c:v>26.14</c:v>
                </c:pt>
                <c:pt idx="12">
                  <c:v>29.22</c:v>
                </c:pt>
                <c:pt idx="13">
                  <c:v>25</c:v>
                </c:pt>
                <c:pt idx="14">
                  <c:v>29.52</c:v>
                </c:pt>
                <c:pt idx="15">
                  <c:v>23.4</c:v>
                </c:pt>
                <c:pt idx="16">
                  <c:v>24.55</c:v>
                </c:pt>
                <c:pt idx="17">
                  <c:v>25.83</c:v>
                </c:pt>
                <c:pt idx="18">
                  <c:v>27.08</c:v>
                </c:pt>
                <c:pt idx="19">
                  <c:v>23.89</c:v>
                </c:pt>
                <c:pt idx="20">
                  <c:v>24.13</c:v>
                </c:pt>
                <c:pt idx="21">
                  <c:v>23.45</c:v>
                </c:pt>
                <c:pt idx="22">
                  <c:v>25.93</c:v>
                </c:pt>
                <c:pt idx="23">
                  <c:v>28.34</c:v>
                </c:pt>
                <c:pt idx="24">
                  <c:v>27.7</c:v>
                </c:pt>
                <c:pt idx="25">
                  <c:v>25.98</c:v>
                </c:pt>
                <c:pt idx="26">
                  <c:v>25.95</c:v>
                </c:pt>
                <c:pt idx="27">
                  <c:v>24.13</c:v>
                </c:pt>
                <c:pt idx="28">
                  <c:v>27.44</c:v>
                </c:pt>
                <c:pt idx="29">
                  <c:v>29.46</c:v>
                </c:pt>
                <c:pt idx="30">
                  <c:v>24.53</c:v>
                </c:pt>
                <c:pt idx="31">
                  <c:v>23.1</c:v>
                </c:pt>
                <c:pt idx="32">
                  <c:v>24.68</c:v>
                </c:pt>
                <c:pt idx="33">
                  <c:v>28.62</c:v>
                </c:pt>
                <c:pt idx="34">
                  <c:v>26.36</c:v>
                </c:pt>
                <c:pt idx="35">
                  <c:v>23</c:v>
                </c:pt>
                <c:pt idx="37">
                  <c:v>34</c:v>
                </c:pt>
                <c:pt idx="38">
                  <c:v>20</c:v>
                </c:pt>
                <c:pt idx="39">
                  <c:v>18.399999999999999</c:v>
                </c:pt>
                <c:pt idx="40">
                  <c:v>24.4</c:v>
                </c:pt>
                <c:pt idx="41">
                  <c:v>25.27</c:v>
                </c:pt>
                <c:pt idx="42">
                  <c:v>33.07</c:v>
                </c:pt>
                <c:pt idx="43">
                  <c:v>30.58</c:v>
                </c:pt>
                <c:pt idx="44">
                  <c:v>27.95</c:v>
                </c:pt>
                <c:pt idx="45">
                  <c:v>26.23</c:v>
                </c:pt>
                <c:pt idx="46">
                  <c:v>26.46</c:v>
                </c:pt>
                <c:pt idx="47">
                  <c:v>22.79</c:v>
                </c:pt>
                <c:pt idx="48">
                  <c:v>25.88</c:v>
                </c:pt>
                <c:pt idx="49">
                  <c:v>16.829999999999998</c:v>
                </c:pt>
                <c:pt idx="50">
                  <c:v>25.9</c:v>
                </c:pt>
                <c:pt idx="51">
                  <c:v>24.36</c:v>
                </c:pt>
                <c:pt idx="52">
                  <c:v>26.16</c:v>
                </c:pt>
                <c:pt idx="53">
                  <c:v>28.32</c:v>
                </c:pt>
                <c:pt idx="54">
                  <c:v>36.25</c:v>
                </c:pt>
                <c:pt idx="55">
                  <c:v>29.62</c:v>
                </c:pt>
                <c:pt idx="56">
                  <c:v>23.41</c:v>
                </c:pt>
                <c:pt idx="57">
                  <c:v>23.47</c:v>
                </c:pt>
                <c:pt idx="58">
                  <c:v>26.16</c:v>
                </c:pt>
                <c:pt idx="59">
                  <c:v>25.53</c:v>
                </c:pt>
                <c:pt idx="60">
                  <c:v>26.47</c:v>
                </c:pt>
                <c:pt idx="61">
                  <c:v>26.71</c:v>
                </c:pt>
                <c:pt idx="62">
                  <c:v>36.76</c:v>
                </c:pt>
                <c:pt idx="63">
                  <c:v>34.61</c:v>
                </c:pt>
                <c:pt idx="64">
                  <c:v>28.19</c:v>
                </c:pt>
                <c:pt idx="65">
                  <c:v>31.88</c:v>
                </c:pt>
                <c:pt idx="66">
                  <c:v>36.71</c:v>
                </c:pt>
                <c:pt idx="67">
                  <c:v>33.22</c:v>
                </c:pt>
                <c:pt idx="68">
                  <c:v>30.66</c:v>
                </c:pt>
                <c:pt idx="69">
                  <c:v>31.72</c:v>
                </c:pt>
                <c:pt idx="70">
                  <c:v>28.79</c:v>
                </c:pt>
                <c:pt idx="71">
                  <c:v>33.21</c:v>
                </c:pt>
              </c:numCache>
            </c:numRef>
          </c:val>
          <c:smooth val="0"/>
          <c:extLst>
            <c:ext xmlns:c16="http://schemas.microsoft.com/office/drawing/2014/chart" uri="{C3380CC4-5D6E-409C-BE32-E72D297353CC}">
              <c16:uniqueId val="{00000002-87A9-45E4-887C-F7FF37895D5E}"/>
            </c:ext>
          </c:extLst>
        </c:ser>
        <c:dLbls>
          <c:showLegendKey val="0"/>
          <c:showVal val="0"/>
          <c:showCatName val="0"/>
          <c:showSerName val="0"/>
          <c:showPercent val="0"/>
          <c:showBubbleSize val="0"/>
        </c:dLbls>
        <c:marker val="1"/>
        <c:smooth val="0"/>
        <c:axId val="119156736"/>
        <c:axId val="119146368"/>
      </c:lineChart>
      <c:catAx>
        <c:axId val="1191385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119144448"/>
        <c:crosses val="autoZero"/>
        <c:auto val="1"/>
        <c:lblAlgn val="ctr"/>
        <c:lblOffset val="100"/>
        <c:tickLblSkip val="2"/>
        <c:noMultiLvlLbl val="0"/>
      </c:catAx>
      <c:valAx>
        <c:axId val="119144448"/>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solidFill>
                      <a:schemeClr val="tx1"/>
                    </a:solidFill>
                  </a:rPr>
                  <a:t>Debt to EBITDA</a:t>
                </a:r>
              </a:p>
            </c:rich>
          </c:tx>
          <c:layout>
            <c:manualLayout>
              <c:xMode val="edge"/>
              <c:yMode val="edge"/>
              <c:x val="9.8576122672508221E-3"/>
              <c:y val="0.31275459317585302"/>
            </c:manualLayout>
          </c:layout>
          <c:overlay val="0"/>
          <c:spPr>
            <a:noFill/>
            <a:ln>
              <a:noFill/>
            </a:ln>
            <a:effectLst/>
          </c:spPr>
        </c:title>
        <c:numFmt formatCode="0.0\x" sourceLinked="0"/>
        <c:majorTickMark val="none"/>
        <c:minorTickMark val="none"/>
        <c:tickLblPos val="nextTo"/>
        <c:spPr>
          <a:noFill/>
          <a:ln>
            <a:noFill/>
          </a:ln>
          <a:effectLst/>
        </c:spPr>
        <c:txPr>
          <a:bodyPr rot="-60000000" vert="horz"/>
          <a:lstStyle/>
          <a:p>
            <a:pPr>
              <a:defRPr/>
            </a:pPr>
            <a:endParaRPr lang="en-US"/>
          </a:p>
        </c:txPr>
        <c:crossAx val="119138560"/>
        <c:crosses val="autoZero"/>
        <c:crossBetween val="between"/>
        <c:majorUnit val="0.5"/>
      </c:valAx>
      <c:valAx>
        <c:axId val="119146368"/>
        <c:scaling>
          <c:orientation val="minMax"/>
          <c:min val="15"/>
        </c:scaling>
        <c:delete val="0"/>
        <c:axPos val="r"/>
        <c:title>
          <c:tx>
            <c:rich>
              <a:bodyPr rot="-5400000" vert="horz"/>
              <a:lstStyle/>
              <a:p>
                <a:pPr>
                  <a:defRPr/>
                </a:pPr>
                <a:r>
                  <a:rPr lang="en-US"/>
                  <a:t>Avg. EBITDA ($Mils.)</a:t>
                </a:r>
              </a:p>
            </c:rich>
          </c:tx>
          <c:layout>
            <c:manualLayout>
              <c:xMode val="edge"/>
              <c:yMode val="edge"/>
              <c:x val="0.97303033177807852"/>
              <c:y val="0.32441885389326336"/>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19156736"/>
        <c:crosses val="max"/>
        <c:crossBetween val="between"/>
        <c:majorUnit val="5"/>
      </c:valAx>
      <c:catAx>
        <c:axId val="119156736"/>
        <c:scaling>
          <c:orientation val="minMax"/>
        </c:scaling>
        <c:delete val="1"/>
        <c:axPos val="b"/>
        <c:numFmt formatCode="General" sourceLinked="1"/>
        <c:majorTickMark val="none"/>
        <c:minorTickMark val="none"/>
        <c:tickLblPos val="none"/>
        <c:crossAx val="119146368"/>
        <c:crosses val="autoZero"/>
        <c:auto val="1"/>
        <c:lblAlgn val="ctr"/>
        <c:lblOffset val="100"/>
        <c:noMultiLvlLbl val="0"/>
      </c:catAx>
      <c:spPr>
        <a:noFill/>
        <a:ln>
          <a:noFill/>
        </a:ln>
        <a:effectLst/>
      </c:spPr>
    </c:plotArea>
    <c:legend>
      <c:legendPos val="b"/>
      <c:layout>
        <c:manualLayout>
          <c:xMode val="edge"/>
          <c:yMode val="edge"/>
          <c:x val="0.23932613306406092"/>
          <c:y val="0.96042577191895961"/>
          <c:w val="0.52369535407197865"/>
          <c:h val="3.9515503513026802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First-lien term loan </a:t>
            </a:r>
            <a:r>
              <a:rPr lang="en-US" sz="1400">
                <a:solidFill>
                  <a:schemeClr val="tx2"/>
                </a:solidFill>
              </a:rPr>
              <a:t>yields</a:t>
            </a:r>
            <a:r>
              <a:rPr lang="en-US" sz="1400" baseline="0">
                <a:solidFill>
                  <a:srgbClr val="000000"/>
                </a:solidFill>
              </a:rPr>
              <a:t> </a:t>
            </a:r>
            <a:r>
              <a:rPr lang="en-US" sz="1400"/>
              <a:t>(quarterly)</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6417573890220223E-2"/>
          <c:y val="0.13620167212244536"/>
          <c:w val="0.80788523764856512"/>
          <c:h val="0.59878527824471384"/>
        </c:manualLayout>
      </c:layout>
      <c:lineChart>
        <c:grouping val="standard"/>
        <c:varyColors val="0"/>
        <c:ser>
          <c:idx val="0"/>
          <c:order val="0"/>
          <c:tx>
            <c:strRef>
              <c:f>Sheet1!$B$1</c:f>
              <c:strCache>
                <c:ptCount val="1"/>
                <c:pt idx="0">
                  <c:v>Large Corp. (Syndicated) Term Loan Yields</c:v>
                </c:pt>
              </c:strCache>
            </c:strRef>
          </c:tx>
          <c:marker>
            <c:symbol val="none"/>
          </c:marker>
          <c:cat>
            <c:strRef>
              <c:f>Sheet1!$A$2:$A$38</c:f>
              <c:strCache>
                <c:ptCount val="37"/>
                <c:pt idx="0">
                  <c:v>3Q13</c:v>
                </c:pt>
                <c:pt idx="1">
                  <c:v>4Q13</c:v>
                </c:pt>
                <c:pt idx="2">
                  <c:v>1Q14</c:v>
                </c:pt>
                <c:pt idx="3">
                  <c:v>2Q14</c:v>
                </c:pt>
                <c:pt idx="4">
                  <c:v>3Q14</c:v>
                </c:pt>
                <c:pt idx="5">
                  <c:v>4Q14</c:v>
                </c:pt>
                <c:pt idx="6">
                  <c:v>1Q15</c:v>
                </c:pt>
                <c:pt idx="7">
                  <c:v>2Q15</c:v>
                </c:pt>
                <c:pt idx="8">
                  <c:v>3Q15</c:v>
                </c:pt>
                <c:pt idx="9">
                  <c:v>4Q15</c:v>
                </c:pt>
                <c:pt idx="10">
                  <c:v>1Q16</c:v>
                </c:pt>
                <c:pt idx="11">
                  <c:v>2Q16</c:v>
                </c:pt>
                <c:pt idx="12">
                  <c:v>3Q16</c:v>
                </c:pt>
                <c:pt idx="13">
                  <c:v>4Q16</c:v>
                </c:pt>
                <c:pt idx="14">
                  <c:v>1Q17</c:v>
                </c:pt>
                <c:pt idx="15">
                  <c:v>2Q17</c:v>
                </c:pt>
                <c:pt idx="16">
                  <c:v>3Q17</c:v>
                </c:pt>
                <c:pt idx="17">
                  <c:v>4Q17</c:v>
                </c:pt>
                <c:pt idx="18">
                  <c:v>1Q18</c:v>
                </c:pt>
                <c:pt idx="19">
                  <c:v>2Q18</c:v>
                </c:pt>
                <c:pt idx="20">
                  <c:v>3Q18</c:v>
                </c:pt>
                <c:pt idx="21">
                  <c:v>4Q18</c:v>
                </c:pt>
                <c:pt idx="22">
                  <c:v>1Q19</c:v>
                </c:pt>
                <c:pt idx="23">
                  <c:v>2Q19</c:v>
                </c:pt>
                <c:pt idx="24">
                  <c:v>3Q19</c:v>
                </c:pt>
                <c:pt idx="25">
                  <c:v>4Q19</c:v>
                </c:pt>
                <c:pt idx="26">
                  <c:v>1Q20</c:v>
                </c:pt>
                <c:pt idx="27">
                  <c:v>2Q20</c:v>
                </c:pt>
                <c:pt idx="28">
                  <c:v>3Q20</c:v>
                </c:pt>
                <c:pt idx="29">
                  <c:v>4Q20</c:v>
                </c:pt>
                <c:pt idx="30">
                  <c:v>1Q21</c:v>
                </c:pt>
                <c:pt idx="31">
                  <c:v>2Q21</c:v>
                </c:pt>
                <c:pt idx="32">
                  <c:v>3Q21</c:v>
                </c:pt>
                <c:pt idx="33">
                  <c:v>4Q21</c:v>
                </c:pt>
                <c:pt idx="34">
                  <c:v>1Q22</c:v>
                </c:pt>
                <c:pt idx="35">
                  <c:v>2Q22</c:v>
                </c:pt>
                <c:pt idx="36">
                  <c:v>3Q22</c:v>
                </c:pt>
              </c:strCache>
            </c:strRef>
          </c:cat>
          <c:val>
            <c:numRef>
              <c:f>Sheet1!$B$2:$B$38</c:f>
              <c:numCache>
                <c:formatCode>0.00%</c:formatCode>
                <c:ptCount val="37"/>
                <c:pt idx="0">
                  <c:v>5.1581466409207702E-2</c:v>
                </c:pt>
                <c:pt idx="1">
                  <c:v>4.7617439536964172E-2</c:v>
                </c:pt>
                <c:pt idx="2">
                  <c:v>4.4730141502226886E-2</c:v>
                </c:pt>
                <c:pt idx="3">
                  <c:v>5.011345575701244E-2</c:v>
                </c:pt>
                <c:pt idx="4">
                  <c:v>5.365248043070215E-2</c:v>
                </c:pt>
                <c:pt idx="5">
                  <c:v>5.9074402739458853E-2</c:v>
                </c:pt>
                <c:pt idx="6">
                  <c:v>5.5789979623988413E-2</c:v>
                </c:pt>
                <c:pt idx="7">
                  <c:v>4.7817880466653501E-2</c:v>
                </c:pt>
                <c:pt idx="8">
                  <c:v>5.0680396824689604E-2</c:v>
                </c:pt>
                <c:pt idx="9">
                  <c:v>5.8295357719125133E-2</c:v>
                </c:pt>
                <c:pt idx="10">
                  <c:v>6.1839161545395802E-2</c:v>
                </c:pt>
                <c:pt idx="11">
                  <c:v>5.4685691734235979E-2</c:v>
                </c:pt>
                <c:pt idx="12">
                  <c:v>5.183316033362266E-2</c:v>
                </c:pt>
                <c:pt idx="13">
                  <c:v>4.8948503823020316E-2</c:v>
                </c:pt>
                <c:pt idx="14">
                  <c:v>4.4587739701045341E-2</c:v>
                </c:pt>
                <c:pt idx="15">
                  <c:v>4.7460436296637536E-2</c:v>
                </c:pt>
                <c:pt idx="16">
                  <c:v>5.0095495916667891E-2</c:v>
                </c:pt>
                <c:pt idx="17">
                  <c:v>4.8541842890495693E-2</c:v>
                </c:pt>
                <c:pt idx="18">
                  <c:v>5.0899130214005876E-2</c:v>
                </c:pt>
                <c:pt idx="19">
                  <c:v>5.6420424404523634E-2</c:v>
                </c:pt>
                <c:pt idx="20">
                  <c:v>6.2840120144742134E-2</c:v>
                </c:pt>
                <c:pt idx="21">
                  <c:v>6.5432724991860217E-2</c:v>
                </c:pt>
                <c:pt idx="22">
                  <c:v>7.6086349848664928E-2</c:v>
                </c:pt>
                <c:pt idx="23">
                  <c:v>6.7039477321046981E-2</c:v>
                </c:pt>
                <c:pt idx="24">
                  <c:v>6.4510421894185446E-2</c:v>
                </c:pt>
                <c:pt idx="25">
                  <c:v>5.7416532453214049E-2</c:v>
                </c:pt>
                <c:pt idx="26">
                  <c:v>4.8599999999999997E-2</c:v>
                </c:pt>
                <c:pt idx="27">
                  <c:v>7.6399999999999996E-2</c:v>
                </c:pt>
                <c:pt idx="28">
                  <c:v>5.7799999999999997E-2</c:v>
                </c:pt>
                <c:pt idx="29">
                  <c:v>5.2999999999999999E-2</c:v>
                </c:pt>
                <c:pt idx="30">
                  <c:v>4.2599999999999999E-2</c:v>
                </c:pt>
                <c:pt idx="31">
                  <c:v>4.58E-2</c:v>
                </c:pt>
                <c:pt idx="32">
                  <c:v>4.5699999999999998E-2</c:v>
                </c:pt>
                <c:pt idx="33">
                  <c:v>4.5400000000000003E-2</c:v>
                </c:pt>
                <c:pt idx="34">
                  <c:v>4.9099999999999998E-2</c:v>
                </c:pt>
                <c:pt idx="35">
                  <c:v>6.3797319667924041E-2</c:v>
                </c:pt>
                <c:pt idx="36">
                  <c:v>9.4200000000000006E-2</c:v>
                </c:pt>
              </c:numCache>
            </c:numRef>
          </c:val>
          <c:smooth val="0"/>
          <c:extLst>
            <c:ext xmlns:c16="http://schemas.microsoft.com/office/drawing/2014/chart" uri="{C3380CC4-5D6E-409C-BE32-E72D297353CC}">
              <c16:uniqueId val="{00000000-0367-494D-BEE3-65D0B8338E07}"/>
            </c:ext>
          </c:extLst>
        </c:ser>
        <c:ser>
          <c:idx val="1"/>
          <c:order val="1"/>
          <c:tx>
            <c:strRef>
              <c:f>Sheet1!$C$1</c:f>
              <c:strCache>
                <c:ptCount val="1"/>
                <c:pt idx="0">
                  <c:v>Middle Market 1st lien Term Loan Yields (Banks + Direct Lenders)</c:v>
                </c:pt>
              </c:strCache>
            </c:strRef>
          </c:tx>
          <c:marker>
            <c:symbol val="none"/>
          </c:marker>
          <c:cat>
            <c:strRef>
              <c:f>Sheet1!$A$2:$A$38</c:f>
              <c:strCache>
                <c:ptCount val="37"/>
                <c:pt idx="0">
                  <c:v>3Q13</c:v>
                </c:pt>
                <c:pt idx="1">
                  <c:v>4Q13</c:v>
                </c:pt>
                <c:pt idx="2">
                  <c:v>1Q14</c:v>
                </c:pt>
                <c:pt idx="3">
                  <c:v>2Q14</c:v>
                </c:pt>
                <c:pt idx="4">
                  <c:v>3Q14</c:v>
                </c:pt>
                <c:pt idx="5">
                  <c:v>4Q14</c:v>
                </c:pt>
                <c:pt idx="6">
                  <c:v>1Q15</c:v>
                </c:pt>
                <c:pt idx="7">
                  <c:v>2Q15</c:v>
                </c:pt>
                <c:pt idx="8">
                  <c:v>3Q15</c:v>
                </c:pt>
                <c:pt idx="9">
                  <c:v>4Q15</c:v>
                </c:pt>
                <c:pt idx="10">
                  <c:v>1Q16</c:v>
                </c:pt>
                <c:pt idx="11">
                  <c:v>2Q16</c:v>
                </c:pt>
                <c:pt idx="12">
                  <c:v>3Q16</c:v>
                </c:pt>
                <c:pt idx="13">
                  <c:v>4Q16</c:v>
                </c:pt>
                <c:pt idx="14">
                  <c:v>1Q17</c:v>
                </c:pt>
                <c:pt idx="15">
                  <c:v>2Q17</c:v>
                </c:pt>
                <c:pt idx="16">
                  <c:v>3Q17</c:v>
                </c:pt>
                <c:pt idx="17">
                  <c:v>4Q17</c:v>
                </c:pt>
                <c:pt idx="18">
                  <c:v>1Q18</c:v>
                </c:pt>
                <c:pt idx="19">
                  <c:v>2Q18</c:v>
                </c:pt>
                <c:pt idx="20">
                  <c:v>3Q18</c:v>
                </c:pt>
                <c:pt idx="21">
                  <c:v>4Q18</c:v>
                </c:pt>
                <c:pt idx="22">
                  <c:v>1Q19</c:v>
                </c:pt>
                <c:pt idx="23">
                  <c:v>2Q19</c:v>
                </c:pt>
                <c:pt idx="24">
                  <c:v>3Q19</c:v>
                </c:pt>
                <c:pt idx="25">
                  <c:v>4Q19</c:v>
                </c:pt>
                <c:pt idx="26">
                  <c:v>1Q20</c:v>
                </c:pt>
                <c:pt idx="27">
                  <c:v>2Q20</c:v>
                </c:pt>
                <c:pt idx="28">
                  <c:v>3Q20</c:v>
                </c:pt>
                <c:pt idx="29">
                  <c:v>4Q20</c:v>
                </c:pt>
                <c:pt idx="30">
                  <c:v>1Q21</c:v>
                </c:pt>
                <c:pt idx="31">
                  <c:v>2Q21</c:v>
                </c:pt>
                <c:pt idx="32">
                  <c:v>3Q21</c:v>
                </c:pt>
                <c:pt idx="33">
                  <c:v>4Q21</c:v>
                </c:pt>
                <c:pt idx="34">
                  <c:v>1Q22</c:v>
                </c:pt>
                <c:pt idx="35">
                  <c:v>2Q22</c:v>
                </c:pt>
                <c:pt idx="36">
                  <c:v>3Q22</c:v>
                </c:pt>
              </c:strCache>
            </c:strRef>
          </c:cat>
          <c:val>
            <c:numRef>
              <c:f>Sheet1!$C$2:$C$38</c:f>
              <c:numCache>
                <c:formatCode>0.00%</c:formatCode>
                <c:ptCount val="37"/>
                <c:pt idx="0">
                  <c:v>5.7480413000178185E-2</c:v>
                </c:pt>
                <c:pt idx="1">
                  <c:v>6.1061122152938213E-2</c:v>
                </c:pt>
                <c:pt idx="2">
                  <c:v>6.1868753928044272E-2</c:v>
                </c:pt>
                <c:pt idx="3">
                  <c:v>5.8302265328602103E-2</c:v>
                </c:pt>
                <c:pt idx="4">
                  <c:v>5.939422669466865E-2</c:v>
                </c:pt>
                <c:pt idx="5">
                  <c:v>6.0025092408592426E-2</c:v>
                </c:pt>
                <c:pt idx="6">
                  <c:v>6.0014468947474114E-2</c:v>
                </c:pt>
                <c:pt idx="7">
                  <c:v>6.3653206182704994E-2</c:v>
                </c:pt>
                <c:pt idx="8">
                  <c:v>5.9730101630329338E-2</c:v>
                </c:pt>
                <c:pt idx="9">
                  <c:v>6.4088790113460845E-2</c:v>
                </c:pt>
                <c:pt idx="10">
                  <c:v>6.5281769244226268E-2</c:v>
                </c:pt>
                <c:pt idx="11">
                  <c:v>6.892480644822109E-2</c:v>
                </c:pt>
                <c:pt idx="12">
                  <c:v>6.6444842660114314E-2</c:v>
                </c:pt>
                <c:pt idx="13">
                  <c:v>6.8122870244291048E-2</c:v>
                </c:pt>
                <c:pt idx="14">
                  <c:v>6.9472198063982568E-2</c:v>
                </c:pt>
                <c:pt idx="15">
                  <c:v>6.969577625769828E-2</c:v>
                </c:pt>
                <c:pt idx="16">
                  <c:v>7.0900750444223587E-2</c:v>
                </c:pt>
                <c:pt idx="17">
                  <c:v>7.3301110517415322E-2</c:v>
                </c:pt>
                <c:pt idx="18">
                  <c:v>7.6671279562902206E-2</c:v>
                </c:pt>
                <c:pt idx="19">
                  <c:v>7.8100447673269277E-2</c:v>
                </c:pt>
                <c:pt idx="20">
                  <c:v>7.9448197837163115E-2</c:v>
                </c:pt>
                <c:pt idx="21">
                  <c:v>8.3548367277181582E-2</c:v>
                </c:pt>
                <c:pt idx="22">
                  <c:v>8.2699999999999996E-2</c:v>
                </c:pt>
                <c:pt idx="23">
                  <c:v>7.9899999999999999E-2</c:v>
                </c:pt>
                <c:pt idx="24">
                  <c:v>7.6799999999999993E-2</c:v>
                </c:pt>
                <c:pt idx="25">
                  <c:v>7.5899999999999995E-2</c:v>
                </c:pt>
                <c:pt idx="26">
                  <c:v>7.1900000000000006E-2</c:v>
                </c:pt>
                <c:pt idx="27">
                  <c:v>7.3300000000000004E-2</c:v>
                </c:pt>
                <c:pt idx="28">
                  <c:v>7.5700000000000003E-2</c:v>
                </c:pt>
                <c:pt idx="29">
                  <c:v>7.2300000000000003E-2</c:v>
                </c:pt>
                <c:pt idx="30">
                  <c:v>7.1551610283415848E-2</c:v>
                </c:pt>
                <c:pt idx="31">
                  <c:v>7.1096056918379003E-2</c:v>
                </c:pt>
                <c:pt idx="32">
                  <c:v>6.9818871143130026E-2</c:v>
                </c:pt>
                <c:pt idx="33">
                  <c:v>7.0077348463498432E-2</c:v>
                </c:pt>
                <c:pt idx="34">
                  <c:v>6.9843076775306906E-2</c:v>
                </c:pt>
                <c:pt idx="35">
                  <c:v>8.1250925424282541E-2</c:v>
                </c:pt>
                <c:pt idx="36">
                  <c:v>9.4504292790432765E-2</c:v>
                </c:pt>
              </c:numCache>
            </c:numRef>
          </c:val>
          <c:smooth val="0"/>
          <c:extLst>
            <c:ext xmlns:c16="http://schemas.microsoft.com/office/drawing/2014/chart" uri="{C3380CC4-5D6E-409C-BE32-E72D297353CC}">
              <c16:uniqueId val="{00000001-0367-494D-BEE3-65D0B8338E07}"/>
            </c:ext>
          </c:extLst>
        </c:ser>
        <c:ser>
          <c:idx val="2"/>
          <c:order val="2"/>
          <c:tx>
            <c:strRef>
              <c:f>Sheet1!$D$1</c:f>
              <c:strCache>
                <c:ptCount val="1"/>
                <c:pt idx="0">
                  <c:v>MM 1st Lien Term Loan Yields - DIRECT LENDERS ONLY</c:v>
                </c:pt>
              </c:strCache>
            </c:strRef>
          </c:tx>
          <c:marker>
            <c:symbol val="none"/>
          </c:marker>
          <c:cat>
            <c:strRef>
              <c:f>Sheet1!$A$2:$A$38</c:f>
              <c:strCache>
                <c:ptCount val="37"/>
                <c:pt idx="0">
                  <c:v>3Q13</c:v>
                </c:pt>
                <c:pt idx="1">
                  <c:v>4Q13</c:v>
                </c:pt>
                <c:pt idx="2">
                  <c:v>1Q14</c:v>
                </c:pt>
                <c:pt idx="3">
                  <c:v>2Q14</c:v>
                </c:pt>
                <c:pt idx="4">
                  <c:v>3Q14</c:v>
                </c:pt>
                <c:pt idx="5">
                  <c:v>4Q14</c:v>
                </c:pt>
                <c:pt idx="6">
                  <c:v>1Q15</c:v>
                </c:pt>
                <c:pt idx="7">
                  <c:v>2Q15</c:v>
                </c:pt>
                <c:pt idx="8">
                  <c:v>3Q15</c:v>
                </c:pt>
                <c:pt idx="9">
                  <c:v>4Q15</c:v>
                </c:pt>
                <c:pt idx="10">
                  <c:v>1Q16</c:v>
                </c:pt>
                <c:pt idx="11">
                  <c:v>2Q16</c:v>
                </c:pt>
                <c:pt idx="12">
                  <c:v>3Q16</c:v>
                </c:pt>
                <c:pt idx="13">
                  <c:v>4Q16</c:v>
                </c:pt>
                <c:pt idx="14">
                  <c:v>1Q17</c:v>
                </c:pt>
                <c:pt idx="15">
                  <c:v>2Q17</c:v>
                </c:pt>
                <c:pt idx="16">
                  <c:v>3Q17</c:v>
                </c:pt>
                <c:pt idx="17">
                  <c:v>4Q17</c:v>
                </c:pt>
                <c:pt idx="18">
                  <c:v>1Q18</c:v>
                </c:pt>
                <c:pt idx="19">
                  <c:v>2Q18</c:v>
                </c:pt>
                <c:pt idx="20">
                  <c:v>3Q18</c:v>
                </c:pt>
                <c:pt idx="21">
                  <c:v>4Q18</c:v>
                </c:pt>
                <c:pt idx="22">
                  <c:v>1Q19</c:v>
                </c:pt>
                <c:pt idx="23">
                  <c:v>2Q19</c:v>
                </c:pt>
                <c:pt idx="24">
                  <c:v>3Q19</c:v>
                </c:pt>
                <c:pt idx="25">
                  <c:v>4Q19</c:v>
                </c:pt>
                <c:pt idx="26">
                  <c:v>1Q20</c:v>
                </c:pt>
                <c:pt idx="27">
                  <c:v>2Q20</c:v>
                </c:pt>
                <c:pt idx="28">
                  <c:v>3Q20</c:v>
                </c:pt>
                <c:pt idx="29">
                  <c:v>4Q20</c:v>
                </c:pt>
                <c:pt idx="30">
                  <c:v>1Q21</c:v>
                </c:pt>
                <c:pt idx="31">
                  <c:v>2Q21</c:v>
                </c:pt>
                <c:pt idx="32">
                  <c:v>3Q21</c:v>
                </c:pt>
                <c:pt idx="33">
                  <c:v>4Q21</c:v>
                </c:pt>
                <c:pt idx="34">
                  <c:v>1Q22</c:v>
                </c:pt>
                <c:pt idx="35">
                  <c:v>2Q22</c:v>
                </c:pt>
                <c:pt idx="36">
                  <c:v>3Q22</c:v>
                </c:pt>
              </c:strCache>
            </c:strRef>
          </c:cat>
          <c:val>
            <c:numRef>
              <c:f>Sheet1!$D$2:$D$38</c:f>
              <c:numCache>
                <c:formatCode>0.00%</c:formatCode>
                <c:ptCount val="37"/>
                <c:pt idx="0">
                  <c:v>6.5303963926342093E-2</c:v>
                </c:pt>
                <c:pt idx="1">
                  <c:v>6.8784578070312893E-2</c:v>
                </c:pt>
                <c:pt idx="2">
                  <c:v>6.5241946580788274E-2</c:v>
                </c:pt>
                <c:pt idx="3">
                  <c:v>6.4230798054561306E-2</c:v>
                </c:pt>
                <c:pt idx="4">
                  <c:v>6.4680314096850697E-2</c:v>
                </c:pt>
                <c:pt idx="5">
                  <c:v>6.7311394252835888E-2</c:v>
                </c:pt>
                <c:pt idx="6">
                  <c:v>6.6642934876842211E-2</c:v>
                </c:pt>
                <c:pt idx="7">
                  <c:v>6.9673423923619512E-2</c:v>
                </c:pt>
                <c:pt idx="8">
                  <c:v>6.5722890060482431E-2</c:v>
                </c:pt>
                <c:pt idx="9">
                  <c:v>6.9261345446553477E-2</c:v>
                </c:pt>
                <c:pt idx="10">
                  <c:v>6.936362387660483E-2</c:v>
                </c:pt>
                <c:pt idx="11">
                  <c:v>7.5151503909187151E-2</c:v>
                </c:pt>
                <c:pt idx="12">
                  <c:v>7.1717495903211512E-2</c:v>
                </c:pt>
                <c:pt idx="13">
                  <c:v>7.1907872492943448E-2</c:v>
                </c:pt>
                <c:pt idx="14">
                  <c:v>7.3303640574484352E-2</c:v>
                </c:pt>
                <c:pt idx="15">
                  <c:v>7.4135137552509514E-2</c:v>
                </c:pt>
                <c:pt idx="16">
                  <c:v>7.3938304579247272E-2</c:v>
                </c:pt>
                <c:pt idx="17">
                  <c:v>7.6425809006505196E-2</c:v>
                </c:pt>
                <c:pt idx="18">
                  <c:v>7.918344855230991E-2</c:v>
                </c:pt>
                <c:pt idx="19">
                  <c:v>8.0041609962290469E-2</c:v>
                </c:pt>
                <c:pt idx="20">
                  <c:v>8.1218377324209876E-2</c:v>
                </c:pt>
                <c:pt idx="21">
                  <c:v>8.5415757049666252E-2</c:v>
                </c:pt>
                <c:pt idx="22">
                  <c:v>8.4599999999999995E-2</c:v>
                </c:pt>
                <c:pt idx="23">
                  <c:v>8.2000000000000003E-2</c:v>
                </c:pt>
                <c:pt idx="24">
                  <c:v>7.8299999999999995E-2</c:v>
                </c:pt>
                <c:pt idx="25">
                  <c:v>7.7600000000000002E-2</c:v>
                </c:pt>
                <c:pt idx="26">
                  <c:v>7.2599999999999998E-2</c:v>
                </c:pt>
                <c:pt idx="27">
                  <c:v>7.7700000000000005E-2</c:v>
                </c:pt>
                <c:pt idx="28">
                  <c:v>7.8E-2</c:v>
                </c:pt>
                <c:pt idx="29">
                  <c:v>7.4800000000000005E-2</c:v>
                </c:pt>
                <c:pt idx="30">
                  <c:v>7.4193234543093387E-2</c:v>
                </c:pt>
                <c:pt idx="31">
                  <c:v>7.323779787235217E-2</c:v>
                </c:pt>
                <c:pt idx="32">
                  <c:v>7.1536447749042734E-2</c:v>
                </c:pt>
                <c:pt idx="33">
                  <c:v>7.1130780468964483E-2</c:v>
                </c:pt>
                <c:pt idx="34">
                  <c:v>7.1458210773224631E-2</c:v>
                </c:pt>
                <c:pt idx="35">
                  <c:v>8.2138300374975243E-2</c:v>
                </c:pt>
                <c:pt idx="36">
                  <c:v>9.5336276571321724E-2</c:v>
                </c:pt>
              </c:numCache>
            </c:numRef>
          </c:val>
          <c:smooth val="0"/>
          <c:extLst>
            <c:ext xmlns:c16="http://schemas.microsoft.com/office/drawing/2014/chart" uri="{C3380CC4-5D6E-409C-BE32-E72D297353CC}">
              <c16:uniqueId val="{00000002-0367-494D-BEE3-65D0B8338E07}"/>
            </c:ext>
          </c:extLst>
        </c:ser>
        <c:dLbls>
          <c:showLegendKey val="0"/>
          <c:showVal val="0"/>
          <c:showCatName val="0"/>
          <c:showSerName val="0"/>
          <c:showPercent val="0"/>
          <c:showBubbleSize val="0"/>
        </c:dLbls>
        <c:smooth val="0"/>
        <c:axId val="299160704"/>
        <c:axId val="299162240"/>
      </c:lineChart>
      <c:catAx>
        <c:axId val="299160704"/>
        <c:scaling>
          <c:orientation val="minMax"/>
        </c:scaling>
        <c:delete val="0"/>
        <c:axPos val="b"/>
        <c:numFmt formatCode="General" sourceLinked="1"/>
        <c:majorTickMark val="out"/>
        <c:minorTickMark val="none"/>
        <c:tickLblPos val="nextTo"/>
        <c:spPr>
          <a:ln>
            <a:solidFill>
              <a:schemeClr val="bg2"/>
            </a:solidFill>
          </a:ln>
        </c:spPr>
        <c:txPr>
          <a:bodyPr rot="-5400000" vert="horz"/>
          <a:lstStyle/>
          <a:p>
            <a:pPr>
              <a:defRPr/>
            </a:pPr>
            <a:endParaRPr lang="en-US"/>
          </a:p>
        </c:txPr>
        <c:crossAx val="299162240"/>
        <c:crosses val="autoZero"/>
        <c:auto val="1"/>
        <c:lblAlgn val="ctr"/>
        <c:lblOffset val="100"/>
        <c:noMultiLvlLbl val="0"/>
      </c:catAx>
      <c:valAx>
        <c:axId val="299162240"/>
        <c:scaling>
          <c:orientation val="minMax"/>
          <c:min val="4.0000000000000008E-2"/>
        </c:scaling>
        <c:delete val="0"/>
        <c:axPos val="l"/>
        <c:majorGridlines>
          <c:spPr>
            <a:ln>
              <a:solidFill>
                <a:schemeClr val="bg2"/>
              </a:solidFill>
            </a:ln>
          </c:spPr>
        </c:majorGridlines>
        <c:numFmt formatCode="0.0%" sourceLinked="0"/>
        <c:majorTickMark val="out"/>
        <c:minorTickMark val="none"/>
        <c:tickLblPos val="nextTo"/>
        <c:spPr>
          <a:ln>
            <a:noFill/>
          </a:ln>
        </c:spPr>
        <c:crossAx val="299160704"/>
        <c:crosses val="autoZero"/>
        <c:crossBetween val="between"/>
        <c:majorUnit val="5.0000000000000114E-3"/>
      </c:valAx>
      <c:spPr>
        <a:ln>
          <a:noFill/>
        </a:ln>
      </c:spPr>
    </c:plotArea>
    <c:legend>
      <c:legendPos val="b"/>
      <c:layout>
        <c:manualLayout>
          <c:xMode val="edge"/>
          <c:yMode val="edge"/>
          <c:x val="0.1113574581363677"/>
          <c:y val="0.8296715473768026"/>
          <c:w val="0.8043954271744238"/>
          <c:h val="0.16204967707688223"/>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b="1" i="0" u="none" strike="noStrike" baseline="0">
                <a:effectLst/>
              </a:rPr>
              <a:t>First-lien term loan </a:t>
            </a:r>
            <a:r>
              <a:rPr lang="en-US" sz="1400">
                <a:solidFill>
                  <a:schemeClr val="tx2"/>
                </a:solidFill>
              </a:rPr>
              <a:t>yields</a:t>
            </a:r>
            <a:r>
              <a:rPr lang="en-US" sz="1400"/>
              <a:t> (annual)</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6417573890220223E-2"/>
          <c:y val="0.13629523135450766"/>
          <c:w val="0.81015088497611798"/>
          <c:h val="0.58745576395647181"/>
        </c:manualLayout>
      </c:layout>
      <c:lineChart>
        <c:grouping val="standard"/>
        <c:varyColors val="0"/>
        <c:ser>
          <c:idx val="0"/>
          <c:order val="0"/>
          <c:tx>
            <c:strRef>
              <c:f>Sheet1!$B$1</c:f>
              <c:strCache>
                <c:ptCount val="1"/>
                <c:pt idx="0">
                  <c:v>Large Corp. (Syndicated) Term Loan Yields</c:v>
                </c:pt>
              </c:strCache>
            </c:strRef>
          </c:tx>
          <c:marker>
            <c:symbol val="none"/>
          </c:marker>
          <c:cat>
            <c:strRef>
              <c:f>Sheet1!$A$2:$A$11</c:f>
              <c:strCache>
                <c:ptCount val="10"/>
                <c:pt idx="0">
                  <c:v>2013</c:v>
                </c:pt>
                <c:pt idx="1">
                  <c:v>2014</c:v>
                </c:pt>
                <c:pt idx="2">
                  <c:v>2015</c:v>
                </c:pt>
                <c:pt idx="3">
                  <c:v>2016</c:v>
                </c:pt>
                <c:pt idx="4">
                  <c:v>2017</c:v>
                </c:pt>
                <c:pt idx="5">
                  <c:v>2018</c:v>
                </c:pt>
                <c:pt idx="6">
                  <c:v>2019</c:v>
                </c:pt>
                <c:pt idx="7">
                  <c:v>2020</c:v>
                </c:pt>
                <c:pt idx="8">
                  <c:v>2021</c:v>
                </c:pt>
                <c:pt idx="9">
                  <c:v>1Q-3Q22</c:v>
                </c:pt>
              </c:strCache>
            </c:strRef>
          </c:cat>
          <c:val>
            <c:numRef>
              <c:f>Sheet1!$B$2:$B$11</c:f>
              <c:numCache>
                <c:formatCode>0.00%</c:formatCode>
                <c:ptCount val="10"/>
                <c:pt idx="0">
                  <c:v>4.8167600260550919E-2</c:v>
                </c:pt>
                <c:pt idx="1">
                  <c:v>5.0151292673953594E-2</c:v>
                </c:pt>
                <c:pt idx="2">
                  <c:v>5.1806025594303362E-2</c:v>
                </c:pt>
                <c:pt idx="3">
                  <c:v>5.2003885498430491E-2</c:v>
                </c:pt>
                <c:pt idx="4">
                  <c:v>4.7393080728474216E-2</c:v>
                </c:pt>
                <c:pt idx="5">
                  <c:v>5.7570220252832434E-2</c:v>
                </c:pt>
                <c:pt idx="6">
                  <c:v>6.4899999999999999E-2</c:v>
                </c:pt>
                <c:pt idx="7">
                  <c:v>5.5100000000000003E-2</c:v>
                </c:pt>
                <c:pt idx="8">
                  <c:v>4.48E-2</c:v>
                </c:pt>
                <c:pt idx="9">
                  <c:v>6.0699999999999997E-2</c:v>
                </c:pt>
              </c:numCache>
            </c:numRef>
          </c:val>
          <c:smooth val="0"/>
          <c:extLst>
            <c:ext xmlns:c16="http://schemas.microsoft.com/office/drawing/2014/chart" uri="{C3380CC4-5D6E-409C-BE32-E72D297353CC}">
              <c16:uniqueId val="{00000000-69BD-4198-9502-8330CA86E7C4}"/>
            </c:ext>
          </c:extLst>
        </c:ser>
        <c:ser>
          <c:idx val="1"/>
          <c:order val="1"/>
          <c:tx>
            <c:strRef>
              <c:f>Sheet1!$C$1</c:f>
              <c:strCache>
                <c:ptCount val="1"/>
                <c:pt idx="0">
                  <c:v>Middle Market 1st lien Term Loan Yields (Banks + Direct Lenders)</c:v>
                </c:pt>
              </c:strCache>
            </c:strRef>
          </c:tx>
          <c:marker>
            <c:symbol val="none"/>
          </c:marker>
          <c:cat>
            <c:strRef>
              <c:f>Sheet1!$A$2:$A$11</c:f>
              <c:strCache>
                <c:ptCount val="10"/>
                <c:pt idx="0">
                  <c:v>2013</c:v>
                </c:pt>
                <c:pt idx="1">
                  <c:v>2014</c:v>
                </c:pt>
                <c:pt idx="2">
                  <c:v>2015</c:v>
                </c:pt>
                <c:pt idx="3">
                  <c:v>2016</c:v>
                </c:pt>
                <c:pt idx="4">
                  <c:v>2017</c:v>
                </c:pt>
                <c:pt idx="5">
                  <c:v>2018</c:v>
                </c:pt>
                <c:pt idx="6">
                  <c:v>2019</c:v>
                </c:pt>
                <c:pt idx="7">
                  <c:v>2020</c:v>
                </c:pt>
                <c:pt idx="8">
                  <c:v>2021</c:v>
                </c:pt>
                <c:pt idx="9">
                  <c:v>1Q-3Q22</c:v>
                </c:pt>
              </c:strCache>
            </c:strRef>
          </c:cat>
          <c:val>
            <c:numRef>
              <c:f>Sheet1!$C$2:$C$11</c:f>
              <c:numCache>
                <c:formatCode>0.00%</c:formatCode>
                <c:ptCount val="10"/>
                <c:pt idx="0">
                  <c:v>6.0699999999999997E-2</c:v>
                </c:pt>
                <c:pt idx="1">
                  <c:v>5.9400000000000001E-2</c:v>
                </c:pt>
                <c:pt idx="2">
                  <c:v>6.1699999999999998E-2</c:v>
                </c:pt>
                <c:pt idx="3">
                  <c:v>6.7299999999999999E-2</c:v>
                </c:pt>
                <c:pt idx="4">
                  <c:v>7.0900000000000005E-2</c:v>
                </c:pt>
                <c:pt idx="5">
                  <c:v>7.9600000000000004E-2</c:v>
                </c:pt>
                <c:pt idx="6">
                  <c:v>7.85E-2</c:v>
                </c:pt>
                <c:pt idx="7">
                  <c:v>7.2800000000000004E-2</c:v>
                </c:pt>
                <c:pt idx="8">
                  <c:v>7.0499999999999993E-2</c:v>
                </c:pt>
                <c:pt idx="9">
                  <c:v>8.2699999999999996E-2</c:v>
                </c:pt>
              </c:numCache>
            </c:numRef>
          </c:val>
          <c:smooth val="0"/>
          <c:extLst>
            <c:ext xmlns:c16="http://schemas.microsoft.com/office/drawing/2014/chart" uri="{C3380CC4-5D6E-409C-BE32-E72D297353CC}">
              <c16:uniqueId val="{00000001-69BD-4198-9502-8330CA86E7C4}"/>
            </c:ext>
          </c:extLst>
        </c:ser>
        <c:ser>
          <c:idx val="2"/>
          <c:order val="2"/>
          <c:tx>
            <c:strRef>
              <c:f>Sheet1!$D$1</c:f>
              <c:strCache>
                <c:ptCount val="1"/>
                <c:pt idx="0">
                  <c:v>MM 1st Lien Term Loan Yields - DIRECT LENDERS ONLY</c:v>
                </c:pt>
              </c:strCache>
            </c:strRef>
          </c:tx>
          <c:marker>
            <c:symbol val="none"/>
          </c:marker>
          <c:cat>
            <c:strRef>
              <c:f>Sheet1!$A$2:$A$11</c:f>
              <c:strCache>
                <c:ptCount val="10"/>
                <c:pt idx="0">
                  <c:v>2013</c:v>
                </c:pt>
                <c:pt idx="1">
                  <c:v>2014</c:v>
                </c:pt>
                <c:pt idx="2">
                  <c:v>2015</c:v>
                </c:pt>
                <c:pt idx="3">
                  <c:v>2016</c:v>
                </c:pt>
                <c:pt idx="4">
                  <c:v>2017</c:v>
                </c:pt>
                <c:pt idx="5">
                  <c:v>2018</c:v>
                </c:pt>
                <c:pt idx="6">
                  <c:v>2019</c:v>
                </c:pt>
                <c:pt idx="7">
                  <c:v>2020</c:v>
                </c:pt>
                <c:pt idx="8">
                  <c:v>2021</c:v>
                </c:pt>
                <c:pt idx="9">
                  <c:v>1Q-3Q22</c:v>
                </c:pt>
              </c:strCache>
            </c:strRef>
          </c:cat>
          <c:val>
            <c:numRef>
              <c:f>Sheet1!$D$2:$D$11</c:f>
              <c:numCache>
                <c:formatCode>0.00%</c:formatCode>
                <c:ptCount val="10"/>
                <c:pt idx="0">
                  <c:v>6.7799999999999999E-2</c:v>
                </c:pt>
                <c:pt idx="1">
                  <c:v>6.4899999999999999E-2</c:v>
                </c:pt>
                <c:pt idx="2">
                  <c:v>6.7599999999999993E-2</c:v>
                </c:pt>
                <c:pt idx="3">
                  <c:v>7.1900000000000006E-2</c:v>
                </c:pt>
                <c:pt idx="4">
                  <c:v>7.3999999999999996E-2</c:v>
                </c:pt>
                <c:pt idx="5">
                  <c:v>8.1500000000000003E-2</c:v>
                </c:pt>
                <c:pt idx="6">
                  <c:v>8.0399999999999999E-2</c:v>
                </c:pt>
                <c:pt idx="7">
                  <c:v>7.4899999999999994E-2</c:v>
                </c:pt>
                <c:pt idx="8">
                  <c:v>7.22E-2</c:v>
                </c:pt>
                <c:pt idx="9">
                  <c:v>8.3900000000000002E-2</c:v>
                </c:pt>
              </c:numCache>
            </c:numRef>
          </c:val>
          <c:smooth val="0"/>
          <c:extLst>
            <c:ext xmlns:c16="http://schemas.microsoft.com/office/drawing/2014/chart" uri="{C3380CC4-5D6E-409C-BE32-E72D297353CC}">
              <c16:uniqueId val="{00000002-69BD-4198-9502-8330CA86E7C4}"/>
            </c:ext>
          </c:extLst>
        </c:ser>
        <c:dLbls>
          <c:showLegendKey val="0"/>
          <c:showVal val="0"/>
          <c:showCatName val="0"/>
          <c:showSerName val="0"/>
          <c:showPercent val="0"/>
          <c:showBubbleSize val="0"/>
        </c:dLbls>
        <c:smooth val="0"/>
        <c:axId val="299160704"/>
        <c:axId val="299162240"/>
      </c:lineChart>
      <c:catAx>
        <c:axId val="299160704"/>
        <c:scaling>
          <c:orientation val="minMax"/>
        </c:scaling>
        <c:delete val="0"/>
        <c:axPos val="b"/>
        <c:numFmt formatCode="General" sourceLinked="1"/>
        <c:majorTickMark val="out"/>
        <c:minorTickMark val="none"/>
        <c:tickLblPos val="nextTo"/>
        <c:spPr>
          <a:ln>
            <a:solidFill>
              <a:schemeClr val="bg2"/>
            </a:solidFill>
          </a:ln>
        </c:spPr>
        <c:txPr>
          <a:bodyPr rot="-5400000" vert="horz"/>
          <a:lstStyle/>
          <a:p>
            <a:pPr>
              <a:defRPr/>
            </a:pPr>
            <a:endParaRPr lang="en-US"/>
          </a:p>
        </c:txPr>
        <c:crossAx val="299162240"/>
        <c:crosses val="autoZero"/>
        <c:auto val="1"/>
        <c:lblAlgn val="ctr"/>
        <c:lblOffset val="100"/>
        <c:noMultiLvlLbl val="0"/>
      </c:catAx>
      <c:valAx>
        <c:axId val="299162240"/>
        <c:scaling>
          <c:orientation val="minMax"/>
          <c:max val="9.0000000000000024E-2"/>
          <c:min val="4.0000000000000008E-2"/>
        </c:scaling>
        <c:delete val="0"/>
        <c:axPos val="l"/>
        <c:majorGridlines>
          <c:spPr>
            <a:ln>
              <a:solidFill>
                <a:schemeClr val="bg2"/>
              </a:solidFill>
            </a:ln>
          </c:spPr>
        </c:majorGridlines>
        <c:numFmt formatCode="0.0%" sourceLinked="0"/>
        <c:majorTickMark val="out"/>
        <c:minorTickMark val="none"/>
        <c:tickLblPos val="nextTo"/>
        <c:spPr>
          <a:ln>
            <a:noFill/>
          </a:ln>
        </c:spPr>
        <c:crossAx val="299160704"/>
        <c:crosses val="autoZero"/>
        <c:crossBetween val="between"/>
        <c:majorUnit val="5.0000000000000114E-3"/>
      </c:valAx>
      <c:spPr>
        <a:ln>
          <a:noFill/>
        </a:ln>
      </c:spPr>
    </c:plotArea>
    <c:legend>
      <c:legendPos val="b"/>
      <c:layout>
        <c:manualLayout>
          <c:xMode val="edge"/>
          <c:yMode val="edge"/>
          <c:x val="0.12721698942923884"/>
          <c:y val="0.82124458108466791"/>
          <c:w val="0.82252060579484798"/>
          <c:h val="0.1395777669645227"/>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EBITDA/Interest:</a:t>
            </a:r>
            <a:r>
              <a:rPr lang="en-US" sz="1400" b="1" baseline="0"/>
              <a:t> </a:t>
            </a:r>
            <a:r>
              <a:rPr lang="en-US" sz="1400" b="1"/>
              <a:t>All</a:t>
            </a:r>
            <a:r>
              <a:rPr lang="en-US" sz="1400" b="1" baseline="0"/>
              <a:t> MM sponsored</a:t>
            </a:r>
            <a:endParaRPr lang="en-US" sz="1400" b="1"/>
          </a:p>
        </c:rich>
      </c:tx>
      <c:layout>
        <c:manualLayout>
          <c:xMode val="edge"/>
          <c:yMode val="edge"/>
          <c:x val="4.4758130551950936E-3"/>
          <c:y val="2.9642288450256707E-3"/>
        </c:manualLayout>
      </c:layout>
      <c:overlay val="1"/>
      <c:spPr>
        <a:noFill/>
        <a:ln>
          <a:noFill/>
        </a:ln>
        <a:effectLst/>
      </c:spPr>
    </c:title>
    <c:autoTitleDeleted val="0"/>
    <c:plotArea>
      <c:layout>
        <c:manualLayout>
          <c:layoutTarget val="inner"/>
          <c:xMode val="edge"/>
          <c:yMode val="edge"/>
          <c:x val="6.9558560494065585E-2"/>
          <c:y val="0.13834272867971847"/>
          <c:w val="0.85418337223414664"/>
          <c:h val="0.72681545159994454"/>
        </c:manualLayout>
      </c:layout>
      <c:barChart>
        <c:barDir val="col"/>
        <c:grouping val="clustered"/>
        <c:varyColors val="0"/>
        <c:ser>
          <c:idx val="0"/>
          <c:order val="0"/>
          <c:tx>
            <c:strRef>
              <c:f>Sheet1!$B$1</c:f>
              <c:strCache>
                <c:ptCount val="1"/>
                <c:pt idx="0">
                  <c:v>All MM sponsored</c:v>
                </c:pt>
              </c:strCache>
            </c:strRef>
          </c:tx>
          <c:spPr>
            <a:ln w="28575" cap="rnd">
              <a:solidFill>
                <a:schemeClr val="accent1"/>
              </a:solidFill>
              <a:round/>
            </a:ln>
            <a:effectLst/>
          </c:spPr>
          <c:invertIfNegative val="0"/>
          <c:cat>
            <c:strRef>
              <c:f>Sheet1!$A$2:$A$17</c:f>
              <c:strCache>
                <c:ptCount val="16"/>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strCache>
            </c:strRef>
          </c:cat>
          <c:val>
            <c:numRef>
              <c:f>Sheet1!$B$2:$B$17</c:f>
              <c:numCache>
                <c:formatCode>General</c:formatCode>
                <c:ptCount val="16"/>
                <c:pt idx="0">
                  <c:v>2.97</c:v>
                </c:pt>
                <c:pt idx="1">
                  <c:v>2.85</c:v>
                </c:pt>
                <c:pt idx="2">
                  <c:v>2.9</c:v>
                </c:pt>
                <c:pt idx="3">
                  <c:v>2.68</c:v>
                </c:pt>
                <c:pt idx="4">
                  <c:v>2.99</c:v>
                </c:pt>
                <c:pt idx="5">
                  <c:v>3.07</c:v>
                </c:pt>
                <c:pt idx="6">
                  <c:v>3.67</c:v>
                </c:pt>
                <c:pt idx="7">
                  <c:v>3.25</c:v>
                </c:pt>
                <c:pt idx="8">
                  <c:v>3.32</c:v>
                </c:pt>
                <c:pt idx="9">
                  <c:v>3.14</c:v>
                </c:pt>
                <c:pt idx="10">
                  <c:v>3.29</c:v>
                </c:pt>
                <c:pt idx="11">
                  <c:v>3.16</c:v>
                </c:pt>
                <c:pt idx="12">
                  <c:v>3.22</c:v>
                </c:pt>
                <c:pt idx="13">
                  <c:v>3.07</c:v>
                </c:pt>
                <c:pt idx="14" formatCode="0.00">
                  <c:v>3.08</c:v>
                </c:pt>
                <c:pt idx="15">
                  <c:v>2.81</c:v>
                </c:pt>
              </c:numCache>
            </c:numRef>
          </c:val>
          <c:extLst>
            <c:ext xmlns:c16="http://schemas.microsoft.com/office/drawing/2014/chart" uri="{C3380CC4-5D6E-409C-BE32-E72D297353CC}">
              <c16:uniqueId val="{00000000-9413-4F51-B3E9-C22ADEB20ADC}"/>
            </c:ext>
          </c:extLst>
        </c:ser>
        <c:dLbls>
          <c:showLegendKey val="0"/>
          <c:showVal val="0"/>
          <c:showCatName val="0"/>
          <c:showSerName val="0"/>
          <c:showPercent val="0"/>
          <c:showBubbleSize val="0"/>
        </c:dLbls>
        <c:gapWidth val="150"/>
        <c:axId val="128806272"/>
        <c:axId val="128812160"/>
      </c:barChart>
      <c:lineChart>
        <c:grouping val="standard"/>
        <c:varyColors val="0"/>
        <c:ser>
          <c:idx val="1"/>
          <c:order val="1"/>
          <c:tx>
            <c:strRef>
              <c:f>Sheet1!$C$1</c:f>
              <c:strCache>
                <c:ptCount val="1"/>
                <c:pt idx="0">
                  <c:v>3 month Libor</c:v>
                </c:pt>
              </c:strCache>
            </c:strRef>
          </c:tx>
          <c:spPr>
            <a:ln w="31750">
              <a:solidFill>
                <a:schemeClr val="tx1"/>
              </a:solidFill>
            </a:ln>
          </c:spPr>
          <c:marker>
            <c:symbol val="none"/>
          </c:marker>
          <c:cat>
            <c:strRef>
              <c:f>Sheet1!$A$2:$A$17</c:f>
              <c:strCache>
                <c:ptCount val="16"/>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strCache>
            </c:strRef>
          </c:cat>
          <c:val>
            <c:numRef>
              <c:f>Sheet1!$C$2:$C$17</c:f>
              <c:numCache>
                <c:formatCode>0.00%</c:formatCode>
                <c:ptCount val="16"/>
                <c:pt idx="0">
                  <c:v>2.8076E-2</c:v>
                </c:pt>
                <c:pt idx="1">
                  <c:v>2.5996999999999999E-2</c:v>
                </c:pt>
                <c:pt idx="2">
                  <c:v>2.3199999999999998E-2</c:v>
                </c:pt>
                <c:pt idx="3">
                  <c:v>2.0799999999999999E-2</c:v>
                </c:pt>
                <c:pt idx="4">
                  <c:v>1.9099999999999999E-2</c:v>
                </c:pt>
                <c:pt idx="5">
                  <c:v>1.4500000000000001E-2</c:v>
                </c:pt>
                <c:pt idx="6">
                  <c:v>3.0000000000000001E-3</c:v>
                </c:pt>
                <c:pt idx="7">
                  <c:v>2.3E-3</c:v>
                </c:pt>
                <c:pt idx="8">
                  <c:v>2.3999999999999998E-3</c:v>
                </c:pt>
                <c:pt idx="9">
                  <c:v>1.9425E-3</c:v>
                </c:pt>
                <c:pt idx="10">
                  <c:v>1.5E-3</c:v>
                </c:pt>
                <c:pt idx="11">
                  <c:v>1.2999999999999999E-3</c:v>
                </c:pt>
                <c:pt idx="12">
                  <c:v>2.0999999999999999E-3</c:v>
                </c:pt>
                <c:pt idx="13">
                  <c:v>9.6150000000000003E-3</c:v>
                </c:pt>
                <c:pt idx="14" formatCode="0.0%">
                  <c:v>2.2851400000000001E-2</c:v>
                </c:pt>
                <c:pt idx="15" formatCode="0.0%">
                  <c:v>3.75471E-2</c:v>
                </c:pt>
              </c:numCache>
            </c:numRef>
          </c:val>
          <c:smooth val="0"/>
          <c:extLst>
            <c:ext xmlns:c16="http://schemas.microsoft.com/office/drawing/2014/chart" uri="{C3380CC4-5D6E-409C-BE32-E72D297353CC}">
              <c16:uniqueId val="{00000001-9413-4F51-B3E9-C22ADEB20ADC}"/>
            </c:ext>
          </c:extLst>
        </c:ser>
        <c:ser>
          <c:idx val="2"/>
          <c:order val="2"/>
          <c:tx>
            <c:strRef>
              <c:f>Sheet1!$D$1</c:f>
              <c:strCache>
                <c:ptCount val="1"/>
                <c:pt idx="0">
                  <c:v>1 month Sofr</c:v>
                </c:pt>
              </c:strCache>
            </c:strRef>
          </c:tx>
          <c:spPr>
            <a:ln>
              <a:noFill/>
            </a:ln>
          </c:spPr>
          <c:cat>
            <c:strRef>
              <c:f>Sheet1!$A$2:$A$17</c:f>
              <c:strCache>
                <c:ptCount val="16"/>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strCache>
            </c:strRef>
          </c:cat>
          <c:val>
            <c:numRef>
              <c:f>Sheet1!$D$2:$D$17</c:f>
              <c:numCache>
                <c:formatCode>General</c:formatCode>
                <c:ptCount val="16"/>
                <c:pt idx="13" formatCode="0.00%">
                  <c:v>3.0240000000000002E-3</c:v>
                </c:pt>
                <c:pt idx="14" formatCode="0.00%">
                  <c:v>1.6859699999999998E-2</c:v>
                </c:pt>
                <c:pt idx="15" formatCode="0.00%">
                  <c:v>3.04205E-2</c:v>
                </c:pt>
              </c:numCache>
            </c:numRef>
          </c:val>
          <c:smooth val="0"/>
          <c:extLst>
            <c:ext xmlns:c16="http://schemas.microsoft.com/office/drawing/2014/chart" uri="{C3380CC4-5D6E-409C-BE32-E72D297353CC}">
              <c16:uniqueId val="{00000002-9413-4F51-B3E9-C22ADEB20ADC}"/>
            </c:ext>
          </c:extLst>
        </c:ser>
        <c:dLbls>
          <c:showLegendKey val="0"/>
          <c:showVal val="0"/>
          <c:showCatName val="0"/>
          <c:showSerName val="0"/>
          <c:showPercent val="0"/>
          <c:showBubbleSize val="0"/>
        </c:dLbls>
        <c:marker val="1"/>
        <c:smooth val="0"/>
        <c:axId val="128819584"/>
        <c:axId val="128813696"/>
      </c:lineChart>
      <c:catAx>
        <c:axId val="12880627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812160"/>
        <c:crosses val="autoZero"/>
        <c:auto val="1"/>
        <c:lblAlgn val="ctr"/>
        <c:lblOffset val="100"/>
        <c:noMultiLvlLbl val="0"/>
      </c:catAx>
      <c:valAx>
        <c:axId val="12881216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806272"/>
        <c:crosses val="autoZero"/>
        <c:crossBetween val="between"/>
      </c:valAx>
      <c:valAx>
        <c:axId val="128813696"/>
        <c:scaling>
          <c:orientation val="minMax"/>
        </c:scaling>
        <c:delete val="0"/>
        <c:axPos val="r"/>
        <c:numFmt formatCode="0.0%" sourceLinked="0"/>
        <c:majorTickMark val="out"/>
        <c:minorTickMark val="none"/>
        <c:tickLblPos val="nextTo"/>
        <c:spPr>
          <a:ln>
            <a:noFill/>
          </a:ln>
        </c:spPr>
        <c:crossAx val="128819584"/>
        <c:crosses val="max"/>
        <c:crossBetween val="between"/>
      </c:valAx>
      <c:catAx>
        <c:axId val="128819584"/>
        <c:scaling>
          <c:orientation val="minMax"/>
        </c:scaling>
        <c:delete val="1"/>
        <c:axPos val="b"/>
        <c:numFmt formatCode="General" sourceLinked="1"/>
        <c:majorTickMark val="out"/>
        <c:minorTickMark val="none"/>
        <c:tickLblPos val="none"/>
        <c:crossAx val="128813696"/>
        <c:crosses val="autoZero"/>
        <c:auto val="1"/>
        <c:lblAlgn val="ctr"/>
        <c:lblOffset val="100"/>
        <c:noMultiLvlLbl val="0"/>
      </c:catAx>
      <c:spPr>
        <a:noFill/>
        <a:ln>
          <a:noFill/>
        </a:ln>
        <a:effectLst/>
      </c:spPr>
    </c:plotArea>
    <c:legend>
      <c:legendPos val="b"/>
      <c:layout>
        <c:manualLayout>
          <c:xMode val="edge"/>
          <c:yMode val="edge"/>
          <c:x val="0.14520551562030035"/>
          <c:y val="0.92298971720491618"/>
          <c:w val="0.83260719633814306"/>
          <c:h val="7.70102827950837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r>
              <a:rPr lang="en-US" sz="1400" b="1" i="0" baseline="0" dirty="0">
                <a:effectLst/>
              </a:rPr>
              <a:t>Avg. bid (% of par)</a:t>
            </a:r>
            <a:endParaRPr lang="en-US" sz="1100" b="1" dirty="0">
              <a:effectLst/>
            </a:endParaRPr>
          </a:p>
        </c:rich>
      </c:tx>
      <c:layout>
        <c:manualLayout>
          <c:xMode val="edge"/>
          <c:yMode val="edge"/>
          <c:x val="1.9626155426223897E-3"/>
          <c:y val="1.1944444444444444E-3"/>
        </c:manualLayout>
      </c:layout>
      <c:overlay val="0"/>
    </c:title>
    <c:autoTitleDeleted val="0"/>
    <c:plotArea>
      <c:layout>
        <c:manualLayout>
          <c:layoutTarget val="inner"/>
          <c:xMode val="edge"/>
          <c:yMode val="edge"/>
          <c:x val="7.6535250484993739E-2"/>
          <c:y val="0.13784019446277998"/>
          <c:w val="0.89611849823119938"/>
          <c:h val="0.67160006560374697"/>
        </c:manualLayout>
      </c:layout>
      <c:lineChart>
        <c:grouping val="standard"/>
        <c:varyColors val="0"/>
        <c:ser>
          <c:idx val="0"/>
          <c:order val="0"/>
          <c:tx>
            <c:strRef>
              <c:f>Sheet1!$B$1</c:f>
              <c:strCache>
                <c:ptCount val="1"/>
                <c:pt idx="0">
                  <c:v>ML HY Bond Index</c:v>
                </c:pt>
              </c:strCache>
            </c:strRef>
          </c:tx>
          <c:marker>
            <c:symbol val="none"/>
          </c:marker>
          <c:cat>
            <c:numRef>
              <c:f>Sheet1!$A$2:$A$786</c:f>
              <c:numCache>
                <c:formatCode>[$-409]d\-mmm\-yy;@</c:formatCode>
                <c:ptCount val="785"/>
                <c:pt idx="0">
                  <c:v>43738</c:v>
                </c:pt>
                <c:pt idx="1">
                  <c:v>43739</c:v>
                </c:pt>
                <c:pt idx="2">
                  <c:v>43740</c:v>
                </c:pt>
                <c:pt idx="3">
                  <c:v>43741</c:v>
                </c:pt>
                <c:pt idx="4">
                  <c:v>43742</c:v>
                </c:pt>
                <c:pt idx="5">
                  <c:v>43745</c:v>
                </c:pt>
                <c:pt idx="6">
                  <c:v>43746</c:v>
                </c:pt>
                <c:pt idx="7">
                  <c:v>43747</c:v>
                </c:pt>
                <c:pt idx="8">
                  <c:v>43748</c:v>
                </c:pt>
                <c:pt idx="9">
                  <c:v>43749</c:v>
                </c:pt>
                <c:pt idx="10">
                  <c:v>43752</c:v>
                </c:pt>
                <c:pt idx="11">
                  <c:v>43753</c:v>
                </c:pt>
                <c:pt idx="12">
                  <c:v>43754</c:v>
                </c:pt>
                <c:pt idx="13">
                  <c:v>43755</c:v>
                </c:pt>
                <c:pt idx="14">
                  <c:v>43757</c:v>
                </c:pt>
                <c:pt idx="15">
                  <c:v>43759</c:v>
                </c:pt>
                <c:pt idx="16">
                  <c:v>43760</c:v>
                </c:pt>
                <c:pt idx="17">
                  <c:v>43761</c:v>
                </c:pt>
                <c:pt idx="18">
                  <c:v>43762</c:v>
                </c:pt>
                <c:pt idx="19">
                  <c:v>43763</c:v>
                </c:pt>
                <c:pt idx="20">
                  <c:v>43766</c:v>
                </c:pt>
                <c:pt idx="21">
                  <c:v>43767</c:v>
                </c:pt>
                <c:pt idx="22">
                  <c:v>43768</c:v>
                </c:pt>
                <c:pt idx="23">
                  <c:v>43769</c:v>
                </c:pt>
                <c:pt idx="24">
                  <c:v>43770</c:v>
                </c:pt>
                <c:pt idx="25">
                  <c:v>43773</c:v>
                </c:pt>
                <c:pt idx="26">
                  <c:v>43774</c:v>
                </c:pt>
                <c:pt idx="27">
                  <c:v>43775</c:v>
                </c:pt>
                <c:pt idx="28">
                  <c:v>43776</c:v>
                </c:pt>
                <c:pt idx="29">
                  <c:v>43777</c:v>
                </c:pt>
                <c:pt idx="30">
                  <c:v>43780</c:v>
                </c:pt>
                <c:pt idx="31">
                  <c:v>43781</c:v>
                </c:pt>
                <c:pt idx="32">
                  <c:v>43782</c:v>
                </c:pt>
                <c:pt idx="33">
                  <c:v>43783</c:v>
                </c:pt>
                <c:pt idx="34">
                  <c:v>43784</c:v>
                </c:pt>
                <c:pt idx="35">
                  <c:v>43787</c:v>
                </c:pt>
                <c:pt idx="36">
                  <c:v>43788</c:v>
                </c:pt>
                <c:pt idx="37">
                  <c:v>43789</c:v>
                </c:pt>
                <c:pt idx="38">
                  <c:v>43790</c:v>
                </c:pt>
                <c:pt idx="39">
                  <c:v>43791</c:v>
                </c:pt>
                <c:pt idx="40">
                  <c:v>43794</c:v>
                </c:pt>
                <c:pt idx="41">
                  <c:v>43795</c:v>
                </c:pt>
                <c:pt idx="42">
                  <c:v>43796</c:v>
                </c:pt>
                <c:pt idx="43">
                  <c:v>43797</c:v>
                </c:pt>
                <c:pt idx="44">
                  <c:v>43798</c:v>
                </c:pt>
                <c:pt idx="45">
                  <c:v>43801</c:v>
                </c:pt>
                <c:pt idx="46">
                  <c:v>43802</c:v>
                </c:pt>
                <c:pt idx="47">
                  <c:v>43803</c:v>
                </c:pt>
                <c:pt idx="48">
                  <c:v>43804</c:v>
                </c:pt>
                <c:pt idx="49">
                  <c:v>43805</c:v>
                </c:pt>
                <c:pt idx="50">
                  <c:v>43808</c:v>
                </c:pt>
                <c:pt idx="51">
                  <c:v>43809</c:v>
                </c:pt>
                <c:pt idx="52">
                  <c:v>43810</c:v>
                </c:pt>
                <c:pt idx="53">
                  <c:v>43811</c:v>
                </c:pt>
                <c:pt idx="54">
                  <c:v>43812</c:v>
                </c:pt>
                <c:pt idx="55">
                  <c:v>43815</c:v>
                </c:pt>
                <c:pt idx="56">
                  <c:v>43816</c:v>
                </c:pt>
                <c:pt idx="57">
                  <c:v>43817</c:v>
                </c:pt>
                <c:pt idx="58">
                  <c:v>43818</c:v>
                </c:pt>
                <c:pt idx="59">
                  <c:v>43819</c:v>
                </c:pt>
                <c:pt idx="60">
                  <c:v>43822</c:v>
                </c:pt>
                <c:pt idx="61">
                  <c:v>43823</c:v>
                </c:pt>
                <c:pt idx="62">
                  <c:v>43824</c:v>
                </c:pt>
                <c:pt idx="63">
                  <c:v>43825</c:v>
                </c:pt>
                <c:pt idx="64">
                  <c:v>43826</c:v>
                </c:pt>
                <c:pt idx="65">
                  <c:v>43829</c:v>
                </c:pt>
                <c:pt idx="66">
                  <c:v>43830</c:v>
                </c:pt>
                <c:pt idx="67">
                  <c:v>43831</c:v>
                </c:pt>
                <c:pt idx="68">
                  <c:v>43832</c:v>
                </c:pt>
                <c:pt idx="69">
                  <c:v>43833</c:v>
                </c:pt>
                <c:pt idx="70">
                  <c:v>43836</c:v>
                </c:pt>
                <c:pt idx="71">
                  <c:v>43837</c:v>
                </c:pt>
                <c:pt idx="72">
                  <c:v>43838</c:v>
                </c:pt>
                <c:pt idx="73">
                  <c:v>43839</c:v>
                </c:pt>
                <c:pt idx="74">
                  <c:v>43840</c:v>
                </c:pt>
                <c:pt idx="75">
                  <c:v>43843</c:v>
                </c:pt>
                <c:pt idx="76">
                  <c:v>43844</c:v>
                </c:pt>
                <c:pt idx="77">
                  <c:v>43845</c:v>
                </c:pt>
                <c:pt idx="78">
                  <c:v>43846</c:v>
                </c:pt>
                <c:pt idx="79">
                  <c:v>43847</c:v>
                </c:pt>
                <c:pt idx="80">
                  <c:v>43850</c:v>
                </c:pt>
                <c:pt idx="81">
                  <c:v>43851</c:v>
                </c:pt>
                <c:pt idx="82">
                  <c:v>43852</c:v>
                </c:pt>
                <c:pt idx="83">
                  <c:v>43853</c:v>
                </c:pt>
                <c:pt idx="84">
                  <c:v>43854</c:v>
                </c:pt>
                <c:pt idx="85">
                  <c:v>43857</c:v>
                </c:pt>
                <c:pt idx="86">
                  <c:v>43858</c:v>
                </c:pt>
                <c:pt idx="87">
                  <c:v>43859</c:v>
                </c:pt>
                <c:pt idx="88">
                  <c:v>43860</c:v>
                </c:pt>
                <c:pt idx="89">
                  <c:v>43861</c:v>
                </c:pt>
                <c:pt idx="90">
                  <c:v>43864</c:v>
                </c:pt>
                <c:pt idx="91">
                  <c:v>43865</c:v>
                </c:pt>
                <c:pt idx="92">
                  <c:v>43866</c:v>
                </c:pt>
                <c:pt idx="93">
                  <c:v>43867</c:v>
                </c:pt>
                <c:pt idx="94">
                  <c:v>43868</c:v>
                </c:pt>
                <c:pt idx="95">
                  <c:v>43871</c:v>
                </c:pt>
                <c:pt idx="96">
                  <c:v>43872</c:v>
                </c:pt>
                <c:pt idx="97">
                  <c:v>43873</c:v>
                </c:pt>
                <c:pt idx="98">
                  <c:v>43874</c:v>
                </c:pt>
                <c:pt idx="99">
                  <c:v>43875</c:v>
                </c:pt>
                <c:pt idx="100">
                  <c:v>43878</c:v>
                </c:pt>
                <c:pt idx="101">
                  <c:v>43879</c:v>
                </c:pt>
                <c:pt idx="102">
                  <c:v>43880</c:v>
                </c:pt>
                <c:pt idx="103">
                  <c:v>43881</c:v>
                </c:pt>
                <c:pt idx="104">
                  <c:v>43882</c:v>
                </c:pt>
                <c:pt idx="105">
                  <c:v>43885</c:v>
                </c:pt>
                <c:pt idx="106">
                  <c:v>43886</c:v>
                </c:pt>
                <c:pt idx="107">
                  <c:v>43887</c:v>
                </c:pt>
                <c:pt idx="108">
                  <c:v>43888</c:v>
                </c:pt>
                <c:pt idx="109">
                  <c:v>43889</c:v>
                </c:pt>
                <c:pt idx="110">
                  <c:v>43892</c:v>
                </c:pt>
                <c:pt idx="111">
                  <c:v>43893</c:v>
                </c:pt>
                <c:pt idx="112">
                  <c:v>43894</c:v>
                </c:pt>
                <c:pt idx="113">
                  <c:v>43895</c:v>
                </c:pt>
                <c:pt idx="114">
                  <c:v>43896</c:v>
                </c:pt>
                <c:pt idx="115">
                  <c:v>43899</c:v>
                </c:pt>
                <c:pt idx="116">
                  <c:v>43900</c:v>
                </c:pt>
                <c:pt idx="117">
                  <c:v>43901</c:v>
                </c:pt>
                <c:pt idx="118">
                  <c:v>43902</c:v>
                </c:pt>
                <c:pt idx="119">
                  <c:v>43903</c:v>
                </c:pt>
                <c:pt idx="120">
                  <c:v>43906</c:v>
                </c:pt>
                <c:pt idx="121">
                  <c:v>43907</c:v>
                </c:pt>
                <c:pt idx="122">
                  <c:v>43908</c:v>
                </c:pt>
                <c:pt idx="123">
                  <c:v>43909</c:v>
                </c:pt>
                <c:pt idx="124">
                  <c:v>43910</c:v>
                </c:pt>
                <c:pt idx="125">
                  <c:v>43913</c:v>
                </c:pt>
                <c:pt idx="126">
                  <c:v>43914</c:v>
                </c:pt>
                <c:pt idx="127">
                  <c:v>43915</c:v>
                </c:pt>
                <c:pt idx="128">
                  <c:v>43916</c:v>
                </c:pt>
                <c:pt idx="129">
                  <c:v>43917</c:v>
                </c:pt>
                <c:pt idx="130">
                  <c:v>43920</c:v>
                </c:pt>
                <c:pt idx="131">
                  <c:v>43921</c:v>
                </c:pt>
                <c:pt idx="132">
                  <c:v>43922</c:v>
                </c:pt>
                <c:pt idx="133">
                  <c:v>43923</c:v>
                </c:pt>
                <c:pt idx="134">
                  <c:v>43924</c:v>
                </c:pt>
                <c:pt idx="135">
                  <c:v>43927</c:v>
                </c:pt>
                <c:pt idx="136">
                  <c:v>43928</c:v>
                </c:pt>
                <c:pt idx="137">
                  <c:v>43929</c:v>
                </c:pt>
                <c:pt idx="138">
                  <c:v>43930</c:v>
                </c:pt>
                <c:pt idx="139">
                  <c:v>43931</c:v>
                </c:pt>
                <c:pt idx="140">
                  <c:v>43934</c:v>
                </c:pt>
                <c:pt idx="141">
                  <c:v>43935</c:v>
                </c:pt>
                <c:pt idx="142">
                  <c:v>43936</c:v>
                </c:pt>
                <c:pt idx="143">
                  <c:v>43937</c:v>
                </c:pt>
                <c:pt idx="144">
                  <c:v>43938</c:v>
                </c:pt>
                <c:pt idx="145">
                  <c:v>43941</c:v>
                </c:pt>
                <c:pt idx="146">
                  <c:v>43942</c:v>
                </c:pt>
                <c:pt idx="147">
                  <c:v>43943</c:v>
                </c:pt>
                <c:pt idx="148">
                  <c:v>43944</c:v>
                </c:pt>
                <c:pt idx="149">
                  <c:v>43945</c:v>
                </c:pt>
                <c:pt idx="150">
                  <c:v>43948</c:v>
                </c:pt>
                <c:pt idx="151">
                  <c:v>43949</c:v>
                </c:pt>
                <c:pt idx="152">
                  <c:v>43950</c:v>
                </c:pt>
                <c:pt idx="153">
                  <c:v>43951</c:v>
                </c:pt>
                <c:pt idx="154">
                  <c:v>43952</c:v>
                </c:pt>
                <c:pt idx="155">
                  <c:v>43955</c:v>
                </c:pt>
                <c:pt idx="156">
                  <c:v>43956</c:v>
                </c:pt>
                <c:pt idx="157">
                  <c:v>43957</c:v>
                </c:pt>
                <c:pt idx="158">
                  <c:v>43958</c:v>
                </c:pt>
                <c:pt idx="159">
                  <c:v>43959</c:v>
                </c:pt>
                <c:pt idx="160">
                  <c:v>43962</c:v>
                </c:pt>
                <c:pt idx="161">
                  <c:v>43963</c:v>
                </c:pt>
                <c:pt idx="162">
                  <c:v>43964</c:v>
                </c:pt>
                <c:pt idx="163">
                  <c:v>43965</c:v>
                </c:pt>
                <c:pt idx="164">
                  <c:v>43966</c:v>
                </c:pt>
                <c:pt idx="165">
                  <c:v>43969</c:v>
                </c:pt>
                <c:pt idx="166">
                  <c:v>43970</c:v>
                </c:pt>
                <c:pt idx="167">
                  <c:v>43971</c:v>
                </c:pt>
                <c:pt idx="168">
                  <c:v>43972</c:v>
                </c:pt>
                <c:pt idx="169">
                  <c:v>43973</c:v>
                </c:pt>
                <c:pt idx="170">
                  <c:v>43976</c:v>
                </c:pt>
                <c:pt idx="171">
                  <c:v>43977</c:v>
                </c:pt>
                <c:pt idx="172">
                  <c:v>43978</c:v>
                </c:pt>
                <c:pt idx="173">
                  <c:v>43979</c:v>
                </c:pt>
                <c:pt idx="174">
                  <c:v>43980</c:v>
                </c:pt>
                <c:pt idx="175">
                  <c:v>43983</c:v>
                </c:pt>
                <c:pt idx="176">
                  <c:v>43984</c:v>
                </c:pt>
                <c:pt idx="177">
                  <c:v>43985</c:v>
                </c:pt>
                <c:pt idx="178">
                  <c:v>43986</c:v>
                </c:pt>
                <c:pt idx="179">
                  <c:v>43987</c:v>
                </c:pt>
                <c:pt idx="180">
                  <c:v>43990</c:v>
                </c:pt>
                <c:pt idx="181">
                  <c:v>43991</c:v>
                </c:pt>
                <c:pt idx="182">
                  <c:v>43992</c:v>
                </c:pt>
                <c:pt idx="183">
                  <c:v>43993</c:v>
                </c:pt>
                <c:pt idx="184">
                  <c:v>43994</c:v>
                </c:pt>
                <c:pt idx="185">
                  <c:v>43997</c:v>
                </c:pt>
                <c:pt idx="186">
                  <c:v>43998</c:v>
                </c:pt>
                <c:pt idx="187">
                  <c:v>43999</c:v>
                </c:pt>
                <c:pt idx="188">
                  <c:v>44000</c:v>
                </c:pt>
                <c:pt idx="189">
                  <c:v>44001</c:v>
                </c:pt>
                <c:pt idx="190">
                  <c:v>44004</c:v>
                </c:pt>
                <c:pt idx="191">
                  <c:v>44005</c:v>
                </c:pt>
                <c:pt idx="192">
                  <c:v>44006</c:v>
                </c:pt>
                <c:pt idx="193">
                  <c:v>44007</c:v>
                </c:pt>
                <c:pt idx="194">
                  <c:v>44008</c:v>
                </c:pt>
                <c:pt idx="195">
                  <c:v>44011</c:v>
                </c:pt>
                <c:pt idx="196">
                  <c:v>44012</c:v>
                </c:pt>
                <c:pt idx="197">
                  <c:v>44013</c:v>
                </c:pt>
                <c:pt idx="198">
                  <c:v>44014</c:v>
                </c:pt>
                <c:pt idx="199">
                  <c:v>44015</c:v>
                </c:pt>
                <c:pt idx="200">
                  <c:v>44018</c:v>
                </c:pt>
                <c:pt idx="201">
                  <c:v>44019</c:v>
                </c:pt>
                <c:pt idx="202">
                  <c:v>44020</c:v>
                </c:pt>
                <c:pt idx="203">
                  <c:v>44021</c:v>
                </c:pt>
                <c:pt idx="204">
                  <c:v>44022</c:v>
                </c:pt>
                <c:pt idx="205">
                  <c:v>44025</c:v>
                </c:pt>
                <c:pt idx="206">
                  <c:v>44026</c:v>
                </c:pt>
                <c:pt idx="207">
                  <c:v>44027</c:v>
                </c:pt>
                <c:pt idx="208">
                  <c:v>44028</c:v>
                </c:pt>
                <c:pt idx="209">
                  <c:v>44029</c:v>
                </c:pt>
                <c:pt idx="210">
                  <c:v>44032</c:v>
                </c:pt>
                <c:pt idx="211">
                  <c:v>44033</c:v>
                </c:pt>
                <c:pt idx="212">
                  <c:v>44034</c:v>
                </c:pt>
                <c:pt idx="213">
                  <c:v>44035</c:v>
                </c:pt>
                <c:pt idx="214">
                  <c:v>44036</c:v>
                </c:pt>
                <c:pt idx="215">
                  <c:v>44039</c:v>
                </c:pt>
                <c:pt idx="216">
                  <c:v>44040</c:v>
                </c:pt>
                <c:pt idx="217">
                  <c:v>44041</c:v>
                </c:pt>
                <c:pt idx="218">
                  <c:v>44042</c:v>
                </c:pt>
                <c:pt idx="219">
                  <c:v>44043</c:v>
                </c:pt>
                <c:pt idx="220">
                  <c:v>44046</c:v>
                </c:pt>
                <c:pt idx="221">
                  <c:v>44047</c:v>
                </c:pt>
                <c:pt idx="222">
                  <c:v>44048</c:v>
                </c:pt>
                <c:pt idx="223">
                  <c:v>44049</c:v>
                </c:pt>
                <c:pt idx="224">
                  <c:v>44050</c:v>
                </c:pt>
                <c:pt idx="225">
                  <c:v>44053</c:v>
                </c:pt>
                <c:pt idx="226">
                  <c:v>44054</c:v>
                </c:pt>
                <c:pt idx="227">
                  <c:v>44055</c:v>
                </c:pt>
                <c:pt idx="228">
                  <c:v>44056</c:v>
                </c:pt>
                <c:pt idx="229">
                  <c:v>44057</c:v>
                </c:pt>
                <c:pt idx="230">
                  <c:v>44060</c:v>
                </c:pt>
                <c:pt idx="231">
                  <c:v>44061</c:v>
                </c:pt>
                <c:pt idx="232">
                  <c:v>44062</c:v>
                </c:pt>
                <c:pt idx="233">
                  <c:v>44063</c:v>
                </c:pt>
                <c:pt idx="234">
                  <c:v>44064</c:v>
                </c:pt>
                <c:pt idx="235">
                  <c:v>44067</c:v>
                </c:pt>
                <c:pt idx="236">
                  <c:v>44068</c:v>
                </c:pt>
                <c:pt idx="237">
                  <c:v>44069</c:v>
                </c:pt>
                <c:pt idx="238">
                  <c:v>44070</c:v>
                </c:pt>
                <c:pt idx="239">
                  <c:v>44071</c:v>
                </c:pt>
                <c:pt idx="240">
                  <c:v>44074</c:v>
                </c:pt>
                <c:pt idx="241">
                  <c:v>44075</c:v>
                </c:pt>
                <c:pt idx="242">
                  <c:v>44076</c:v>
                </c:pt>
                <c:pt idx="243">
                  <c:v>44077</c:v>
                </c:pt>
                <c:pt idx="244">
                  <c:v>44078</c:v>
                </c:pt>
                <c:pt idx="245">
                  <c:v>44081</c:v>
                </c:pt>
                <c:pt idx="246">
                  <c:v>44082</c:v>
                </c:pt>
                <c:pt idx="247">
                  <c:v>44083</c:v>
                </c:pt>
                <c:pt idx="248">
                  <c:v>44084</c:v>
                </c:pt>
                <c:pt idx="249">
                  <c:v>44085</c:v>
                </c:pt>
                <c:pt idx="250">
                  <c:v>44088</c:v>
                </c:pt>
                <c:pt idx="251">
                  <c:v>44089</c:v>
                </c:pt>
                <c:pt idx="252">
                  <c:v>44090</c:v>
                </c:pt>
                <c:pt idx="253">
                  <c:v>44091</c:v>
                </c:pt>
                <c:pt idx="254">
                  <c:v>44092</c:v>
                </c:pt>
                <c:pt idx="255">
                  <c:v>44095</c:v>
                </c:pt>
                <c:pt idx="256">
                  <c:v>44096</c:v>
                </c:pt>
                <c:pt idx="257">
                  <c:v>44097</c:v>
                </c:pt>
                <c:pt idx="258">
                  <c:v>44098</c:v>
                </c:pt>
                <c:pt idx="259">
                  <c:v>44099</c:v>
                </c:pt>
                <c:pt idx="260">
                  <c:v>44102</c:v>
                </c:pt>
                <c:pt idx="261">
                  <c:v>44103</c:v>
                </c:pt>
                <c:pt idx="262">
                  <c:v>44104</c:v>
                </c:pt>
                <c:pt idx="263">
                  <c:v>44105</c:v>
                </c:pt>
                <c:pt idx="264">
                  <c:v>44106</c:v>
                </c:pt>
                <c:pt idx="265">
                  <c:v>44109</c:v>
                </c:pt>
                <c:pt idx="266">
                  <c:v>44110</c:v>
                </c:pt>
                <c:pt idx="267">
                  <c:v>44111</c:v>
                </c:pt>
                <c:pt idx="268">
                  <c:v>44112</c:v>
                </c:pt>
                <c:pt idx="269">
                  <c:v>44113</c:v>
                </c:pt>
                <c:pt idx="270">
                  <c:v>44116</c:v>
                </c:pt>
                <c:pt idx="271">
                  <c:v>44117</c:v>
                </c:pt>
                <c:pt idx="272">
                  <c:v>44118</c:v>
                </c:pt>
                <c:pt idx="273">
                  <c:v>44119</c:v>
                </c:pt>
                <c:pt idx="274">
                  <c:v>44120</c:v>
                </c:pt>
                <c:pt idx="275">
                  <c:v>44123</c:v>
                </c:pt>
                <c:pt idx="276">
                  <c:v>44124</c:v>
                </c:pt>
                <c:pt idx="277">
                  <c:v>44125</c:v>
                </c:pt>
                <c:pt idx="278">
                  <c:v>44126</c:v>
                </c:pt>
                <c:pt idx="279">
                  <c:v>44127</c:v>
                </c:pt>
                <c:pt idx="280">
                  <c:v>44130</c:v>
                </c:pt>
                <c:pt idx="281">
                  <c:v>44131</c:v>
                </c:pt>
                <c:pt idx="282">
                  <c:v>44132</c:v>
                </c:pt>
                <c:pt idx="283">
                  <c:v>44133</c:v>
                </c:pt>
                <c:pt idx="284">
                  <c:v>44134</c:v>
                </c:pt>
                <c:pt idx="285">
                  <c:v>44137</c:v>
                </c:pt>
                <c:pt idx="286">
                  <c:v>44138</c:v>
                </c:pt>
                <c:pt idx="287">
                  <c:v>44139</c:v>
                </c:pt>
                <c:pt idx="288">
                  <c:v>44140</c:v>
                </c:pt>
                <c:pt idx="289">
                  <c:v>44141</c:v>
                </c:pt>
                <c:pt idx="290">
                  <c:v>44144</c:v>
                </c:pt>
                <c:pt idx="291">
                  <c:v>44145</c:v>
                </c:pt>
                <c:pt idx="292">
                  <c:v>44146</c:v>
                </c:pt>
                <c:pt idx="293">
                  <c:v>44147</c:v>
                </c:pt>
                <c:pt idx="294">
                  <c:v>44148</c:v>
                </c:pt>
                <c:pt idx="295">
                  <c:v>44151</c:v>
                </c:pt>
                <c:pt idx="296">
                  <c:v>44152</c:v>
                </c:pt>
                <c:pt idx="297">
                  <c:v>44153</c:v>
                </c:pt>
                <c:pt idx="298">
                  <c:v>44154</c:v>
                </c:pt>
                <c:pt idx="299">
                  <c:v>44155</c:v>
                </c:pt>
                <c:pt idx="300">
                  <c:v>44158</c:v>
                </c:pt>
                <c:pt idx="301">
                  <c:v>44159</c:v>
                </c:pt>
                <c:pt idx="302">
                  <c:v>44160</c:v>
                </c:pt>
                <c:pt idx="303">
                  <c:v>44161</c:v>
                </c:pt>
                <c:pt idx="304">
                  <c:v>44162</c:v>
                </c:pt>
                <c:pt idx="305">
                  <c:v>44165</c:v>
                </c:pt>
                <c:pt idx="306">
                  <c:v>44166</c:v>
                </c:pt>
                <c:pt idx="307">
                  <c:v>44167</c:v>
                </c:pt>
                <c:pt idx="308">
                  <c:v>44168</c:v>
                </c:pt>
                <c:pt idx="309">
                  <c:v>44169</c:v>
                </c:pt>
                <c:pt idx="310">
                  <c:v>44172</c:v>
                </c:pt>
                <c:pt idx="311">
                  <c:v>44173</c:v>
                </c:pt>
                <c:pt idx="312">
                  <c:v>44174</c:v>
                </c:pt>
                <c:pt idx="313">
                  <c:v>44175</c:v>
                </c:pt>
                <c:pt idx="314">
                  <c:v>44176</c:v>
                </c:pt>
                <c:pt idx="315">
                  <c:v>44179</c:v>
                </c:pt>
                <c:pt idx="316">
                  <c:v>44180</c:v>
                </c:pt>
                <c:pt idx="317">
                  <c:v>44181</c:v>
                </c:pt>
                <c:pt idx="318">
                  <c:v>44182</c:v>
                </c:pt>
                <c:pt idx="319">
                  <c:v>44183</c:v>
                </c:pt>
                <c:pt idx="320">
                  <c:v>44186</c:v>
                </c:pt>
                <c:pt idx="321">
                  <c:v>44187</c:v>
                </c:pt>
                <c:pt idx="322">
                  <c:v>44188</c:v>
                </c:pt>
                <c:pt idx="323">
                  <c:v>44189</c:v>
                </c:pt>
                <c:pt idx="324">
                  <c:v>44190</c:v>
                </c:pt>
                <c:pt idx="325">
                  <c:v>44193</c:v>
                </c:pt>
                <c:pt idx="326">
                  <c:v>44194</c:v>
                </c:pt>
                <c:pt idx="327">
                  <c:v>44195</c:v>
                </c:pt>
                <c:pt idx="328">
                  <c:v>44196</c:v>
                </c:pt>
                <c:pt idx="329">
                  <c:v>44197</c:v>
                </c:pt>
                <c:pt idx="330">
                  <c:v>44200</c:v>
                </c:pt>
                <c:pt idx="331">
                  <c:v>44201</c:v>
                </c:pt>
                <c:pt idx="332">
                  <c:v>44202</c:v>
                </c:pt>
                <c:pt idx="333">
                  <c:v>44203</c:v>
                </c:pt>
                <c:pt idx="334">
                  <c:v>44204</c:v>
                </c:pt>
                <c:pt idx="335">
                  <c:v>44207</c:v>
                </c:pt>
                <c:pt idx="336">
                  <c:v>44208</c:v>
                </c:pt>
                <c:pt idx="337">
                  <c:v>44209</c:v>
                </c:pt>
                <c:pt idx="338">
                  <c:v>44210</c:v>
                </c:pt>
                <c:pt idx="339">
                  <c:v>44211</c:v>
                </c:pt>
                <c:pt idx="340">
                  <c:v>44214</c:v>
                </c:pt>
                <c:pt idx="341">
                  <c:v>44215</c:v>
                </c:pt>
                <c:pt idx="342">
                  <c:v>44216</c:v>
                </c:pt>
                <c:pt idx="343">
                  <c:v>44217</c:v>
                </c:pt>
                <c:pt idx="344">
                  <c:v>44218</c:v>
                </c:pt>
                <c:pt idx="345">
                  <c:v>44221</c:v>
                </c:pt>
                <c:pt idx="346">
                  <c:v>44222</c:v>
                </c:pt>
                <c:pt idx="347">
                  <c:v>44223</c:v>
                </c:pt>
                <c:pt idx="348">
                  <c:v>44224</c:v>
                </c:pt>
                <c:pt idx="349">
                  <c:v>44225</c:v>
                </c:pt>
                <c:pt idx="350">
                  <c:v>44228</c:v>
                </c:pt>
                <c:pt idx="351">
                  <c:v>44229</c:v>
                </c:pt>
                <c:pt idx="352">
                  <c:v>44230</c:v>
                </c:pt>
                <c:pt idx="353">
                  <c:v>44231</c:v>
                </c:pt>
                <c:pt idx="354">
                  <c:v>44232</c:v>
                </c:pt>
                <c:pt idx="355">
                  <c:v>44235</c:v>
                </c:pt>
                <c:pt idx="356">
                  <c:v>44236</c:v>
                </c:pt>
                <c:pt idx="357">
                  <c:v>44237</c:v>
                </c:pt>
                <c:pt idx="358">
                  <c:v>44238</c:v>
                </c:pt>
                <c:pt idx="359">
                  <c:v>44239</c:v>
                </c:pt>
                <c:pt idx="360">
                  <c:v>44242</c:v>
                </c:pt>
                <c:pt idx="361">
                  <c:v>44243</c:v>
                </c:pt>
                <c:pt idx="362">
                  <c:v>44244</c:v>
                </c:pt>
                <c:pt idx="363">
                  <c:v>44245</c:v>
                </c:pt>
                <c:pt idx="364">
                  <c:v>44246</c:v>
                </c:pt>
                <c:pt idx="365">
                  <c:v>44249</c:v>
                </c:pt>
                <c:pt idx="366">
                  <c:v>44250</c:v>
                </c:pt>
                <c:pt idx="367">
                  <c:v>44251</c:v>
                </c:pt>
                <c:pt idx="368">
                  <c:v>44252</c:v>
                </c:pt>
                <c:pt idx="369">
                  <c:v>44253</c:v>
                </c:pt>
                <c:pt idx="370">
                  <c:v>44256</c:v>
                </c:pt>
                <c:pt idx="371">
                  <c:v>44257</c:v>
                </c:pt>
                <c:pt idx="372">
                  <c:v>44258</c:v>
                </c:pt>
                <c:pt idx="373">
                  <c:v>44259</c:v>
                </c:pt>
                <c:pt idx="374">
                  <c:v>44260</c:v>
                </c:pt>
                <c:pt idx="375">
                  <c:v>44263</c:v>
                </c:pt>
                <c:pt idx="376">
                  <c:v>44264</c:v>
                </c:pt>
                <c:pt idx="377">
                  <c:v>44265</c:v>
                </c:pt>
                <c:pt idx="378">
                  <c:v>44266</c:v>
                </c:pt>
                <c:pt idx="379">
                  <c:v>44267</c:v>
                </c:pt>
                <c:pt idx="380">
                  <c:v>44270</c:v>
                </c:pt>
                <c:pt idx="381">
                  <c:v>44271</c:v>
                </c:pt>
                <c:pt idx="382">
                  <c:v>44272</c:v>
                </c:pt>
                <c:pt idx="383">
                  <c:v>44273</c:v>
                </c:pt>
                <c:pt idx="384">
                  <c:v>44274</c:v>
                </c:pt>
                <c:pt idx="385">
                  <c:v>44277</c:v>
                </c:pt>
                <c:pt idx="386">
                  <c:v>44278</c:v>
                </c:pt>
                <c:pt idx="387">
                  <c:v>44279</c:v>
                </c:pt>
                <c:pt idx="388">
                  <c:v>44280</c:v>
                </c:pt>
                <c:pt idx="389">
                  <c:v>44281</c:v>
                </c:pt>
                <c:pt idx="390">
                  <c:v>44284</c:v>
                </c:pt>
                <c:pt idx="391">
                  <c:v>44285</c:v>
                </c:pt>
                <c:pt idx="392">
                  <c:v>44286</c:v>
                </c:pt>
                <c:pt idx="393">
                  <c:v>44287</c:v>
                </c:pt>
                <c:pt idx="394">
                  <c:v>44288</c:v>
                </c:pt>
                <c:pt idx="395">
                  <c:v>44291</c:v>
                </c:pt>
                <c:pt idx="396">
                  <c:v>44292</c:v>
                </c:pt>
                <c:pt idx="397">
                  <c:v>44293</c:v>
                </c:pt>
                <c:pt idx="398">
                  <c:v>44294</c:v>
                </c:pt>
                <c:pt idx="399">
                  <c:v>44295</c:v>
                </c:pt>
                <c:pt idx="400">
                  <c:v>44298</c:v>
                </c:pt>
                <c:pt idx="401">
                  <c:v>44299</c:v>
                </c:pt>
                <c:pt idx="402">
                  <c:v>44300</c:v>
                </c:pt>
                <c:pt idx="403">
                  <c:v>44301</c:v>
                </c:pt>
                <c:pt idx="404">
                  <c:v>44302</c:v>
                </c:pt>
                <c:pt idx="405">
                  <c:v>44305</c:v>
                </c:pt>
                <c:pt idx="406">
                  <c:v>44306</c:v>
                </c:pt>
                <c:pt idx="407">
                  <c:v>44307</c:v>
                </c:pt>
                <c:pt idx="408">
                  <c:v>44308</c:v>
                </c:pt>
                <c:pt idx="409">
                  <c:v>44309</c:v>
                </c:pt>
                <c:pt idx="410">
                  <c:v>44312</c:v>
                </c:pt>
                <c:pt idx="411">
                  <c:v>44313</c:v>
                </c:pt>
                <c:pt idx="412">
                  <c:v>44314</c:v>
                </c:pt>
                <c:pt idx="413">
                  <c:v>44315</c:v>
                </c:pt>
                <c:pt idx="414">
                  <c:v>44316</c:v>
                </c:pt>
                <c:pt idx="415">
                  <c:v>44319</c:v>
                </c:pt>
                <c:pt idx="416">
                  <c:v>44320</c:v>
                </c:pt>
                <c:pt idx="417">
                  <c:v>44321</c:v>
                </c:pt>
                <c:pt idx="418">
                  <c:v>44322</c:v>
                </c:pt>
                <c:pt idx="419">
                  <c:v>44323</c:v>
                </c:pt>
                <c:pt idx="420">
                  <c:v>44326</c:v>
                </c:pt>
                <c:pt idx="421">
                  <c:v>44327</c:v>
                </c:pt>
                <c:pt idx="422">
                  <c:v>44328</c:v>
                </c:pt>
                <c:pt idx="423">
                  <c:v>44329</c:v>
                </c:pt>
                <c:pt idx="424">
                  <c:v>44330</c:v>
                </c:pt>
                <c:pt idx="425">
                  <c:v>44333</c:v>
                </c:pt>
                <c:pt idx="426">
                  <c:v>44334</c:v>
                </c:pt>
                <c:pt idx="427">
                  <c:v>44335</c:v>
                </c:pt>
                <c:pt idx="428">
                  <c:v>44336</c:v>
                </c:pt>
                <c:pt idx="429">
                  <c:v>44337</c:v>
                </c:pt>
                <c:pt idx="430">
                  <c:v>44340</c:v>
                </c:pt>
                <c:pt idx="431">
                  <c:v>44341</c:v>
                </c:pt>
                <c:pt idx="432">
                  <c:v>44342</c:v>
                </c:pt>
                <c:pt idx="433">
                  <c:v>44343</c:v>
                </c:pt>
                <c:pt idx="434">
                  <c:v>44344</c:v>
                </c:pt>
                <c:pt idx="435">
                  <c:v>44347</c:v>
                </c:pt>
                <c:pt idx="436">
                  <c:v>44348</c:v>
                </c:pt>
                <c:pt idx="437">
                  <c:v>44349</c:v>
                </c:pt>
                <c:pt idx="438">
                  <c:v>44350</c:v>
                </c:pt>
                <c:pt idx="439">
                  <c:v>44351</c:v>
                </c:pt>
                <c:pt idx="440">
                  <c:v>44354</c:v>
                </c:pt>
                <c:pt idx="441">
                  <c:v>44355</c:v>
                </c:pt>
                <c:pt idx="442">
                  <c:v>44356</c:v>
                </c:pt>
                <c:pt idx="443">
                  <c:v>44357</c:v>
                </c:pt>
                <c:pt idx="444">
                  <c:v>44358</c:v>
                </c:pt>
                <c:pt idx="445">
                  <c:v>44361</c:v>
                </c:pt>
                <c:pt idx="446">
                  <c:v>44362</c:v>
                </c:pt>
                <c:pt idx="447">
                  <c:v>44363</c:v>
                </c:pt>
                <c:pt idx="448">
                  <c:v>44364</c:v>
                </c:pt>
                <c:pt idx="449">
                  <c:v>44365</c:v>
                </c:pt>
                <c:pt idx="450">
                  <c:v>44368</c:v>
                </c:pt>
                <c:pt idx="451">
                  <c:v>44369</c:v>
                </c:pt>
                <c:pt idx="452">
                  <c:v>44370</c:v>
                </c:pt>
                <c:pt idx="453">
                  <c:v>44371</c:v>
                </c:pt>
                <c:pt idx="454">
                  <c:v>44372</c:v>
                </c:pt>
                <c:pt idx="455">
                  <c:v>44375</c:v>
                </c:pt>
                <c:pt idx="456">
                  <c:v>44376</c:v>
                </c:pt>
                <c:pt idx="457">
                  <c:v>44377</c:v>
                </c:pt>
                <c:pt idx="458">
                  <c:v>44378</c:v>
                </c:pt>
                <c:pt idx="459">
                  <c:v>44379</c:v>
                </c:pt>
                <c:pt idx="460">
                  <c:v>44382</c:v>
                </c:pt>
                <c:pt idx="461">
                  <c:v>44383</c:v>
                </c:pt>
                <c:pt idx="462">
                  <c:v>44384</c:v>
                </c:pt>
                <c:pt idx="463">
                  <c:v>44385</c:v>
                </c:pt>
                <c:pt idx="464">
                  <c:v>44386</c:v>
                </c:pt>
                <c:pt idx="465">
                  <c:v>44389</c:v>
                </c:pt>
                <c:pt idx="466">
                  <c:v>44390</c:v>
                </c:pt>
                <c:pt idx="467">
                  <c:v>44391</c:v>
                </c:pt>
                <c:pt idx="468">
                  <c:v>44392</c:v>
                </c:pt>
                <c:pt idx="469">
                  <c:v>44393</c:v>
                </c:pt>
                <c:pt idx="470">
                  <c:v>44396</c:v>
                </c:pt>
                <c:pt idx="471">
                  <c:v>44397</c:v>
                </c:pt>
                <c:pt idx="472">
                  <c:v>44398</c:v>
                </c:pt>
                <c:pt idx="473">
                  <c:v>44399</c:v>
                </c:pt>
                <c:pt idx="474">
                  <c:v>44400</c:v>
                </c:pt>
                <c:pt idx="475">
                  <c:v>44403</c:v>
                </c:pt>
                <c:pt idx="476">
                  <c:v>44404</c:v>
                </c:pt>
                <c:pt idx="477">
                  <c:v>44405</c:v>
                </c:pt>
                <c:pt idx="478">
                  <c:v>44406</c:v>
                </c:pt>
                <c:pt idx="479">
                  <c:v>44407</c:v>
                </c:pt>
                <c:pt idx="480">
                  <c:v>44410</c:v>
                </c:pt>
                <c:pt idx="481">
                  <c:v>44411</c:v>
                </c:pt>
                <c:pt idx="482">
                  <c:v>44412</c:v>
                </c:pt>
                <c:pt idx="483">
                  <c:v>44413</c:v>
                </c:pt>
                <c:pt idx="484">
                  <c:v>44414</c:v>
                </c:pt>
                <c:pt idx="485">
                  <c:v>44417</c:v>
                </c:pt>
                <c:pt idx="486">
                  <c:v>44418</c:v>
                </c:pt>
                <c:pt idx="487">
                  <c:v>44419</c:v>
                </c:pt>
                <c:pt idx="488">
                  <c:v>44420</c:v>
                </c:pt>
                <c:pt idx="489">
                  <c:v>44421</c:v>
                </c:pt>
                <c:pt idx="490">
                  <c:v>44424</c:v>
                </c:pt>
                <c:pt idx="491">
                  <c:v>44425</c:v>
                </c:pt>
                <c:pt idx="492">
                  <c:v>44426</c:v>
                </c:pt>
                <c:pt idx="493">
                  <c:v>44427</c:v>
                </c:pt>
                <c:pt idx="494">
                  <c:v>44428</c:v>
                </c:pt>
                <c:pt idx="495">
                  <c:v>44431</c:v>
                </c:pt>
                <c:pt idx="496">
                  <c:v>44432</c:v>
                </c:pt>
                <c:pt idx="497">
                  <c:v>44433</c:v>
                </c:pt>
                <c:pt idx="498">
                  <c:v>44434</c:v>
                </c:pt>
                <c:pt idx="499">
                  <c:v>44435</c:v>
                </c:pt>
                <c:pt idx="500">
                  <c:v>44438</c:v>
                </c:pt>
                <c:pt idx="501">
                  <c:v>44439</c:v>
                </c:pt>
                <c:pt idx="502">
                  <c:v>44440</c:v>
                </c:pt>
                <c:pt idx="503">
                  <c:v>44441</c:v>
                </c:pt>
                <c:pt idx="504">
                  <c:v>44442</c:v>
                </c:pt>
                <c:pt idx="505">
                  <c:v>44445</c:v>
                </c:pt>
                <c:pt idx="506">
                  <c:v>44446</c:v>
                </c:pt>
                <c:pt idx="507">
                  <c:v>44447</c:v>
                </c:pt>
                <c:pt idx="508">
                  <c:v>44448</c:v>
                </c:pt>
                <c:pt idx="509">
                  <c:v>44449</c:v>
                </c:pt>
                <c:pt idx="510">
                  <c:v>44452</c:v>
                </c:pt>
                <c:pt idx="511">
                  <c:v>44453</c:v>
                </c:pt>
                <c:pt idx="512">
                  <c:v>44454</c:v>
                </c:pt>
                <c:pt idx="513">
                  <c:v>44455</c:v>
                </c:pt>
                <c:pt idx="514">
                  <c:v>44456</c:v>
                </c:pt>
                <c:pt idx="515">
                  <c:v>44459</c:v>
                </c:pt>
                <c:pt idx="516">
                  <c:v>44460</c:v>
                </c:pt>
                <c:pt idx="517">
                  <c:v>44461</c:v>
                </c:pt>
                <c:pt idx="518">
                  <c:v>44462</c:v>
                </c:pt>
                <c:pt idx="519">
                  <c:v>44463</c:v>
                </c:pt>
                <c:pt idx="520">
                  <c:v>44466</c:v>
                </c:pt>
                <c:pt idx="521">
                  <c:v>44467</c:v>
                </c:pt>
                <c:pt idx="522">
                  <c:v>44468</c:v>
                </c:pt>
                <c:pt idx="523">
                  <c:v>44469</c:v>
                </c:pt>
                <c:pt idx="524">
                  <c:v>44470</c:v>
                </c:pt>
                <c:pt idx="525">
                  <c:v>44473</c:v>
                </c:pt>
                <c:pt idx="526">
                  <c:v>44474</c:v>
                </c:pt>
                <c:pt idx="527">
                  <c:v>44475</c:v>
                </c:pt>
                <c:pt idx="528">
                  <c:v>44476</c:v>
                </c:pt>
                <c:pt idx="529">
                  <c:v>44477</c:v>
                </c:pt>
                <c:pt idx="530">
                  <c:v>44480</c:v>
                </c:pt>
                <c:pt idx="531">
                  <c:v>44481</c:v>
                </c:pt>
                <c:pt idx="532">
                  <c:v>44482</c:v>
                </c:pt>
                <c:pt idx="533">
                  <c:v>44483</c:v>
                </c:pt>
                <c:pt idx="534">
                  <c:v>44484</c:v>
                </c:pt>
                <c:pt idx="535">
                  <c:v>44487</c:v>
                </c:pt>
                <c:pt idx="536">
                  <c:v>44488</c:v>
                </c:pt>
                <c:pt idx="537">
                  <c:v>44489</c:v>
                </c:pt>
                <c:pt idx="538">
                  <c:v>44490</c:v>
                </c:pt>
                <c:pt idx="539">
                  <c:v>44491</c:v>
                </c:pt>
                <c:pt idx="540">
                  <c:v>44494</c:v>
                </c:pt>
                <c:pt idx="541">
                  <c:v>44495</c:v>
                </c:pt>
                <c:pt idx="542">
                  <c:v>44496</c:v>
                </c:pt>
                <c:pt idx="543">
                  <c:v>44497</c:v>
                </c:pt>
                <c:pt idx="544">
                  <c:v>44498</c:v>
                </c:pt>
                <c:pt idx="545">
                  <c:v>44501</c:v>
                </c:pt>
                <c:pt idx="546">
                  <c:v>44502</c:v>
                </c:pt>
                <c:pt idx="547">
                  <c:v>44503</c:v>
                </c:pt>
                <c:pt idx="548">
                  <c:v>44504</c:v>
                </c:pt>
                <c:pt idx="549">
                  <c:v>44505</c:v>
                </c:pt>
                <c:pt idx="550">
                  <c:v>44508</c:v>
                </c:pt>
                <c:pt idx="551">
                  <c:v>44509</c:v>
                </c:pt>
                <c:pt idx="552">
                  <c:v>44510</c:v>
                </c:pt>
                <c:pt idx="553">
                  <c:v>44511</c:v>
                </c:pt>
                <c:pt idx="554">
                  <c:v>44512</c:v>
                </c:pt>
                <c:pt idx="555">
                  <c:v>44515</c:v>
                </c:pt>
                <c:pt idx="556">
                  <c:v>44516</c:v>
                </c:pt>
                <c:pt idx="557">
                  <c:v>44517</c:v>
                </c:pt>
                <c:pt idx="558">
                  <c:v>44518</c:v>
                </c:pt>
                <c:pt idx="559">
                  <c:v>44519</c:v>
                </c:pt>
                <c:pt idx="560">
                  <c:v>44522</c:v>
                </c:pt>
                <c:pt idx="561">
                  <c:v>44523</c:v>
                </c:pt>
                <c:pt idx="562">
                  <c:v>44524</c:v>
                </c:pt>
                <c:pt idx="563">
                  <c:v>44525</c:v>
                </c:pt>
                <c:pt idx="564">
                  <c:v>44526</c:v>
                </c:pt>
                <c:pt idx="565">
                  <c:v>44529</c:v>
                </c:pt>
                <c:pt idx="566">
                  <c:v>44530</c:v>
                </c:pt>
                <c:pt idx="567">
                  <c:v>44531</c:v>
                </c:pt>
                <c:pt idx="568">
                  <c:v>44532</c:v>
                </c:pt>
                <c:pt idx="569">
                  <c:v>44533</c:v>
                </c:pt>
                <c:pt idx="570">
                  <c:v>44536</c:v>
                </c:pt>
                <c:pt idx="571">
                  <c:v>44537</c:v>
                </c:pt>
                <c:pt idx="572">
                  <c:v>44538</c:v>
                </c:pt>
                <c:pt idx="573">
                  <c:v>44539</c:v>
                </c:pt>
                <c:pt idx="574">
                  <c:v>44540</c:v>
                </c:pt>
                <c:pt idx="575">
                  <c:v>44543</c:v>
                </c:pt>
                <c:pt idx="576">
                  <c:v>44544</c:v>
                </c:pt>
                <c:pt idx="577">
                  <c:v>44545</c:v>
                </c:pt>
                <c:pt idx="578">
                  <c:v>44546</c:v>
                </c:pt>
                <c:pt idx="579">
                  <c:v>44547</c:v>
                </c:pt>
                <c:pt idx="580">
                  <c:v>44550</c:v>
                </c:pt>
                <c:pt idx="581">
                  <c:v>44551</c:v>
                </c:pt>
                <c:pt idx="582">
                  <c:v>44552</c:v>
                </c:pt>
                <c:pt idx="583">
                  <c:v>44553</c:v>
                </c:pt>
                <c:pt idx="584">
                  <c:v>44554</c:v>
                </c:pt>
                <c:pt idx="585">
                  <c:v>44557</c:v>
                </c:pt>
                <c:pt idx="586">
                  <c:v>44558</c:v>
                </c:pt>
                <c:pt idx="587">
                  <c:v>44559</c:v>
                </c:pt>
                <c:pt idx="588">
                  <c:v>44560</c:v>
                </c:pt>
                <c:pt idx="589">
                  <c:v>44561</c:v>
                </c:pt>
                <c:pt idx="590">
                  <c:v>44564</c:v>
                </c:pt>
                <c:pt idx="591">
                  <c:v>44565</c:v>
                </c:pt>
                <c:pt idx="592">
                  <c:v>44566</c:v>
                </c:pt>
                <c:pt idx="593">
                  <c:v>44567</c:v>
                </c:pt>
                <c:pt idx="594">
                  <c:v>44568</c:v>
                </c:pt>
                <c:pt idx="595">
                  <c:v>44571</c:v>
                </c:pt>
                <c:pt idx="596">
                  <c:v>44572</c:v>
                </c:pt>
                <c:pt idx="597">
                  <c:v>44573</c:v>
                </c:pt>
                <c:pt idx="598">
                  <c:v>44574</c:v>
                </c:pt>
                <c:pt idx="599">
                  <c:v>44575</c:v>
                </c:pt>
                <c:pt idx="600">
                  <c:v>44578</c:v>
                </c:pt>
                <c:pt idx="601">
                  <c:v>44579</c:v>
                </c:pt>
                <c:pt idx="602">
                  <c:v>44580</c:v>
                </c:pt>
                <c:pt idx="603">
                  <c:v>44581</c:v>
                </c:pt>
                <c:pt idx="604">
                  <c:v>44582</c:v>
                </c:pt>
                <c:pt idx="605">
                  <c:v>44585</c:v>
                </c:pt>
                <c:pt idx="606">
                  <c:v>44586</c:v>
                </c:pt>
                <c:pt idx="607">
                  <c:v>44587</c:v>
                </c:pt>
                <c:pt idx="608">
                  <c:v>44588</c:v>
                </c:pt>
                <c:pt idx="609">
                  <c:v>44589</c:v>
                </c:pt>
                <c:pt idx="610">
                  <c:v>44592</c:v>
                </c:pt>
                <c:pt idx="611">
                  <c:v>44593</c:v>
                </c:pt>
                <c:pt idx="612">
                  <c:v>44594</c:v>
                </c:pt>
                <c:pt idx="613">
                  <c:v>44595</c:v>
                </c:pt>
                <c:pt idx="614">
                  <c:v>44596</c:v>
                </c:pt>
                <c:pt idx="615">
                  <c:v>44599</c:v>
                </c:pt>
                <c:pt idx="616">
                  <c:v>44600</c:v>
                </c:pt>
                <c:pt idx="617">
                  <c:v>44601</c:v>
                </c:pt>
                <c:pt idx="618">
                  <c:v>44602</c:v>
                </c:pt>
                <c:pt idx="619">
                  <c:v>44603</c:v>
                </c:pt>
                <c:pt idx="620">
                  <c:v>44606</c:v>
                </c:pt>
                <c:pt idx="621">
                  <c:v>44607</c:v>
                </c:pt>
                <c:pt idx="622">
                  <c:v>44608</c:v>
                </c:pt>
                <c:pt idx="623">
                  <c:v>44609</c:v>
                </c:pt>
                <c:pt idx="624">
                  <c:v>44610</c:v>
                </c:pt>
                <c:pt idx="625">
                  <c:v>44613</c:v>
                </c:pt>
                <c:pt idx="626">
                  <c:v>44614</c:v>
                </c:pt>
                <c:pt idx="627">
                  <c:v>44615</c:v>
                </c:pt>
                <c:pt idx="628">
                  <c:v>44616</c:v>
                </c:pt>
                <c:pt idx="629">
                  <c:v>44617</c:v>
                </c:pt>
                <c:pt idx="630">
                  <c:v>44620</c:v>
                </c:pt>
                <c:pt idx="631">
                  <c:v>44621</c:v>
                </c:pt>
                <c:pt idx="632">
                  <c:v>44622</c:v>
                </c:pt>
                <c:pt idx="633">
                  <c:v>44623</c:v>
                </c:pt>
                <c:pt idx="634">
                  <c:v>44624</c:v>
                </c:pt>
                <c:pt idx="635">
                  <c:v>44627</c:v>
                </c:pt>
                <c:pt idx="636">
                  <c:v>44628</c:v>
                </c:pt>
                <c:pt idx="637">
                  <c:v>44629</c:v>
                </c:pt>
                <c:pt idx="638">
                  <c:v>44630</c:v>
                </c:pt>
                <c:pt idx="639">
                  <c:v>44631</c:v>
                </c:pt>
                <c:pt idx="640">
                  <c:v>44634</c:v>
                </c:pt>
                <c:pt idx="641">
                  <c:v>44635</c:v>
                </c:pt>
                <c:pt idx="642">
                  <c:v>44636</c:v>
                </c:pt>
                <c:pt idx="643">
                  <c:v>44637</c:v>
                </c:pt>
                <c:pt idx="644">
                  <c:v>44638</c:v>
                </c:pt>
                <c:pt idx="645">
                  <c:v>44641</c:v>
                </c:pt>
                <c:pt idx="646">
                  <c:v>44642</c:v>
                </c:pt>
                <c:pt idx="647">
                  <c:v>44643</c:v>
                </c:pt>
                <c:pt idx="648">
                  <c:v>44644</c:v>
                </c:pt>
                <c:pt idx="649">
                  <c:v>44645</c:v>
                </c:pt>
                <c:pt idx="650">
                  <c:v>44648</c:v>
                </c:pt>
                <c:pt idx="651">
                  <c:v>44649</c:v>
                </c:pt>
                <c:pt idx="652">
                  <c:v>44650</c:v>
                </c:pt>
                <c:pt idx="653">
                  <c:v>44651</c:v>
                </c:pt>
                <c:pt idx="654">
                  <c:v>44652</c:v>
                </c:pt>
                <c:pt idx="655">
                  <c:v>44655</c:v>
                </c:pt>
                <c:pt idx="656">
                  <c:v>44656</c:v>
                </c:pt>
                <c:pt idx="657">
                  <c:v>44657</c:v>
                </c:pt>
                <c:pt idx="658">
                  <c:v>44658</c:v>
                </c:pt>
                <c:pt idx="659">
                  <c:v>44659</c:v>
                </c:pt>
                <c:pt idx="660">
                  <c:v>44662</c:v>
                </c:pt>
                <c:pt idx="661">
                  <c:v>44663</c:v>
                </c:pt>
                <c:pt idx="662">
                  <c:v>44664</c:v>
                </c:pt>
                <c:pt idx="663">
                  <c:v>44665</c:v>
                </c:pt>
                <c:pt idx="664">
                  <c:v>44666</c:v>
                </c:pt>
                <c:pt idx="665">
                  <c:v>44669</c:v>
                </c:pt>
                <c:pt idx="666">
                  <c:v>44670</c:v>
                </c:pt>
                <c:pt idx="667">
                  <c:v>44671</c:v>
                </c:pt>
                <c:pt idx="668">
                  <c:v>44672</c:v>
                </c:pt>
                <c:pt idx="669">
                  <c:v>44673</c:v>
                </c:pt>
                <c:pt idx="670">
                  <c:v>44676</c:v>
                </c:pt>
                <c:pt idx="671">
                  <c:v>44677</c:v>
                </c:pt>
                <c:pt idx="672">
                  <c:v>44678</c:v>
                </c:pt>
                <c:pt idx="673">
                  <c:v>44679</c:v>
                </c:pt>
                <c:pt idx="674">
                  <c:v>44680</c:v>
                </c:pt>
                <c:pt idx="675">
                  <c:v>44683</c:v>
                </c:pt>
                <c:pt idx="676">
                  <c:v>44684</c:v>
                </c:pt>
                <c:pt idx="677">
                  <c:v>44685</c:v>
                </c:pt>
                <c:pt idx="678">
                  <c:v>44686</c:v>
                </c:pt>
                <c:pt idx="679">
                  <c:v>44687</c:v>
                </c:pt>
                <c:pt idx="680">
                  <c:v>44690</c:v>
                </c:pt>
                <c:pt idx="681">
                  <c:v>44691</c:v>
                </c:pt>
                <c:pt idx="682">
                  <c:v>44692</c:v>
                </c:pt>
                <c:pt idx="683">
                  <c:v>44693</c:v>
                </c:pt>
                <c:pt idx="684">
                  <c:v>44694</c:v>
                </c:pt>
                <c:pt idx="685">
                  <c:v>44697</c:v>
                </c:pt>
                <c:pt idx="686">
                  <c:v>44698</c:v>
                </c:pt>
                <c:pt idx="687">
                  <c:v>44699</c:v>
                </c:pt>
                <c:pt idx="688">
                  <c:v>44700</c:v>
                </c:pt>
                <c:pt idx="689">
                  <c:v>44701</c:v>
                </c:pt>
                <c:pt idx="690">
                  <c:v>44704</c:v>
                </c:pt>
                <c:pt idx="691">
                  <c:v>44705</c:v>
                </c:pt>
                <c:pt idx="692">
                  <c:v>44706</c:v>
                </c:pt>
                <c:pt idx="693">
                  <c:v>44707</c:v>
                </c:pt>
                <c:pt idx="694">
                  <c:v>44708</c:v>
                </c:pt>
                <c:pt idx="695">
                  <c:v>44711</c:v>
                </c:pt>
                <c:pt idx="696">
                  <c:v>44712</c:v>
                </c:pt>
                <c:pt idx="697">
                  <c:v>44713</c:v>
                </c:pt>
                <c:pt idx="698">
                  <c:v>44714</c:v>
                </c:pt>
                <c:pt idx="699">
                  <c:v>44715</c:v>
                </c:pt>
                <c:pt idx="700">
                  <c:v>44718</c:v>
                </c:pt>
                <c:pt idx="701">
                  <c:v>44719</c:v>
                </c:pt>
                <c:pt idx="702">
                  <c:v>44720</c:v>
                </c:pt>
                <c:pt idx="703">
                  <c:v>44721</c:v>
                </c:pt>
                <c:pt idx="704">
                  <c:v>44722</c:v>
                </c:pt>
                <c:pt idx="705">
                  <c:v>44725</c:v>
                </c:pt>
                <c:pt idx="706">
                  <c:v>44726</c:v>
                </c:pt>
                <c:pt idx="707">
                  <c:v>44727</c:v>
                </c:pt>
                <c:pt idx="708">
                  <c:v>44728</c:v>
                </c:pt>
                <c:pt idx="709">
                  <c:v>44729</c:v>
                </c:pt>
                <c:pt idx="710">
                  <c:v>44732</c:v>
                </c:pt>
                <c:pt idx="711">
                  <c:v>44733</c:v>
                </c:pt>
                <c:pt idx="712">
                  <c:v>44734</c:v>
                </c:pt>
                <c:pt idx="713">
                  <c:v>44735</c:v>
                </c:pt>
                <c:pt idx="714">
                  <c:v>44736</c:v>
                </c:pt>
                <c:pt idx="715">
                  <c:v>44739</c:v>
                </c:pt>
                <c:pt idx="716">
                  <c:v>44740</c:v>
                </c:pt>
                <c:pt idx="717">
                  <c:v>44741</c:v>
                </c:pt>
                <c:pt idx="718">
                  <c:v>44742</c:v>
                </c:pt>
                <c:pt idx="719">
                  <c:v>44743</c:v>
                </c:pt>
                <c:pt idx="720">
                  <c:v>44746</c:v>
                </c:pt>
                <c:pt idx="721">
                  <c:v>44747</c:v>
                </c:pt>
                <c:pt idx="722">
                  <c:v>44748</c:v>
                </c:pt>
                <c:pt idx="723">
                  <c:v>44749</c:v>
                </c:pt>
                <c:pt idx="724">
                  <c:v>44750</c:v>
                </c:pt>
                <c:pt idx="725">
                  <c:v>44753</c:v>
                </c:pt>
                <c:pt idx="726">
                  <c:v>44754</c:v>
                </c:pt>
                <c:pt idx="727">
                  <c:v>44755</c:v>
                </c:pt>
                <c:pt idx="728">
                  <c:v>44756</c:v>
                </c:pt>
                <c:pt idx="729">
                  <c:v>44757</c:v>
                </c:pt>
                <c:pt idx="730">
                  <c:v>44760</c:v>
                </c:pt>
                <c:pt idx="731">
                  <c:v>44761</c:v>
                </c:pt>
                <c:pt idx="732">
                  <c:v>44762</c:v>
                </c:pt>
                <c:pt idx="733">
                  <c:v>44763</c:v>
                </c:pt>
                <c:pt idx="734">
                  <c:v>44764</c:v>
                </c:pt>
                <c:pt idx="735">
                  <c:v>44767</c:v>
                </c:pt>
                <c:pt idx="736">
                  <c:v>44768</c:v>
                </c:pt>
                <c:pt idx="737">
                  <c:v>44769</c:v>
                </c:pt>
                <c:pt idx="738">
                  <c:v>44770</c:v>
                </c:pt>
                <c:pt idx="739">
                  <c:v>44771</c:v>
                </c:pt>
                <c:pt idx="740">
                  <c:v>44774</c:v>
                </c:pt>
                <c:pt idx="741">
                  <c:v>44775</c:v>
                </c:pt>
                <c:pt idx="742">
                  <c:v>44776</c:v>
                </c:pt>
                <c:pt idx="743">
                  <c:v>44777</c:v>
                </c:pt>
                <c:pt idx="744">
                  <c:v>44778</c:v>
                </c:pt>
                <c:pt idx="745">
                  <c:v>44781</c:v>
                </c:pt>
                <c:pt idx="746">
                  <c:v>44782</c:v>
                </c:pt>
                <c:pt idx="747">
                  <c:v>44783</c:v>
                </c:pt>
                <c:pt idx="748">
                  <c:v>44784</c:v>
                </c:pt>
                <c:pt idx="749">
                  <c:v>44785</c:v>
                </c:pt>
                <c:pt idx="750">
                  <c:v>44788</c:v>
                </c:pt>
                <c:pt idx="751">
                  <c:v>44789</c:v>
                </c:pt>
                <c:pt idx="752">
                  <c:v>44790</c:v>
                </c:pt>
                <c:pt idx="753">
                  <c:v>44791</c:v>
                </c:pt>
                <c:pt idx="754">
                  <c:v>44792</c:v>
                </c:pt>
                <c:pt idx="755">
                  <c:v>44795</c:v>
                </c:pt>
                <c:pt idx="756">
                  <c:v>44796</c:v>
                </c:pt>
                <c:pt idx="757">
                  <c:v>44797</c:v>
                </c:pt>
                <c:pt idx="758">
                  <c:v>44798</c:v>
                </c:pt>
                <c:pt idx="759">
                  <c:v>44799</c:v>
                </c:pt>
                <c:pt idx="760">
                  <c:v>44802</c:v>
                </c:pt>
                <c:pt idx="761">
                  <c:v>44803</c:v>
                </c:pt>
                <c:pt idx="762">
                  <c:v>44804</c:v>
                </c:pt>
                <c:pt idx="763">
                  <c:v>44805</c:v>
                </c:pt>
                <c:pt idx="764">
                  <c:v>44806</c:v>
                </c:pt>
                <c:pt idx="765">
                  <c:v>44809</c:v>
                </c:pt>
                <c:pt idx="766">
                  <c:v>44810</c:v>
                </c:pt>
                <c:pt idx="767">
                  <c:v>44811</c:v>
                </c:pt>
                <c:pt idx="768">
                  <c:v>44812</c:v>
                </c:pt>
                <c:pt idx="769">
                  <c:v>44813</c:v>
                </c:pt>
                <c:pt idx="770">
                  <c:v>44816</c:v>
                </c:pt>
                <c:pt idx="771">
                  <c:v>44817</c:v>
                </c:pt>
                <c:pt idx="772">
                  <c:v>44818</c:v>
                </c:pt>
                <c:pt idx="773">
                  <c:v>44819</c:v>
                </c:pt>
                <c:pt idx="774">
                  <c:v>44820</c:v>
                </c:pt>
                <c:pt idx="775">
                  <c:v>44823</c:v>
                </c:pt>
                <c:pt idx="776">
                  <c:v>44824</c:v>
                </c:pt>
                <c:pt idx="777">
                  <c:v>44825</c:v>
                </c:pt>
                <c:pt idx="778">
                  <c:v>44826</c:v>
                </c:pt>
                <c:pt idx="779">
                  <c:v>44827</c:v>
                </c:pt>
                <c:pt idx="780">
                  <c:v>44830</c:v>
                </c:pt>
                <c:pt idx="781">
                  <c:v>44831</c:v>
                </c:pt>
                <c:pt idx="782">
                  <c:v>44832</c:v>
                </c:pt>
                <c:pt idx="783">
                  <c:v>44833</c:v>
                </c:pt>
                <c:pt idx="784">
                  <c:v>44834</c:v>
                </c:pt>
              </c:numCache>
            </c:numRef>
          </c:cat>
          <c:val>
            <c:numRef>
              <c:f>Sheet1!$B$2:$B$786</c:f>
              <c:numCache>
                <c:formatCode>0.00</c:formatCode>
                <c:ptCount val="785"/>
                <c:pt idx="0">
                  <c:v>99.2</c:v>
                </c:pt>
                <c:pt idx="1">
                  <c:v>98.75</c:v>
                </c:pt>
                <c:pt idx="2">
                  <c:v>98.64</c:v>
                </c:pt>
                <c:pt idx="3">
                  <c:v>98.78</c:v>
                </c:pt>
                <c:pt idx="4">
                  <c:v>98.79</c:v>
                </c:pt>
                <c:pt idx="5">
                  <c:v>98.59</c:v>
                </c:pt>
                <c:pt idx="6">
                  <c:v>98.69</c:v>
                </c:pt>
                <c:pt idx="7">
                  <c:v>98.74</c:v>
                </c:pt>
                <c:pt idx="8">
                  <c:v>98.95</c:v>
                </c:pt>
                <c:pt idx="9">
                  <c:v>98.95</c:v>
                </c:pt>
                <c:pt idx="10">
                  <c:v>99.09</c:v>
                </c:pt>
                <c:pt idx="11">
                  <c:v>99.16</c:v>
                </c:pt>
                <c:pt idx="12">
                  <c:v>99.22</c:v>
                </c:pt>
                <c:pt idx="13">
                  <c:v>99.22</c:v>
                </c:pt>
                <c:pt idx="14">
                  <c:v>99.23</c:v>
                </c:pt>
                <c:pt idx="15">
                  <c:v>99.23</c:v>
                </c:pt>
                <c:pt idx="16">
                  <c:v>99.26</c:v>
                </c:pt>
                <c:pt idx="17">
                  <c:v>99.31</c:v>
                </c:pt>
                <c:pt idx="18">
                  <c:v>99.38</c:v>
                </c:pt>
                <c:pt idx="19">
                  <c:v>99.38</c:v>
                </c:pt>
                <c:pt idx="20">
                  <c:v>99.35</c:v>
                </c:pt>
                <c:pt idx="21">
                  <c:v>99.2</c:v>
                </c:pt>
                <c:pt idx="22">
                  <c:v>99.23</c:v>
                </c:pt>
                <c:pt idx="23">
                  <c:v>99.35</c:v>
                </c:pt>
                <c:pt idx="24">
                  <c:v>99.53</c:v>
                </c:pt>
                <c:pt idx="25">
                  <c:v>99.46</c:v>
                </c:pt>
                <c:pt idx="26">
                  <c:v>99.34</c:v>
                </c:pt>
                <c:pt idx="27">
                  <c:v>99.33</c:v>
                </c:pt>
                <c:pt idx="28">
                  <c:v>99.24</c:v>
                </c:pt>
                <c:pt idx="29">
                  <c:v>99.24</c:v>
                </c:pt>
                <c:pt idx="30">
                  <c:v>99.21</c:v>
                </c:pt>
                <c:pt idx="31">
                  <c:v>99.1</c:v>
                </c:pt>
                <c:pt idx="32">
                  <c:v>99.04</c:v>
                </c:pt>
                <c:pt idx="33">
                  <c:v>99.05</c:v>
                </c:pt>
                <c:pt idx="34">
                  <c:v>98.99</c:v>
                </c:pt>
                <c:pt idx="35">
                  <c:v>98.81</c:v>
                </c:pt>
                <c:pt idx="36">
                  <c:v>98.69</c:v>
                </c:pt>
                <c:pt idx="37">
                  <c:v>98.63</c:v>
                </c:pt>
                <c:pt idx="38">
                  <c:v>98.66</c:v>
                </c:pt>
                <c:pt idx="39">
                  <c:v>98.79</c:v>
                </c:pt>
                <c:pt idx="40">
                  <c:v>98.91</c:v>
                </c:pt>
                <c:pt idx="41">
                  <c:v>99</c:v>
                </c:pt>
                <c:pt idx="42">
                  <c:v>99</c:v>
                </c:pt>
                <c:pt idx="43">
                  <c:v>98.97</c:v>
                </c:pt>
                <c:pt idx="44">
                  <c:v>99.06</c:v>
                </c:pt>
                <c:pt idx="45">
                  <c:v>99.86</c:v>
                </c:pt>
                <c:pt idx="46">
                  <c:v>99.19</c:v>
                </c:pt>
                <c:pt idx="47">
                  <c:v>99.25</c:v>
                </c:pt>
                <c:pt idx="48">
                  <c:v>99.47</c:v>
                </c:pt>
                <c:pt idx="49">
                  <c:v>99.51</c:v>
                </c:pt>
                <c:pt idx="50">
                  <c:v>99.61</c:v>
                </c:pt>
                <c:pt idx="51">
                  <c:v>99.72</c:v>
                </c:pt>
                <c:pt idx="52">
                  <c:v>99.97</c:v>
                </c:pt>
                <c:pt idx="53">
                  <c:v>100.18</c:v>
                </c:pt>
                <c:pt idx="54">
                  <c:v>100.33</c:v>
                </c:pt>
                <c:pt idx="55">
                  <c:v>100.51</c:v>
                </c:pt>
                <c:pt idx="56">
                  <c:v>100.72</c:v>
                </c:pt>
                <c:pt idx="57">
                  <c:v>100.73</c:v>
                </c:pt>
                <c:pt idx="58">
                  <c:v>100.74</c:v>
                </c:pt>
                <c:pt idx="59">
                  <c:v>100.73</c:v>
                </c:pt>
                <c:pt idx="60">
                  <c:v>100.72</c:v>
                </c:pt>
                <c:pt idx="61">
                  <c:v>100.74</c:v>
                </c:pt>
                <c:pt idx="62">
                  <c:v>100.76</c:v>
                </c:pt>
                <c:pt idx="63">
                  <c:v>100.73</c:v>
                </c:pt>
                <c:pt idx="64">
                  <c:v>100.81</c:v>
                </c:pt>
                <c:pt idx="65">
                  <c:v>100.81</c:v>
                </c:pt>
                <c:pt idx="66">
                  <c:v>100.81</c:v>
                </c:pt>
                <c:pt idx="67">
                  <c:v>100.81</c:v>
                </c:pt>
                <c:pt idx="68">
                  <c:v>100.92</c:v>
                </c:pt>
                <c:pt idx="69">
                  <c:v>100.97</c:v>
                </c:pt>
                <c:pt idx="70">
                  <c:v>101</c:v>
                </c:pt>
                <c:pt idx="71">
                  <c:v>101.05</c:v>
                </c:pt>
                <c:pt idx="72">
                  <c:v>101.04</c:v>
                </c:pt>
                <c:pt idx="73">
                  <c:v>101.06</c:v>
                </c:pt>
                <c:pt idx="74">
                  <c:v>101.12</c:v>
                </c:pt>
                <c:pt idx="75">
                  <c:v>101.14</c:v>
                </c:pt>
                <c:pt idx="76">
                  <c:v>101.2</c:v>
                </c:pt>
                <c:pt idx="77">
                  <c:v>101.25</c:v>
                </c:pt>
                <c:pt idx="78">
                  <c:v>101.3</c:v>
                </c:pt>
                <c:pt idx="79">
                  <c:v>101.29</c:v>
                </c:pt>
                <c:pt idx="80">
                  <c:v>101.29</c:v>
                </c:pt>
                <c:pt idx="81">
                  <c:v>101.2</c:v>
                </c:pt>
                <c:pt idx="82">
                  <c:v>101.15</c:v>
                </c:pt>
                <c:pt idx="83">
                  <c:v>100.91</c:v>
                </c:pt>
                <c:pt idx="84">
                  <c:v>100.74</c:v>
                </c:pt>
                <c:pt idx="85">
                  <c:v>100.05</c:v>
                </c:pt>
                <c:pt idx="86">
                  <c:v>100.44</c:v>
                </c:pt>
                <c:pt idx="87">
                  <c:v>100.54</c:v>
                </c:pt>
                <c:pt idx="88">
                  <c:v>100.3</c:v>
                </c:pt>
                <c:pt idx="89">
                  <c:v>100.42</c:v>
                </c:pt>
                <c:pt idx="90">
                  <c:v>100.45</c:v>
                </c:pt>
                <c:pt idx="91">
                  <c:v>100.63</c:v>
                </c:pt>
                <c:pt idx="92">
                  <c:v>100.82</c:v>
                </c:pt>
                <c:pt idx="93">
                  <c:v>100.98</c:v>
                </c:pt>
                <c:pt idx="94">
                  <c:v>100.94</c:v>
                </c:pt>
                <c:pt idx="95">
                  <c:v>100.91</c:v>
                </c:pt>
                <c:pt idx="96">
                  <c:v>101.19</c:v>
                </c:pt>
                <c:pt idx="97">
                  <c:v>101.29</c:v>
                </c:pt>
                <c:pt idx="98">
                  <c:v>101.33</c:v>
                </c:pt>
                <c:pt idx="99">
                  <c:v>101.33</c:v>
                </c:pt>
                <c:pt idx="100">
                  <c:v>101.33</c:v>
                </c:pt>
                <c:pt idx="101">
                  <c:v>101.26</c:v>
                </c:pt>
                <c:pt idx="102">
                  <c:v>101.35</c:v>
                </c:pt>
                <c:pt idx="103">
                  <c:v>101.35</c:v>
                </c:pt>
                <c:pt idx="104">
                  <c:v>101.27</c:v>
                </c:pt>
                <c:pt idx="105">
                  <c:v>100.47</c:v>
                </c:pt>
                <c:pt idx="106">
                  <c:v>100.21</c:v>
                </c:pt>
                <c:pt idx="107">
                  <c:v>99.99</c:v>
                </c:pt>
                <c:pt idx="108">
                  <c:v>99.06</c:v>
                </c:pt>
                <c:pt idx="109">
                  <c:v>98.32</c:v>
                </c:pt>
                <c:pt idx="110">
                  <c:v>98.33</c:v>
                </c:pt>
                <c:pt idx="111">
                  <c:v>98.76</c:v>
                </c:pt>
                <c:pt idx="112">
                  <c:v>99.84</c:v>
                </c:pt>
                <c:pt idx="113">
                  <c:v>99.21</c:v>
                </c:pt>
                <c:pt idx="114">
                  <c:v>97.76</c:v>
                </c:pt>
                <c:pt idx="115">
                  <c:v>94.12</c:v>
                </c:pt>
                <c:pt idx="116">
                  <c:v>94.43</c:v>
                </c:pt>
                <c:pt idx="117">
                  <c:v>93.26</c:v>
                </c:pt>
                <c:pt idx="118">
                  <c:v>90.1</c:v>
                </c:pt>
                <c:pt idx="119">
                  <c:v>90.42</c:v>
                </c:pt>
                <c:pt idx="120">
                  <c:v>87.15</c:v>
                </c:pt>
                <c:pt idx="121">
                  <c:v>86.32</c:v>
                </c:pt>
                <c:pt idx="122">
                  <c:v>83.25</c:v>
                </c:pt>
                <c:pt idx="123">
                  <c:v>81.040000000000006</c:v>
                </c:pt>
                <c:pt idx="124">
                  <c:v>80.599999999999994</c:v>
                </c:pt>
                <c:pt idx="125">
                  <c:v>78.69</c:v>
                </c:pt>
                <c:pt idx="126">
                  <c:v>79.52</c:v>
                </c:pt>
                <c:pt idx="127">
                  <c:v>80.94</c:v>
                </c:pt>
                <c:pt idx="128">
                  <c:v>83.72</c:v>
                </c:pt>
                <c:pt idx="129">
                  <c:v>84.95</c:v>
                </c:pt>
                <c:pt idx="130">
                  <c:v>85.6</c:v>
                </c:pt>
                <c:pt idx="131">
                  <c:v>85.94</c:v>
                </c:pt>
                <c:pt idx="132">
                  <c:v>84.79</c:v>
                </c:pt>
                <c:pt idx="133">
                  <c:v>84.5</c:v>
                </c:pt>
                <c:pt idx="134">
                  <c:v>83.77</c:v>
                </c:pt>
                <c:pt idx="135">
                  <c:v>84.05</c:v>
                </c:pt>
                <c:pt idx="136">
                  <c:v>85.17</c:v>
                </c:pt>
                <c:pt idx="137">
                  <c:v>85.44</c:v>
                </c:pt>
                <c:pt idx="138">
                  <c:v>88.18</c:v>
                </c:pt>
                <c:pt idx="139">
                  <c:v>88.18</c:v>
                </c:pt>
                <c:pt idx="140">
                  <c:v>89.32</c:v>
                </c:pt>
                <c:pt idx="141">
                  <c:v>90.22</c:v>
                </c:pt>
                <c:pt idx="142">
                  <c:v>89.71</c:v>
                </c:pt>
                <c:pt idx="143">
                  <c:v>89.76</c:v>
                </c:pt>
                <c:pt idx="144">
                  <c:v>90.37</c:v>
                </c:pt>
                <c:pt idx="145">
                  <c:v>89.9</c:v>
                </c:pt>
                <c:pt idx="146">
                  <c:v>88.73</c:v>
                </c:pt>
                <c:pt idx="147">
                  <c:v>88.72</c:v>
                </c:pt>
                <c:pt idx="148">
                  <c:v>88.6</c:v>
                </c:pt>
                <c:pt idx="149">
                  <c:v>88.15</c:v>
                </c:pt>
                <c:pt idx="150">
                  <c:v>88.03</c:v>
                </c:pt>
                <c:pt idx="151">
                  <c:v>88.13</c:v>
                </c:pt>
                <c:pt idx="152">
                  <c:v>88.51</c:v>
                </c:pt>
                <c:pt idx="153">
                  <c:v>89.3</c:v>
                </c:pt>
                <c:pt idx="154">
                  <c:v>89.04</c:v>
                </c:pt>
                <c:pt idx="155">
                  <c:v>88.85</c:v>
                </c:pt>
                <c:pt idx="156">
                  <c:v>89.37</c:v>
                </c:pt>
                <c:pt idx="157">
                  <c:v>89.46</c:v>
                </c:pt>
                <c:pt idx="158">
                  <c:v>89.66</c:v>
                </c:pt>
                <c:pt idx="159">
                  <c:v>89.8</c:v>
                </c:pt>
                <c:pt idx="160">
                  <c:v>89.75</c:v>
                </c:pt>
                <c:pt idx="161">
                  <c:v>90.16</c:v>
                </c:pt>
                <c:pt idx="162">
                  <c:v>89.72</c:v>
                </c:pt>
                <c:pt idx="163">
                  <c:v>89.09</c:v>
                </c:pt>
                <c:pt idx="164">
                  <c:v>89.02</c:v>
                </c:pt>
                <c:pt idx="165">
                  <c:v>90.02</c:v>
                </c:pt>
                <c:pt idx="166">
                  <c:v>90.29</c:v>
                </c:pt>
                <c:pt idx="167">
                  <c:v>90.97</c:v>
                </c:pt>
                <c:pt idx="168">
                  <c:v>91.29</c:v>
                </c:pt>
                <c:pt idx="169">
                  <c:v>91.4</c:v>
                </c:pt>
                <c:pt idx="170">
                  <c:v>91.4</c:v>
                </c:pt>
                <c:pt idx="171">
                  <c:v>92.32</c:v>
                </c:pt>
                <c:pt idx="172">
                  <c:v>92.68</c:v>
                </c:pt>
                <c:pt idx="173">
                  <c:v>93.08</c:v>
                </c:pt>
                <c:pt idx="174">
                  <c:v>92.99</c:v>
                </c:pt>
                <c:pt idx="175">
                  <c:v>94.93</c:v>
                </c:pt>
                <c:pt idx="176">
                  <c:v>95.12</c:v>
                </c:pt>
                <c:pt idx="177">
                  <c:v>96.08</c:v>
                </c:pt>
                <c:pt idx="178">
                  <c:v>96.17</c:v>
                </c:pt>
                <c:pt idx="179">
                  <c:v>97.2</c:v>
                </c:pt>
                <c:pt idx="180">
                  <c:v>97.43</c:v>
                </c:pt>
                <c:pt idx="181">
                  <c:v>97.05</c:v>
                </c:pt>
                <c:pt idx="182">
                  <c:v>96.78</c:v>
                </c:pt>
                <c:pt idx="183">
                  <c:v>95.31</c:v>
                </c:pt>
                <c:pt idx="184">
                  <c:v>95.57</c:v>
                </c:pt>
                <c:pt idx="185">
                  <c:v>95.42</c:v>
                </c:pt>
                <c:pt idx="186">
                  <c:v>96.76</c:v>
                </c:pt>
                <c:pt idx="187">
                  <c:v>96.73</c:v>
                </c:pt>
                <c:pt idx="188">
                  <c:v>96.34</c:v>
                </c:pt>
                <c:pt idx="189">
                  <c:v>96.3</c:v>
                </c:pt>
                <c:pt idx="190">
                  <c:v>96.2</c:v>
                </c:pt>
                <c:pt idx="191">
                  <c:v>96.25</c:v>
                </c:pt>
                <c:pt idx="192">
                  <c:v>95.62</c:v>
                </c:pt>
                <c:pt idx="193">
                  <c:v>95.27</c:v>
                </c:pt>
                <c:pt idx="194">
                  <c:v>94.95</c:v>
                </c:pt>
                <c:pt idx="195">
                  <c:v>94.52</c:v>
                </c:pt>
                <c:pt idx="196">
                  <c:v>94.94</c:v>
                </c:pt>
                <c:pt idx="197">
                  <c:v>95.22</c:v>
                </c:pt>
                <c:pt idx="198">
                  <c:v>95.69</c:v>
                </c:pt>
                <c:pt idx="199">
                  <c:v>95.69</c:v>
                </c:pt>
                <c:pt idx="200">
                  <c:v>95.69</c:v>
                </c:pt>
                <c:pt idx="201">
                  <c:v>96.16</c:v>
                </c:pt>
                <c:pt idx="202">
                  <c:v>96.08</c:v>
                </c:pt>
                <c:pt idx="203">
                  <c:v>95.92</c:v>
                </c:pt>
                <c:pt idx="204">
                  <c:v>95.84</c:v>
                </c:pt>
                <c:pt idx="205">
                  <c:v>96.15</c:v>
                </c:pt>
                <c:pt idx="206">
                  <c:v>96.03</c:v>
                </c:pt>
                <c:pt idx="207">
                  <c:v>96.62</c:v>
                </c:pt>
                <c:pt idx="208">
                  <c:v>96.74</c:v>
                </c:pt>
                <c:pt idx="209">
                  <c:v>96.88</c:v>
                </c:pt>
                <c:pt idx="210">
                  <c:v>97.29</c:v>
                </c:pt>
                <c:pt idx="211">
                  <c:v>97.92</c:v>
                </c:pt>
                <c:pt idx="212">
                  <c:v>98.17</c:v>
                </c:pt>
                <c:pt idx="213">
                  <c:v>98.27</c:v>
                </c:pt>
                <c:pt idx="214">
                  <c:v>98.27</c:v>
                </c:pt>
                <c:pt idx="215">
                  <c:v>98.35</c:v>
                </c:pt>
                <c:pt idx="216">
                  <c:v>98.36</c:v>
                </c:pt>
                <c:pt idx="217">
                  <c:v>98.67</c:v>
                </c:pt>
                <c:pt idx="218">
                  <c:v>98.86</c:v>
                </c:pt>
                <c:pt idx="219">
                  <c:v>99.72</c:v>
                </c:pt>
                <c:pt idx="220">
                  <c:v>99.9</c:v>
                </c:pt>
                <c:pt idx="221">
                  <c:v>99.88</c:v>
                </c:pt>
                <c:pt idx="222">
                  <c:v>100.17</c:v>
                </c:pt>
                <c:pt idx="223">
                  <c:v>100.17</c:v>
                </c:pt>
                <c:pt idx="224">
                  <c:v>100.19</c:v>
                </c:pt>
                <c:pt idx="225">
                  <c:v>100.16</c:v>
                </c:pt>
                <c:pt idx="226">
                  <c:v>100.24</c:v>
                </c:pt>
                <c:pt idx="227">
                  <c:v>100.03</c:v>
                </c:pt>
                <c:pt idx="228">
                  <c:v>99.8</c:v>
                </c:pt>
                <c:pt idx="229">
                  <c:v>99.54</c:v>
                </c:pt>
                <c:pt idx="230">
                  <c:v>99.47</c:v>
                </c:pt>
                <c:pt idx="231">
                  <c:v>99.52</c:v>
                </c:pt>
                <c:pt idx="232">
                  <c:v>99.55</c:v>
                </c:pt>
                <c:pt idx="233">
                  <c:v>99.49</c:v>
                </c:pt>
                <c:pt idx="234">
                  <c:v>99.52</c:v>
                </c:pt>
                <c:pt idx="235">
                  <c:v>99.77</c:v>
                </c:pt>
                <c:pt idx="236">
                  <c:v>100.01</c:v>
                </c:pt>
                <c:pt idx="237">
                  <c:v>100.07</c:v>
                </c:pt>
                <c:pt idx="238">
                  <c:v>100.14</c:v>
                </c:pt>
                <c:pt idx="239">
                  <c:v>100.2</c:v>
                </c:pt>
                <c:pt idx="240">
                  <c:v>100.95</c:v>
                </c:pt>
                <c:pt idx="241">
                  <c:v>101.05</c:v>
                </c:pt>
                <c:pt idx="242">
                  <c:v>101.23</c:v>
                </c:pt>
                <c:pt idx="243">
                  <c:v>101.06</c:v>
                </c:pt>
                <c:pt idx="244">
                  <c:v>100.7</c:v>
                </c:pt>
                <c:pt idx="245">
                  <c:v>100.7</c:v>
                </c:pt>
                <c:pt idx="246">
                  <c:v>100.34</c:v>
                </c:pt>
                <c:pt idx="247">
                  <c:v>100.47</c:v>
                </c:pt>
                <c:pt idx="248">
                  <c:v>100.49</c:v>
                </c:pt>
                <c:pt idx="249">
                  <c:v>100.35</c:v>
                </c:pt>
                <c:pt idx="250">
                  <c:v>100.35</c:v>
                </c:pt>
                <c:pt idx="251">
                  <c:v>100.43</c:v>
                </c:pt>
                <c:pt idx="252">
                  <c:v>100.58</c:v>
                </c:pt>
                <c:pt idx="253">
                  <c:v>100.44</c:v>
                </c:pt>
                <c:pt idx="254">
                  <c:v>100.38</c:v>
                </c:pt>
                <c:pt idx="255">
                  <c:v>99.63</c:v>
                </c:pt>
                <c:pt idx="256">
                  <c:v>99.47</c:v>
                </c:pt>
                <c:pt idx="257">
                  <c:v>99.28</c:v>
                </c:pt>
                <c:pt idx="258">
                  <c:v>98.72</c:v>
                </c:pt>
                <c:pt idx="259">
                  <c:v>98.67</c:v>
                </c:pt>
                <c:pt idx="260">
                  <c:v>99.02</c:v>
                </c:pt>
                <c:pt idx="261">
                  <c:v>99.09</c:v>
                </c:pt>
                <c:pt idx="262">
                  <c:v>99.48</c:v>
                </c:pt>
                <c:pt idx="263">
                  <c:v>99.62</c:v>
                </c:pt>
                <c:pt idx="264">
                  <c:v>99.53</c:v>
                </c:pt>
                <c:pt idx="265">
                  <c:v>99.95</c:v>
                </c:pt>
                <c:pt idx="266">
                  <c:v>100.32</c:v>
                </c:pt>
                <c:pt idx="267">
                  <c:v>100.36</c:v>
                </c:pt>
                <c:pt idx="268">
                  <c:v>100.59</c:v>
                </c:pt>
                <c:pt idx="269">
                  <c:v>100.73</c:v>
                </c:pt>
                <c:pt idx="270">
                  <c:v>100.73</c:v>
                </c:pt>
                <c:pt idx="271">
                  <c:v>100.9</c:v>
                </c:pt>
                <c:pt idx="272">
                  <c:v>100.84</c:v>
                </c:pt>
                <c:pt idx="273">
                  <c:v>100.48</c:v>
                </c:pt>
                <c:pt idx="274">
                  <c:v>100.63</c:v>
                </c:pt>
                <c:pt idx="275">
                  <c:v>100.68</c:v>
                </c:pt>
                <c:pt idx="276">
                  <c:v>100.69</c:v>
                </c:pt>
                <c:pt idx="277">
                  <c:v>100.64</c:v>
                </c:pt>
                <c:pt idx="278">
                  <c:v>100.63</c:v>
                </c:pt>
                <c:pt idx="279">
                  <c:v>100.7</c:v>
                </c:pt>
                <c:pt idx="280">
                  <c:v>100.34</c:v>
                </c:pt>
                <c:pt idx="281">
                  <c:v>100.24</c:v>
                </c:pt>
                <c:pt idx="282">
                  <c:v>99.52</c:v>
                </c:pt>
                <c:pt idx="283">
                  <c:v>99.51</c:v>
                </c:pt>
                <c:pt idx="284">
                  <c:v>99.47</c:v>
                </c:pt>
                <c:pt idx="285">
                  <c:v>99.85</c:v>
                </c:pt>
                <c:pt idx="286">
                  <c:v>100.27</c:v>
                </c:pt>
                <c:pt idx="287">
                  <c:v>101.17</c:v>
                </c:pt>
                <c:pt idx="288">
                  <c:v>101.8</c:v>
                </c:pt>
                <c:pt idx="289">
                  <c:v>101.68</c:v>
                </c:pt>
                <c:pt idx="290">
                  <c:v>102.85</c:v>
                </c:pt>
                <c:pt idx="291">
                  <c:v>102.55</c:v>
                </c:pt>
                <c:pt idx="292">
                  <c:v>102.55</c:v>
                </c:pt>
                <c:pt idx="293">
                  <c:v>102.08</c:v>
                </c:pt>
                <c:pt idx="294">
                  <c:v>102.03</c:v>
                </c:pt>
                <c:pt idx="295">
                  <c:v>102.34</c:v>
                </c:pt>
                <c:pt idx="296">
                  <c:v>102.43</c:v>
                </c:pt>
                <c:pt idx="297">
                  <c:v>102.61</c:v>
                </c:pt>
                <c:pt idx="298">
                  <c:v>102.53</c:v>
                </c:pt>
                <c:pt idx="299">
                  <c:v>102.54</c:v>
                </c:pt>
                <c:pt idx="300">
                  <c:v>102.7</c:v>
                </c:pt>
                <c:pt idx="301">
                  <c:v>103.11</c:v>
                </c:pt>
                <c:pt idx="302">
                  <c:v>103.08</c:v>
                </c:pt>
                <c:pt idx="303">
                  <c:v>103.08</c:v>
                </c:pt>
                <c:pt idx="304">
                  <c:v>103.11</c:v>
                </c:pt>
                <c:pt idx="305">
                  <c:v>103.36</c:v>
                </c:pt>
                <c:pt idx="306">
                  <c:v>103.58</c:v>
                </c:pt>
                <c:pt idx="307">
                  <c:v>103.71</c:v>
                </c:pt>
                <c:pt idx="308">
                  <c:v>103.97</c:v>
                </c:pt>
                <c:pt idx="309">
                  <c:v>104.17</c:v>
                </c:pt>
                <c:pt idx="310">
                  <c:v>104.24</c:v>
                </c:pt>
                <c:pt idx="311">
                  <c:v>104.31</c:v>
                </c:pt>
                <c:pt idx="312">
                  <c:v>104.25</c:v>
                </c:pt>
                <c:pt idx="313">
                  <c:v>104.24</c:v>
                </c:pt>
                <c:pt idx="314">
                  <c:v>104.18</c:v>
                </c:pt>
                <c:pt idx="315">
                  <c:v>104.27</c:v>
                </c:pt>
                <c:pt idx="316">
                  <c:v>104.3</c:v>
                </c:pt>
                <c:pt idx="317">
                  <c:v>104.33</c:v>
                </c:pt>
                <c:pt idx="318">
                  <c:v>104.4</c:v>
                </c:pt>
                <c:pt idx="319">
                  <c:v>104.43</c:v>
                </c:pt>
                <c:pt idx="320">
                  <c:v>104.08</c:v>
                </c:pt>
                <c:pt idx="321">
                  <c:v>104.21</c:v>
                </c:pt>
                <c:pt idx="322">
                  <c:v>104.32</c:v>
                </c:pt>
                <c:pt idx="323">
                  <c:v>104.37</c:v>
                </c:pt>
                <c:pt idx="324">
                  <c:v>104.37</c:v>
                </c:pt>
                <c:pt idx="325">
                  <c:v>104.73</c:v>
                </c:pt>
                <c:pt idx="326">
                  <c:v>104.76</c:v>
                </c:pt>
                <c:pt idx="327">
                  <c:v>104.82</c:v>
                </c:pt>
                <c:pt idx="328">
                  <c:v>104.98</c:v>
                </c:pt>
                <c:pt idx="329">
                  <c:v>104.88</c:v>
                </c:pt>
                <c:pt idx="330">
                  <c:v>104.88</c:v>
                </c:pt>
                <c:pt idx="331">
                  <c:v>104.88</c:v>
                </c:pt>
                <c:pt idx="332">
                  <c:v>104.97</c:v>
                </c:pt>
                <c:pt idx="333">
                  <c:v>105.03</c:v>
                </c:pt>
                <c:pt idx="334">
                  <c:v>105.07</c:v>
                </c:pt>
                <c:pt idx="335">
                  <c:v>104.88</c:v>
                </c:pt>
                <c:pt idx="336">
                  <c:v>104.76</c:v>
                </c:pt>
                <c:pt idx="337">
                  <c:v>104.89</c:v>
                </c:pt>
                <c:pt idx="338">
                  <c:v>105.05</c:v>
                </c:pt>
                <c:pt idx="339">
                  <c:v>105.09</c:v>
                </c:pt>
                <c:pt idx="340">
                  <c:v>105.09</c:v>
                </c:pt>
                <c:pt idx="341">
                  <c:v>105.15</c:v>
                </c:pt>
                <c:pt idx="342">
                  <c:v>105.3</c:v>
                </c:pt>
                <c:pt idx="343">
                  <c:v>105.3</c:v>
                </c:pt>
                <c:pt idx="344">
                  <c:v>105.04</c:v>
                </c:pt>
                <c:pt idx="345">
                  <c:v>105.04</c:v>
                </c:pt>
                <c:pt idx="346">
                  <c:v>105.04</c:v>
                </c:pt>
                <c:pt idx="347">
                  <c:v>104.82</c:v>
                </c:pt>
                <c:pt idx="348">
                  <c:v>104.93</c:v>
                </c:pt>
                <c:pt idx="349">
                  <c:v>104.82</c:v>
                </c:pt>
                <c:pt idx="350">
                  <c:v>104.82</c:v>
                </c:pt>
                <c:pt idx="351">
                  <c:v>104.99</c:v>
                </c:pt>
                <c:pt idx="352">
                  <c:v>105.18</c:v>
                </c:pt>
                <c:pt idx="353">
                  <c:v>105.32</c:v>
                </c:pt>
                <c:pt idx="354">
                  <c:v>105.45</c:v>
                </c:pt>
                <c:pt idx="355">
                  <c:v>105.54</c:v>
                </c:pt>
                <c:pt idx="356">
                  <c:v>105.6</c:v>
                </c:pt>
                <c:pt idx="357">
                  <c:v>105.65</c:v>
                </c:pt>
                <c:pt idx="358">
                  <c:v>105.69</c:v>
                </c:pt>
                <c:pt idx="359">
                  <c:v>105.65</c:v>
                </c:pt>
                <c:pt idx="360">
                  <c:v>105.65</c:v>
                </c:pt>
                <c:pt idx="361">
                  <c:v>105.61</c:v>
                </c:pt>
                <c:pt idx="362">
                  <c:v>105.55</c:v>
                </c:pt>
                <c:pt idx="363">
                  <c:v>105.47</c:v>
                </c:pt>
                <c:pt idx="364">
                  <c:v>105.48</c:v>
                </c:pt>
                <c:pt idx="365">
                  <c:v>105.34</c:v>
                </c:pt>
                <c:pt idx="366">
                  <c:v>105.24</c:v>
                </c:pt>
                <c:pt idx="367">
                  <c:v>105.23</c:v>
                </c:pt>
                <c:pt idx="368">
                  <c:v>104.9</c:v>
                </c:pt>
                <c:pt idx="369">
                  <c:v>104.64</c:v>
                </c:pt>
                <c:pt idx="370">
                  <c:v>104.76</c:v>
                </c:pt>
                <c:pt idx="371">
                  <c:v>104.84</c:v>
                </c:pt>
                <c:pt idx="372">
                  <c:v>104.74</c:v>
                </c:pt>
                <c:pt idx="373">
                  <c:v>104.53</c:v>
                </c:pt>
                <c:pt idx="374">
                  <c:v>104.26</c:v>
                </c:pt>
                <c:pt idx="375">
                  <c:v>104.16</c:v>
                </c:pt>
                <c:pt idx="376">
                  <c:v>104.05</c:v>
                </c:pt>
                <c:pt idx="377">
                  <c:v>104.01</c:v>
                </c:pt>
                <c:pt idx="378">
                  <c:v>104.36</c:v>
                </c:pt>
                <c:pt idx="379">
                  <c:v>104.1</c:v>
                </c:pt>
                <c:pt idx="380">
                  <c:v>104.04</c:v>
                </c:pt>
                <c:pt idx="381">
                  <c:v>104.02</c:v>
                </c:pt>
                <c:pt idx="382">
                  <c:v>103.76</c:v>
                </c:pt>
                <c:pt idx="383">
                  <c:v>103.49</c:v>
                </c:pt>
                <c:pt idx="384">
                  <c:v>103.43</c:v>
                </c:pt>
                <c:pt idx="385">
                  <c:v>103.7</c:v>
                </c:pt>
                <c:pt idx="386">
                  <c:v>103.82</c:v>
                </c:pt>
                <c:pt idx="387">
                  <c:v>104</c:v>
                </c:pt>
                <c:pt idx="388">
                  <c:v>103.96</c:v>
                </c:pt>
                <c:pt idx="389">
                  <c:v>104.02</c:v>
                </c:pt>
                <c:pt idx="390">
                  <c:v>104.04</c:v>
                </c:pt>
                <c:pt idx="391">
                  <c:v>104.01</c:v>
                </c:pt>
                <c:pt idx="392">
                  <c:v>104.14</c:v>
                </c:pt>
                <c:pt idx="393">
                  <c:v>104.32</c:v>
                </c:pt>
                <c:pt idx="394">
                  <c:v>104.32</c:v>
                </c:pt>
                <c:pt idx="395">
                  <c:v>104.46</c:v>
                </c:pt>
                <c:pt idx="396">
                  <c:v>104.62</c:v>
                </c:pt>
                <c:pt idx="397">
                  <c:v>104.72</c:v>
                </c:pt>
                <c:pt idx="398">
                  <c:v>104.82</c:v>
                </c:pt>
                <c:pt idx="399">
                  <c:v>104.74</c:v>
                </c:pt>
                <c:pt idx="400">
                  <c:v>104.63</c:v>
                </c:pt>
                <c:pt idx="401">
                  <c:v>104.53</c:v>
                </c:pt>
                <c:pt idx="402">
                  <c:v>104.62</c:v>
                </c:pt>
                <c:pt idx="403">
                  <c:v>104.84</c:v>
                </c:pt>
                <c:pt idx="404">
                  <c:v>104.9</c:v>
                </c:pt>
                <c:pt idx="405">
                  <c:v>104.79</c:v>
                </c:pt>
                <c:pt idx="406">
                  <c:v>104.59</c:v>
                </c:pt>
                <c:pt idx="407">
                  <c:v>104.58</c:v>
                </c:pt>
                <c:pt idx="408">
                  <c:v>104.65</c:v>
                </c:pt>
                <c:pt idx="409">
                  <c:v>104.72</c:v>
                </c:pt>
                <c:pt idx="410">
                  <c:v>104.77</c:v>
                </c:pt>
                <c:pt idx="411">
                  <c:v>104.76</c:v>
                </c:pt>
                <c:pt idx="412">
                  <c:v>104.74</c:v>
                </c:pt>
                <c:pt idx="413">
                  <c:v>104.78</c:v>
                </c:pt>
                <c:pt idx="414">
                  <c:v>104.72</c:v>
                </c:pt>
                <c:pt idx="415">
                  <c:v>104.78</c:v>
                </c:pt>
                <c:pt idx="416">
                  <c:v>104.7</c:v>
                </c:pt>
                <c:pt idx="417">
                  <c:v>104.8</c:v>
                </c:pt>
                <c:pt idx="418">
                  <c:v>104.81</c:v>
                </c:pt>
                <c:pt idx="419">
                  <c:v>104.9</c:v>
                </c:pt>
                <c:pt idx="420">
                  <c:v>104.91</c:v>
                </c:pt>
                <c:pt idx="421">
                  <c:v>104.61</c:v>
                </c:pt>
                <c:pt idx="422">
                  <c:v>104.44</c:v>
                </c:pt>
                <c:pt idx="423">
                  <c:v>104.4</c:v>
                </c:pt>
                <c:pt idx="424">
                  <c:v>104.5</c:v>
                </c:pt>
                <c:pt idx="425">
                  <c:v>104.46</c:v>
                </c:pt>
                <c:pt idx="426">
                  <c:v>104.44</c:v>
                </c:pt>
                <c:pt idx="427">
                  <c:v>104.17</c:v>
                </c:pt>
                <c:pt idx="428">
                  <c:v>104.21</c:v>
                </c:pt>
                <c:pt idx="429">
                  <c:v>104.29</c:v>
                </c:pt>
                <c:pt idx="430">
                  <c:v>104.32</c:v>
                </c:pt>
                <c:pt idx="431">
                  <c:v>104.41</c:v>
                </c:pt>
                <c:pt idx="432">
                  <c:v>104.44</c:v>
                </c:pt>
                <c:pt idx="433">
                  <c:v>104.5</c:v>
                </c:pt>
                <c:pt idx="434">
                  <c:v>104.53</c:v>
                </c:pt>
                <c:pt idx="435">
                  <c:v>104.45</c:v>
                </c:pt>
                <c:pt idx="436">
                  <c:v>104.51</c:v>
                </c:pt>
                <c:pt idx="437">
                  <c:v>104.64</c:v>
                </c:pt>
                <c:pt idx="438">
                  <c:v>104.6</c:v>
                </c:pt>
                <c:pt idx="439">
                  <c:v>104.71</c:v>
                </c:pt>
                <c:pt idx="440">
                  <c:v>104.73</c:v>
                </c:pt>
                <c:pt idx="441">
                  <c:v>104.86</c:v>
                </c:pt>
                <c:pt idx="442">
                  <c:v>105.02</c:v>
                </c:pt>
                <c:pt idx="443">
                  <c:v>105.05</c:v>
                </c:pt>
                <c:pt idx="444">
                  <c:v>105.11</c:v>
                </c:pt>
                <c:pt idx="445">
                  <c:v>105.1</c:v>
                </c:pt>
                <c:pt idx="446">
                  <c:v>105.11</c:v>
                </c:pt>
                <c:pt idx="447">
                  <c:v>105.05</c:v>
                </c:pt>
                <c:pt idx="448">
                  <c:v>104.95</c:v>
                </c:pt>
                <c:pt idx="449">
                  <c:v>104.88</c:v>
                </c:pt>
                <c:pt idx="450">
                  <c:v>104.94</c:v>
                </c:pt>
                <c:pt idx="451">
                  <c:v>104.96</c:v>
                </c:pt>
                <c:pt idx="452">
                  <c:v>105.02</c:v>
                </c:pt>
                <c:pt idx="453">
                  <c:v>105.12</c:v>
                </c:pt>
                <c:pt idx="454">
                  <c:v>105.19</c:v>
                </c:pt>
                <c:pt idx="455">
                  <c:v>105.23</c:v>
                </c:pt>
                <c:pt idx="456">
                  <c:v>105.31</c:v>
                </c:pt>
                <c:pt idx="457">
                  <c:v>105.38</c:v>
                </c:pt>
                <c:pt idx="458">
                  <c:v>105.47</c:v>
                </c:pt>
                <c:pt idx="459">
                  <c:v>105.54</c:v>
                </c:pt>
                <c:pt idx="460">
                  <c:v>105.54</c:v>
                </c:pt>
                <c:pt idx="461">
                  <c:v>105.63</c:v>
                </c:pt>
                <c:pt idx="462">
                  <c:v>105.72</c:v>
                </c:pt>
                <c:pt idx="463">
                  <c:v>105.59</c:v>
                </c:pt>
                <c:pt idx="464">
                  <c:v>105.63</c:v>
                </c:pt>
                <c:pt idx="465">
                  <c:v>105.64</c:v>
                </c:pt>
                <c:pt idx="466">
                  <c:v>105.59</c:v>
                </c:pt>
                <c:pt idx="467">
                  <c:v>105.54</c:v>
                </c:pt>
                <c:pt idx="468">
                  <c:v>105.43</c:v>
                </c:pt>
                <c:pt idx="469">
                  <c:v>105.34</c:v>
                </c:pt>
                <c:pt idx="470">
                  <c:v>104.76</c:v>
                </c:pt>
                <c:pt idx="471">
                  <c:v>104.95</c:v>
                </c:pt>
                <c:pt idx="472">
                  <c:v>105.19</c:v>
                </c:pt>
                <c:pt idx="473">
                  <c:v>105.29</c:v>
                </c:pt>
                <c:pt idx="474">
                  <c:v>105.33</c:v>
                </c:pt>
                <c:pt idx="475">
                  <c:v>105.33</c:v>
                </c:pt>
                <c:pt idx="476">
                  <c:v>105.22</c:v>
                </c:pt>
                <c:pt idx="477">
                  <c:v>105.2</c:v>
                </c:pt>
                <c:pt idx="478">
                  <c:v>105.28</c:v>
                </c:pt>
                <c:pt idx="479">
                  <c:v>105.29</c:v>
                </c:pt>
                <c:pt idx="480">
                  <c:v>105.23</c:v>
                </c:pt>
                <c:pt idx="481">
                  <c:v>105.08</c:v>
                </c:pt>
                <c:pt idx="482">
                  <c:v>104.97</c:v>
                </c:pt>
                <c:pt idx="483">
                  <c:v>104.98</c:v>
                </c:pt>
                <c:pt idx="484">
                  <c:v>104.96</c:v>
                </c:pt>
                <c:pt idx="485">
                  <c:v>104.82</c:v>
                </c:pt>
                <c:pt idx="486">
                  <c:v>104.77</c:v>
                </c:pt>
                <c:pt idx="487">
                  <c:v>104.63</c:v>
                </c:pt>
                <c:pt idx="488">
                  <c:v>104.65</c:v>
                </c:pt>
                <c:pt idx="489">
                  <c:v>104.7</c:v>
                </c:pt>
                <c:pt idx="490">
                  <c:v>104.65</c:v>
                </c:pt>
                <c:pt idx="491">
                  <c:v>104.6</c:v>
                </c:pt>
                <c:pt idx="492">
                  <c:v>104.63</c:v>
                </c:pt>
                <c:pt idx="493">
                  <c:v>104.43</c:v>
                </c:pt>
                <c:pt idx="494">
                  <c:v>104.49</c:v>
                </c:pt>
                <c:pt idx="495">
                  <c:v>104.64</c:v>
                </c:pt>
                <c:pt idx="496">
                  <c:v>104.84</c:v>
                </c:pt>
                <c:pt idx="497">
                  <c:v>104.89</c:v>
                </c:pt>
                <c:pt idx="498">
                  <c:v>104.92</c:v>
                </c:pt>
                <c:pt idx="499">
                  <c:v>105.14</c:v>
                </c:pt>
                <c:pt idx="500">
                  <c:v>105.27</c:v>
                </c:pt>
                <c:pt idx="501">
                  <c:v>105.22</c:v>
                </c:pt>
                <c:pt idx="502">
                  <c:v>105.28</c:v>
                </c:pt>
                <c:pt idx="503">
                  <c:v>105.38</c:v>
                </c:pt>
                <c:pt idx="504">
                  <c:v>105.37</c:v>
                </c:pt>
                <c:pt idx="505">
                  <c:v>105.37</c:v>
                </c:pt>
                <c:pt idx="506">
                  <c:v>105.29</c:v>
                </c:pt>
                <c:pt idx="507">
                  <c:v>105.3</c:v>
                </c:pt>
                <c:pt idx="508">
                  <c:v>105.36</c:v>
                </c:pt>
                <c:pt idx="509">
                  <c:v>105.39</c:v>
                </c:pt>
                <c:pt idx="510">
                  <c:v>105.45</c:v>
                </c:pt>
                <c:pt idx="511">
                  <c:v>105.49</c:v>
                </c:pt>
                <c:pt idx="512">
                  <c:v>105.52</c:v>
                </c:pt>
                <c:pt idx="513">
                  <c:v>105.49</c:v>
                </c:pt>
                <c:pt idx="514">
                  <c:v>105.46</c:v>
                </c:pt>
                <c:pt idx="515">
                  <c:v>105.05</c:v>
                </c:pt>
                <c:pt idx="516">
                  <c:v>105.17</c:v>
                </c:pt>
                <c:pt idx="517">
                  <c:v>105.3</c:v>
                </c:pt>
                <c:pt idx="518">
                  <c:v>105.29</c:v>
                </c:pt>
                <c:pt idx="519">
                  <c:v>105.16</c:v>
                </c:pt>
                <c:pt idx="520">
                  <c:v>105.05</c:v>
                </c:pt>
                <c:pt idx="521">
                  <c:v>104.74</c:v>
                </c:pt>
                <c:pt idx="522">
                  <c:v>104.82</c:v>
                </c:pt>
                <c:pt idx="523">
                  <c:v>104.73</c:v>
                </c:pt>
                <c:pt idx="524">
                  <c:v>104.69</c:v>
                </c:pt>
                <c:pt idx="525">
                  <c:v>104.57</c:v>
                </c:pt>
                <c:pt idx="526">
                  <c:v>104.57</c:v>
                </c:pt>
                <c:pt idx="527">
                  <c:v>104.22</c:v>
                </c:pt>
                <c:pt idx="528">
                  <c:v>104.38</c:v>
                </c:pt>
                <c:pt idx="529">
                  <c:v>104.25</c:v>
                </c:pt>
                <c:pt idx="530">
                  <c:v>104.25</c:v>
                </c:pt>
                <c:pt idx="531">
                  <c:v>103.98</c:v>
                </c:pt>
                <c:pt idx="532">
                  <c:v>103.99</c:v>
                </c:pt>
                <c:pt idx="533">
                  <c:v>104.27</c:v>
                </c:pt>
                <c:pt idx="534">
                  <c:v>104.32</c:v>
                </c:pt>
                <c:pt idx="535">
                  <c:v>104.2</c:v>
                </c:pt>
                <c:pt idx="536">
                  <c:v>104.25</c:v>
                </c:pt>
                <c:pt idx="537">
                  <c:v>104.28</c:v>
                </c:pt>
                <c:pt idx="538">
                  <c:v>104.25</c:v>
                </c:pt>
                <c:pt idx="539">
                  <c:v>104.11</c:v>
                </c:pt>
                <c:pt idx="540">
                  <c:v>104.05</c:v>
                </c:pt>
                <c:pt idx="541">
                  <c:v>104.11</c:v>
                </c:pt>
                <c:pt idx="542">
                  <c:v>104.14</c:v>
                </c:pt>
                <c:pt idx="543">
                  <c:v>104.15</c:v>
                </c:pt>
                <c:pt idx="544">
                  <c:v>104.08</c:v>
                </c:pt>
                <c:pt idx="545">
                  <c:v>103.82</c:v>
                </c:pt>
                <c:pt idx="546">
                  <c:v>103.85</c:v>
                </c:pt>
                <c:pt idx="547">
                  <c:v>103.83</c:v>
                </c:pt>
                <c:pt idx="548">
                  <c:v>104.05</c:v>
                </c:pt>
                <c:pt idx="549">
                  <c:v>104.4</c:v>
                </c:pt>
                <c:pt idx="550">
                  <c:v>104.51</c:v>
                </c:pt>
                <c:pt idx="551">
                  <c:v>104.52</c:v>
                </c:pt>
                <c:pt idx="552">
                  <c:v>104.27</c:v>
                </c:pt>
                <c:pt idx="553">
                  <c:v>104.27</c:v>
                </c:pt>
                <c:pt idx="554">
                  <c:v>104.03</c:v>
                </c:pt>
                <c:pt idx="555">
                  <c:v>103.85</c:v>
                </c:pt>
                <c:pt idx="556">
                  <c:v>103.74</c:v>
                </c:pt>
                <c:pt idx="557">
                  <c:v>103.66</c:v>
                </c:pt>
                <c:pt idx="558">
                  <c:v>103.64</c:v>
                </c:pt>
                <c:pt idx="559">
                  <c:v>103.55</c:v>
                </c:pt>
                <c:pt idx="560">
                  <c:v>103.38</c:v>
                </c:pt>
                <c:pt idx="561">
                  <c:v>102.94</c:v>
                </c:pt>
                <c:pt idx="562">
                  <c:v>102.75</c:v>
                </c:pt>
                <c:pt idx="563">
                  <c:v>102.75</c:v>
                </c:pt>
                <c:pt idx="564">
                  <c:v>102.15</c:v>
                </c:pt>
                <c:pt idx="565">
                  <c:v>102.46</c:v>
                </c:pt>
                <c:pt idx="566">
                  <c:v>102.04</c:v>
                </c:pt>
                <c:pt idx="567">
                  <c:v>102.32</c:v>
                </c:pt>
                <c:pt idx="568">
                  <c:v>102.28</c:v>
                </c:pt>
                <c:pt idx="569">
                  <c:v>102.47</c:v>
                </c:pt>
                <c:pt idx="570">
                  <c:v>102.66</c:v>
                </c:pt>
                <c:pt idx="571">
                  <c:v>103.27</c:v>
                </c:pt>
                <c:pt idx="572">
                  <c:v>103.16</c:v>
                </c:pt>
                <c:pt idx="573">
                  <c:v>103.1</c:v>
                </c:pt>
                <c:pt idx="574">
                  <c:v>103.02</c:v>
                </c:pt>
                <c:pt idx="575">
                  <c:v>103.02</c:v>
                </c:pt>
                <c:pt idx="576">
                  <c:v>102.85</c:v>
                </c:pt>
                <c:pt idx="577">
                  <c:v>102.86</c:v>
                </c:pt>
                <c:pt idx="578">
                  <c:v>103.09</c:v>
                </c:pt>
                <c:pt idx="579">
                  <c:v>102.98</c:v>
                </c:pt>
                <c:pt idx="580">
                  <c:v>102.79</c:v>
                </c:pt>
                <c:pt idx="581">
                  <c:v>103.09</c:v>
                </c:pt>
                <c:pt idx="582">
                  <c:v>103.24</c:v>
                </c:pt>
                <c:pt idx="583">
                  <c:v>103.39</c:v>
                </c:pt>
                <c:pt idx="584">
                  <c:v>103.39</c:v>
                </c:pt>
                <c:pt idx="585">
                  <c:v>103.6</c:v>
                </c:pt>
                <c:pt idx="586">
                  <c:v>103.65</c:v>
                </c:pt>
                <c:pt idx="587">
                  <c:v>103.59</c:v>
                </c:pt>
                <c:pt idx="588">
                  <c:v>103.56</c:v>
                </c:pt>
                <c:pt idx="589">
                  <c:v>103.49</c:v>
                </c:pt>
                <c:pt idx="590">
                  <c:v>103.34</c:v>
                </c:pt>
                <c:pt idx="591">
                  <c:v>103.21</c:v>
                </c:pt>
                <c:pt idx="592">
                  <c:v>103.05</c:v>
                </c:pt>
                <c:pt idx="593">
                  <c:v>102.68</c:v>
                </c:pt>
                <c:pt idx="594">
                  <c:v>102.39</c:v>
                </c:pt>
                <c:pt idx="595">
                  <c:v>102.09</c:v>
                </c:pt>
                <c:pt idx="596">
                  <c:v>102.35</c:v>
                </c:pt>
                <c:pt idx="597">
                  <c:v>102.69</c:v>
                </c:pt>
                <c:pt idx="598">
                  <c:v>102.64</c:v>
                </c:pt>
                <c:pt idx="599">
                  <c:v>102.4</c:v>
                </c:pt>
                <c:pt idx="600">
                  <c:v>102.4</c:v>
                </c:pt>
                <c:pt idx="601">
                  <c:v>101.94</c:v>
                </c:pt>
                <c:pt idx="602">
                  <c:v>102.02</c:v>
                </c:pt>
                <c:pt idx="603">
                  <c:v>101.97</c:v>
                </c:pt>
                <c:pt idx="604">
                  <c:v>101.55</c:v>
                </c:pt>
                <c:pt idx="605">
                  <c:v>101.1</c:v>
                </c:pt>
                <c:pt idx="606">
                  <c:v>101.11</c:v>
                </c:pt>
                <c:pt idx="607">
                  <c:v>101.36</c:v>
                </c:pt>
                <c:pt idx="608">
                  <c:v>100.57</c:v>
                </c:pt>
                <c:pt idx="609">
                  <c:v>100.05</c:v>
                </c:pt>
                <c:pt idx="610">
                  <c:v>100.03</c:v>
                </c:pt>
                <c:pt idx="611">
                  <c:v>100.39</c:v>
                </c:pt>
                <c:pt idx="612">
                  <c:v>100.68</c:v>
                </c:pt>
                <c:pt idx="613">
                  <c:v>100.25</c:v>
                </c:pt>
                <c:pt idx="614">
                  <c:v>99.59</c:v>
                </c:pt>
                <c:pt idx="615">
                  <c:v>99.47</c:v>
                </c:pt>
                <c:pt idx="616">
                  <c:v>99.54</c:v>
                </c:pt>
                <c:pt idx="617">
                  <c:v>99.81</c:v>
                </c:pt>
                <c:pt idx="618">
                  <c:v>99.22</c:v>
                </c:pt>
                <c:pt idx="619">
                  <c:v>98.59</c:v>
                </c:pt>
                <c:pt idx="620">
                  <c:v>97.97</c:v>
                </c:pt>
                <c:pt idx="621">
                  <c:v>98.17</c:v>
                </c:pt>
                <c:pt idx="622">
                  <c:v>98.19</c:v>
                </c:pt>
                <c:pt idx="623">
                  <c:v>98.24</c:v>
                </c:pt>
                <c:pt idx="624">
                  <c:v>98.14</c:v>
                </c:pt>
                <c:pt idx="625">
                  <c:v>98.14</c:v>
                </c:pt>
                <c:pt idx="626">
                  <c:v>98.11</c:v>
                </c:pt>
                <c:pt idx="627">
                  <c:v>98.15</c:v>
                </c:pt>
                <c:pt idx="628">
                  <c:v>97.61</c:v>
                </c:pt>
                <c:pt idx="629">
                  <c:v>98.47</c:v>
                </c:pt>
                <c:pt idx="630">
                  <c:v>98.6</c:v>
                </c:pt>
                <c:pt idx="631">
                  <c:v>98.7</c:v>
                </c:pt>
                <c:pt idx="632">
                  <c:v>98.67</c:v>
                </c:pt>
                <c:pt idx="633">
                  <c:v>98.62</c:v>
                </c:pt>
                <c:pt idx="634">
                  <c:v>98.19</c:v>
                </c:pt>
                <c:pt idx="635">
                  <c:v>97.62</c:v>
                </c:pt>
                <c:pt idx="636">
                  <c:v>97.19</c:v>
                </c:pt>
                <c:pt idx="637">
                  <c:v>97.29</c:v>
                </c:pt>
                <c:pt idx="638">
                  <c:v>96.83</c:v>
                </c:pt>
                <c:pt idx="639">
                  <c:v>96.58</c:v>
                </c:pt>
                <c:pt idx="640">
                  <c:v>95.64</c:v>
                </c:pt>
                <c:pt idx="641">
                  <c:v>95.57</c:v>
                </c:pt>
                <c:pt idx="642">
                  <c:v>96.2</c:v>
                </c:pt>
                <c:pt idx="643">
                  <c:v>96.87</c:v>
                </c:pt>
                <c:pt idx="644">
                  <c:v>96.96</c:v>
                </c:pt>
                <c:pt idx="645">
                  <c:v>96.75</c:v>
                </c:pt>
                <c:pt idx="646">
                  <c:v>96.42</c:v>
                </c:pt>
                <c:pt idx="647">
                  <c:v>96.47</c:v>
                </c:pt>
                <c:pt idx="648">
                  <c:v>96.47</c:v>
                </c:pt>
                <c:pt idx="649">
                  <c:v>96.28</c:v>
                </c:pt>
                <c:pt idx="650">
                  <c:v>96.15</c:v>
                </c:pt>
                <c:pt idx="651">
                  <c:v>96.84</c:v>
                </c:pt>
                <c:pt idx="652">
                  <c:v>97.15</c:v>
                </c:pt>
                <c:pt idx="653">
                  <c:v>97.05</c:v>
                </c:pt>
                <c:pt idx="654">
                  <c:v>96.75</c:v>
                </c:pt>
                <c:pt idx="655">
                  <c:v>96.96</c:v>
                </c:pt>
                <c:pt idx="656">
                  <c:v>96.7</c:v>
                </c:pt>
                <c:pt idx="657">
                  <c:v>95.94</c:v>
                </c:pt>
                <c:pt idx="658">
                  <c:v>95.72</c:v>
                </c:pt>
                <c:pt idx="659">
                  <c:v>95.34</c:v>
                </c:pt>
                <c:pt idx="660">
                  <c:v>94.61</c:v>
                </c:pt>
                <c:pt idx="661">
                  <c:v>94.93</c:v>
                </c:pt>
                <c:pt idx="662">
                  <c:v>94.99</c:v>
                </c:pt>
                <c:pt idx="663">
                  <c:v>94.97</c:v>
                </c:pt>
                <c:pt idx="664">
                  <c:v>94.97</c:v>
                </c:pt>
                <c:pt idx="665">
                  <c:v>94.71</c:v>
                </c:pt>
                <c:pt idx="666">
                  <c:v>94.57</c:v>
                </c:pt>
                <c:pt idx="667">
                  <c:v>94.74</c:v>
                </c:pt>
                <c:pt idx="668">
                  <c:v>94.54</c:v>
                </c:pt>
                <c:pt idx="669">
                  <c:v>93.98</c:v>
                </c:pt>
                <c:pt idx="670">
                  <c:v>93.74</c:v>
                </c:pt>
                <c:pt idx="671">
                  <c:v>93.87</c:v>
                </c:pt>
                <c:pt idx="672">
                  <c:v>93.68</c:v>
                </c:pt>
                <c:pt idx="673">
                  <c:v>93.5</c:v>
                </c:pt>
                <c:pt idx="674">
                  <c:v>93</c:v>
                </c:pt>
                <c:pt idx="675">
                  <c:v>92.28</c:v>
                </c:pt>
                <c:pt idx="676">
                  <c:v>92.56</c:v>
                </c:pt>
                <c:pt idx="677">
                  <c:v>92.48</c:v>
                </c:pt>
                <c:pt idx="678">
                  <c:v>92.33</c:v>
                </c:pt>
                <c:pt idx="679">
                  <c:v>91.65</c:v>
                </c:pt>
                <c:pt idx="680">
                  <c:v>90.78</c:v>
                </c:pt>
                <c:pt idx="681">
                  <c:v>90.83</c:v>
                </c:pt>
                <c:pt idx="682">
                  <c:v>90.79</c:v>
                </c:pt>
                <c:pt idx="683">
                  <c:v>90.37</c:v>
                </c:pt>
                <c:pt idx="684">
                  <c:v>90.51</c:v>
                </c:pt>
                <c:pt idx="685">
                  <c:v>90.43</c:v>
                </c:pt>
                <c:pt idx="686">
                  <c:v>90.43</c:v>
                </c:pt>
                <c:pt idx="687">
                  <c:v>89.75</c:v>
                </c:pt>
                <c:pt idx="688">
                  <c:v>89.59</c:v>
                </c:pt>
                <c:pt idx="689">
                  <c:v>89.8</c:v>
                </c:pt>
                <c:pt idx="690">
                  <c:v>89.93</c:v>
                </c:pt>
                <c:pt idx="691">
                  <c:v>89.94</c:v>
                </c:pt>
                <c:pt idx="692">
                  <c:v>90.8</c:v>
                </c:pt>
                <c:pt idx="693">
                  <c:v>92.15</c:v>
                </c:pt>
                <c:pt idx="694">
                  <c:v>92.8</c:v>
                </c:pt>
                <c:pt idx="695">
                  <c:v>92.8</c:v>
                </c:pt>
                <c:pt idx="696">
                  <c:v>92.67</c:v>
                </c:pt>
                <c:pt idx="697">
                  <c:v>92.58</c:v>
                </c:pt>
                <c:pt idx="698">
                  <c:v>92.59</c:v>
                </c:pt>
                <c:pt idx="699">
                  <c:v>92.24</c:v>
                </c:pt>
                <c:pt idx="700">
                  <c:v>92</c:v>
                </c:pt>
                <c:pt idx="701">
                  <c:v>91.65</c:v>
                </c:pt>
                <c:pt idx="702">
                  <c:v>91.43</c:v>
                </c:pt>
                <c:pt idx="703">
                  <c:v>90.98</c:v>
                </c:pt>
                <c:pt idx="704">
                  <c:v>89.92</c:v>
                </c:pt>
                <c:pt idx="705">
                  <c:v>87.72</c:v>
                </c:pt>
                <c:pt idx="706">
                  <c:v>87.15</c:v>
                </c:pt>
                <c:pt idx="707">
                  <c:v>87.89</c:v>
                </c:pt>
                <c:pt idx="708">
                  <c:v>86.96</c:v>
                </c:pt>
                <c:pt idx="709">
                  <c:v>87.13</c:v>
                </c:pt>
                <c:pt idx="710">
                  <c:v>87.13</c:v>
                </c:pt>
                <c:pt idx="711">
                  <c:v>87.37</c:v>
                </c:pt>
                <c:pt idx="712">
                  <c:v>86.97</c:v>
                </c:pt>
                <c:pt idx="713">
                  <c:v>87.04</c:v>
                </c:pt>
                <c:pt idx="714">
                  <c:v>87.6</c:v>
                </c:pt>
                <c:pt idx="715">
                  <c:v>87.62</c:v>
                </c:pt>
                <c:pt idx="716">
                  <c:v>87.08</c:v>
                </c:pt>
                <c:pt idx="717">
                  <c:v>86.17</c:v>
                </c:pt>
                <c:pt idx="718">
                  <c:v>85.77</c:v>
                </c:pt>
                <c:pt idx="719">
                  <c:v>85.94</c:v>
                </c:pt>
                <c:pt idx="720">
                  <c:v>85.94</c:v>
                </c:pt>
                <c:pt idx="721">
                  <c:v>85.95</c:v>
                </c:pt>
                <c:pt idx="722">
                  <c:v>86.17</c:v>
                </c:pt>
                <c:pt idx="723">
                  <c:v>86.85</c:v>
                </c:pt>
                <c:pt idx="724">
                  <c:v>87.05</c:v>
                </c:pt>
                <c:pt idx="725">
                  <c:v>87.13</c:v>
                </c:pt>
                <c:pt idx="726">
                  <c:v>87.21</c:v>
                </c:pt>
                <c:pt idx="727">
                  <c:v>87.08</c:v>
                </c:pt>
                <c:pt idx="728">
                  <c:v>86.64</c:v>
                </c:pt>
                <c:pt idx="729">
                  <c:v>87.18</c:v>
                </c:pt>
                <c:pt idx="730">
                  <c:v>87.61</c:v>
                </c:pt>
                <c:pt idx="731">
                  <c:v>87.92</c:v>
                </c:pt>
                <c:pt idx="732">
                  <c:v>88.55</c:v>
                </c:pt>
                <c:pt idx="733">
                  <c:v>88.8</c:v>
                </c:pt>
                <c:pt idx="734">
                  <c:v>89.37</c:v>
                </c:pt>
                <c:pt idx="735">
                  <c:v>89.35</c:v>
                </c:pt>
                <c:pt idx="736">
                  <c:v>89.02</c:v>
                </c:pt>
                <c:pt idx="737">
                  <c:v>89.28</c:v>
                </c:pt>
                <c:pt idx="738">
                  <c:v>89.84</c:v>
                </c:pt>
                <c:pt idx="739">
                  <c:v>90.57</c:v>
                </c:pt>
                <c:pt idx="740">
                  <c:v>90.73</c:v>
                </c:pt>
                <c:pt idx="741">
                  <c:v>90.78</c:v>
                </c:pt>
                <c:pt idx="742">
                  <c:v>90.9</c:v>
                </c:pt>
                <c:pt idx="743">
                  <c:v>91.21</c:v>
                </c:pt>
                <c:pt idx="744">
                  <c:v>90.92</c:v>
                </c:pt>
                <c:pt idx="745">
                  <c:v>91.23</c:v>
                </c:pt>
                <c:pt idx="746">
                  <c:v>90.89</c:v>
                </c:pt>
                <c:pt idx="747">
                  <c:v>91.48</c:v>
                </c:pt>
                <c:pt idx="748">
                  <c:v>91.76</c:v>
                </c:pt>
                <c:pt idx="749">
                  <c:v>91.67</c:v>
                </c:pt>
                <c:pt idx="750">
                  <c:v>91.8</c:v>
                </c:pt>
                <c:pt idx="751">
                  <c:v>91.62</c:v>
                </c:pt>
                <c:pt idx="752">
                  <c:v>91.08</c:v>
                </c:pt>
                <c:pt idx="753">
                  <c:v>91</c:v>
                </c:pt>
                <c:pt idx="754">
                  <c:v>90.43</c:v>
                </c:pt>
                <c:pt idx="755">
                  <c:v>89.63</c:v>
                </c:pt>
                <c:pt idx="756">
                  <c:v>89.42</c:v>
                </c:pt>
                <c:pt idx="757">
                  <c:v>89.43</c:v>
                </c:pt>
                <c:pt idx="758">
                  <c:v>89.65</c:v>
                </c:pt>
                <c:pt idx="759">
                  <c:v>89.41</c:v>
                </c:pt>
                <c:pt idx="760">
                  <c:v>88.77</c:v>
                </c:pt>
                <c:pt idx="761">
                  <c:v>88.27</c:v>
                </c:pt>
                <c:pt idx="762">
                  <c:v>87.95</c:v>
                </c:pt>
                <c:pt idx="763">
                  <c:v>87.33</c:v>
                </c:pt>
                <c:pt idx="764">
                  <c:v>87.76</c:v>
                </c:pt>
                <c:pt idx="765">
                  <c:v>87.76</c:v>
                </c:pt>
                <c:pt idx="766">
                  <c:v>87.55</c:v>
                </c:pt>
                <c:pt idx="767">
                  <c:v>87.81</c:v>
                </c:pt>
                <c:pt idx="768">
                  <c:v>88.26</c:v>
                </c:pt>
                <c:pt idx="769">
                  <c:v>88.87</c:v>
                </c:pt>
                <c:pt idx="770">
                  <c:v>89.09</c:v>
                </c:pt>
                <c:pt idx="771">
                  <c:v>88.09</c:v>
                </c:pt>
                <c:pt idx="772">
                  <c:v>87.79</c:v>
                </c:pt>
                <c:pt idx="773">
                  <c:v>87.44</c:v>
                </c:pt>
                <c:pt idx="774">
                  <c:v>86.75</c:v>
                </c:pt>
                <c:pt idx="775">
                  <c:v>86.95</c:v>
                </c:pt>
                <c:pt idx="776">
                  <c:v>86.72</c:v>
                </c:pt>
                <c:pt idx="777">
                  <c:v>86.82</c:v>
                </c:pt>
                <c:pt idx="778">
                  <c:v>86.06</c:v>
                </c:pt>
                <c:pt idx="779">
                  <c:v>85.17</c:v>
                </c:pt>
                <c:pt idx="780">
                  <c:v>84.36</c:v>
                </c:pt>
                <c:pt idx="781">
                  <c:v>83.98</c:v>
                </c:pt>
                <c:pt idx="782">
                  <c:v>84.22</c:v>
                </c:pt>
                <c:pt idx="783">
                  <c:v>83.71</c:v>
                </c:pt>
                <c:pt idx="784">
                  <c:v>83.81</c:v>
                </c:pt>
              </c:numCache>
            </c:numRef>
          </c:val>
          <c:smooth val="0"/>
          <c:extLst>
            <c:ext xmlns:c16="http://schemas.microsoft.com/office/drawing/2014/chart" uri="{C3380CC4-5D6E-409C-BE32-E72D297353CC}">
              <c16:uniqueId val="{00000000-E1DF-4A88-9382-6CE349053490}"/>
            </c:ext>
          </c:extLst>
        </c:ser>
        <c:ser>
          <c:idx val="1"/>
          <c:order val="1"/>
          <c:tx>
            <c:strRef>
              <c:f>Sheet1!$C$1</c:f>
              <c:strCache>
                <c:ptCount val="1"/>
                <c:pt idx="0">
                  <c:v>LPC 100 </c:v>
                </c:pt>
              </c:strCache>
            </c:strRef>
          </c:tx>
          <c:marker>
            <c:symbol val="none"/>
          </c:marker>
          <c:cat>
            <c:numRef>
              <c:f>Sheet1!$A$2:$A$786</c:f>
              <c:numCache>
                <c:formatCode>[$-409]d\-mmm\-yy;@</c:formatCode>
                <c:ptCount val="785"/>
                <c:pt idx="0">
                  <c:v>43738</c:v>
                </c:pt>
                <c:pt idx="1">
                  <c:v>43739</c:v>
                </c:pt>
                <c:pt idx="2">
                  <c:v>43740</c:v>
                </c:pt>
                <c:pt idx="3">
                  <c:v>43741</c:v>
                </c:pt>
                <c:pt idx="4">
                  <c:v>43742</c:v>
                </c:pt>
                <c:pt idx="5">
                  <c:v>43745</c:v>
                </c:pt>
                <c:pt idx="6">
                  <c:v>43746</c:v>
                </c:pt>
                <c:pt idx="7">
                  <c:v>43747</c:v>
                </c:pt>
                <c:pt idx="8">
                  <c:v>43748</c:v>
                </c:pt>
                <c:pt idx="9">
                  <c:v>43749</c:v>
                </c:pt>
                <c:pt idx="10">
                  <c:v>43752</c:v>
                </c:pt>
                <c:pt idx="11">
                  <c:v>43753</c:v>
                </c:pt>
                <c:pt idx="12">
                  <c:v>43754</c:v>
                </c:pt>
                <c:pt idx="13">
                  <c:v>43755</c:v>
                </c:pt>
                <c:pt idx="14">
                  <c:v>43757</c:v>
                </c:pt>
                <c:pt idx="15">
                  <c:v>43759</c:v>
                </c:pt>
                <c:pt idx="16">
                  <c:v>43760</c:v>
                </c:pt>
                <c:pt idx="17">
                  <c:v>43761</c:v>
                </c:pt>
                <c:pt idx="18">
                  <c:v>43762</c:v>
                </c:pt>
                <c:pt idx="19">
                  <c:v>43763</c:v>
                </c:pt>
                <c:pt idx="20">
                  <c:v>43766</c:v>
                </c:pt>
                <c:pt idx="21">
                  <c:v>43767</c:v>
                </c:pt>
                <c:pt idx="22">
                  <c:v>43768</c:v>
                </c:pt>
                <c:pt idx="23">
                  <c:v>43769</c:v>
                </c:pt>
                <c:pt idx="24">
                  <c:v>43770</c:v>
                </c:pt>
                <c:pt idx="25">
                  <c:v>43773</c:v>
                </c:pt>
                <c:pt idx="26">
                  <c:v>43774</c:v>
                </c:pt>
                <c:pt idx="27">
                  <c:v>43775</c:v>
                </c:pt>
                <c:pt idx="28">
                  <c:v>43776</c:v>
                </c:pt>
                <c:pt idx="29">
                  <c:v>43777</c:v>
                </c:pt>
                <c:pt idx="30">
                  <c:v>43780</c:v>
                </c:pt>
                <c:pt idx="31">
                  <c:v>43781</c:v>
                </c:pt>
                <c:pt idx="32">
                  <c:v>43782</c:v>
                </c:pt>
                <c:pt idx="33">
                  <c:v>43783</c:v>
                </c:pt>
                <c:pt idx="34">
                  <c:v>43784</c:v>
                </c:pt>
                <c:pt idx="35">
                  <c:v>43787</c:v>
                </c:pt>
                <c:pt idx="36">
                  <c:v>43788</c:v>
                </c:pt>
                <c:pt idx="37">
                  <c:v>43789</c:v>
                </c:pt>
                <c:pt idx="38">
                  <c:v>43790</c:v>
                </c:pt>
                <c:pt idx="39">
                  <c:v>43791</c:v>
                </c:pt>
                <c:pt idx="40">
                  <c:v>43794</c:v>
                </c:pt>
                <c:pt idx="41">
                  <c:v>43795</c:v>
                </c:pt>
                <c:pt idx="42">
                  <c:v>43796</c:v>
                </c:pt>
                <c:pt idx="43">
                  <c:v>43797</c:v>
                </c:pt>
                <c:pt idx="44">
                  <c:v>43798</c:v>
                </c:pt>
                <c:pt idx="45">
                  <c:v>43801</c:v>
                </c:pt>
                <c:pt idx="46">
                  <c:v>43802</c:v>
                </c:pt>
                <c:pt idx="47">
                  <c:v>43803</c:v>
                </c:pt>
                <c:pt idx="48">
                  <c:v>43804</c:v>
                </c:pt>
                <c:pt idx="49">
                  <c:v>43805</c:v>
                </c:pt>
                <c:pt idx="50">
                  <c:v>43808</c:v>
                </c:pt>
                <c:pt idx="51">
                  <c:v>43809</c:v>
                </c:pt>
                <c:pt idx="52">
                  <c:v>43810</c:v>
                </c:pt>
                <c:pt idx="53">
                  <c:v>43811</c:v>
                </c:pt>
                <c:pt idx="54">
                  <c:v>43812</c:v>
                </c:pt>
                <c:pt idx="55">
                  <c:v>43815</c:v>
                </c:pt>
                <c:pt idx="56">
                  <c:v>43816</c:v>
                </c:pt>
                <c:pt idx="57">
                  <c:v>43817</c:v>
                </c:pt>
                <c:pt idx="58">
                  <c:v>43818</c:v>
                </c:pt>
                <c:pt idx="59">
                  <c:v>43819</c:v>
                </c:pt>
                <c:pt idx="60">
                  <c:v>43822</c:v>
                </c:pt>
                <c:pt idx="61">
                  <c:v>43823</c:v>
                </c:pt>
                <c:pt idx="62">
                  <c:v>43824</c:v>
                </c:pt>
                <c:pt idx="63">
                  <c:v>43825</c:v>
                </c:pt>
                <c:pt idx="64">
                  <c:v>43826</c:v>
                </c:pt>
                <c:pt idx="65">
                  <c:v>43829</c:v>
                </c:pt>
                <c:pt idx="66">
                  <c:v>43830</c:v>
                </c:pt>
                <c:pt idx="67">
                  <c:v>43831</c:v>
                </c:pt>
                <c:pt idx="68">
                  <c:v>43832</c:v>
                </c:pt>
                <c:pt idx="69">
                  <c:v>43833</c:v>
                </c:pt>
                <c:pt idx="70">
                  <c:v>43836</c:v>
                </c:pt>
                <c:pt idx="71">
                  <c:v>43837</c:v>
                </c:pt>
                <c:pt idx="72">
                  <c:v>43838</c:v>
                </c:pt>
                <c:pt idx="73">
                  <c:v>43839</c:v>
                </c:pt>
                <c:pt idx="74">
                  <c:v>43840</c:v>
                </c:pt>
                <c:pt idx="75">
                  <c:v>43843</c:v>
                </c:pt>
                <c:pt idx="76">
                  <c:v>43844</c:v>
                </c:pt>
                <c:pt idx="77">
                  <c:v>43845</c:v>
                </c:pt>
                <c:pt idx="78">
                  <c:v>43846</c:v>
                </c:pt>
                <c:pt idx="79">
                  <c:v>43847</c:v>
                </c:pt>
                <c:pt idx="80">
                  <c:v>43850</c:v>
                </c:pt>
                <c:pt idx="81">
                  <c:v>43851</c:v>
                </c:pt>
                <c:pt idx="82">
                  <c:v>43852</c:v>
                </c:pt>
                <c:pt idx="83">
                  <c:v>43853</c:v>
                </c:pt>
                <c:pt idx="84">
                  <c:v>43854</c:v>
                </c:pt>
                <c:pt idx="85">
                  <c:v>43857</c:v>
                </c:pt>
                <c:pt idx="86">
                  <c:v>43858</c:v>
                </c:pt>
                <c:pt idx="87">
                  <c:v>43859</c:v>
                </c:pt>
                <c:pt idx="88">
                  <c:v>43860</c:v>
                </c:pt>
                <c:pt idx="89">
                  <c:v>43861</c:v>
                </c:pt>
                <c:pt idx="90">
                  <c:v>43864</c:v>
                </c:pt>
                <c:pt idx="91">
                  <c:v>43865</c:v>
                </c:pt>
                <c:pt idx="92">
                  <c:v>43866</c:v>
                </c:pt>
                <c:pt idx="93">
                  <c:v>43867</c:v>
                </c:pt>
                <c:pt idx="94">
                  <c:v>43868</c:v>
                </c:pt>
                <c:pt idx="95">
                  <c:v>43871</c:v>
                </c:pt>
                <c:pt idx="96">
                  <c:v>43872</c:v>
                </c:pt>
                <c:pt idx="97">
                  <c:v>43873</c:v>
                </c:pt>
                <c:pt idx="98">
                  <c:v>43874</c:v>
                </c:pt>
                <c:pt idx="99">
                  <c:v>43875</c:v>
                </c:pt>
                <c:pt idx="100">
                  <c:v>43878</c:v>
                </c:pt>
                <c:pt idx="101">
                  <c:v>43879</c:v>
                </c:pt>
                <c:pt idx="102">
                  <c:v>43880</c:v>
                </c:pt>
                <c:pt idx="103">
                  <c:v>43881</c:v>
                </c:pt>
                <c:pt idx="104">
                  <c:v>43882</c:v>
                </c:pt>
                <c:pt idx="105">
                  <c:v>43885</c:v>
                </c:pt>
                <c:pt idx="106">
                  <c:v>43886</c:v>
                </c:pt>
                <c:pt idx="107">
                  <c:v>43887</c:v>
                </c:pt>
                <c:pt idx="108">
                  <c:v>43888</c:v>
                </c:pt>
                <c:pt idx="109">
                  <c:v>43889</c:v>
                </c:pt>
                <c:pt idx="110">
                  <c:v>43892</c:v>
                </c:pt>
                <c:pt idx="111">
                  <c:v>43893</c:v>
                </c:pt>
                <c:pt idx="112">
                  <c:v>43894</c:v>
                </c:pt>
                <c:pt idx="113">
                  <c:v>43895</c:v>
                </c:pt>
                <c:pt idx="114">
                  <c:v>43896</c:v>
                </c:pt>
                <c:pt idx="115">
                  <c:v>43899</c:v>
                </c:pt>
                <c:pt idx="116">
                  <c:v>43900</c:v>
                </c:pt>
                <c:pt idx="117">
                  <c:v>43901</c:v>
                </c:pt>
                <c:pt idx="118">
                  <c:v>43902</c:v>
                </c:pt>
                <c:pt idx="119">
                  <c:v>43903</c:v>
                </c:pt>
                <c:pt idx="120">
                  <c:v>43906</c:v>
                </c:pt>
                <c:pt idx="121">
                  <c:v>43907</c:v>
                </c:pt>
                <c:pt idx="122">
                  <c:v>43908</c:v>
                </c:pt>
                <c:pt idx="123">
                  <c:v>43909</c:v>
                </c:pt>
                <c:pt idx="124">
                  <c:v>43910</c:v>
                </c:pt>
                <c:pt idx="125">
                  <c:v>43913</c:v>
                </c:pt>
                <c:pt idx="126">
                  <c:v>43914</c:v>
                </c:pt>
                <c:pt idx="127">
                  <c:v>43915</c:v>
                </c:pt>
                <c:pt idx="128">
                  <c:v>43916</c:v>
                </c:pt>
                <c:pt idx="129">
                  <c:v>43917</c:v>
                </c:pt>
                <c:pt idx="130">
                  <c:v>43920</c:v>
                </c:pt>
                <c:pt idx="131">
                  <c:v>43921</c:v>
                </c:pt>
                <c:pt idx="132">
                  <c:v>43922</c:v>
                </c:pt>
                <c:pt idx="133">
                  <c:v>43923</c:v>
                </c:pt>
                <c:pt idx="134">
                  <c:v>43924</c:v>
                </c:pt>
                <c:pt idx="135">
                  <c:v>43927</c:v>
                </c:pt>
                <c:pt idx="136">
                  <c:v>43928</c:v>
                </c:pt>
                <c:pt idx="137">
                  <c:v>43929</c:v>
                </c:pt>
                <c:pt idx="138">
                  <c:v>43930</c:v>
                </c:pt>
                <c:pt idx="139">
                  <c:v>43931</c:v>
                </c:pt>
                <c:pt idx="140">
                  <c:v>43934</c:v>
                </c:pt>
                <c:pt idx="141">
                  <c:v>43935</c:v>
                </c:pt>
                <c:pt idx="142">
                  <c:v>43936</c:v>
                </c:pt>
                <c:pt idx="143">
                  <c:v>43937</c:v>
                </c:pt>
                <c:pt idx="144">
                  <c:v>43938</c:v>
                </c:pt>
                <c:pt idx="145">
                  <c:v>43941</c:v>
                </c:pt>
                <c:pt idx="146">
                  <c:v>43942</c:v>
                </c:pt>
                <c:pt idx="147">
                  <c:v>43943</c:v>
                </c:pt>
                <c:pt idx="148">
                  <c:v>43944</c:v>
                </c:pt>
                <c:pt idx="149">
                  <c:v>43945</c:v>
                </c:pt>
                <c:pt idx="150">
                  <c:v>43948</c:v>
                </c:pt>
                <c:pt idx="151">
                  <c:v>43949</c:v>
                </c:pt>
                <c:pt idx="152">
                  <c:v>43950</c:v>
                </c:pt>
                <c:pt idx="153">
                  <c:v>43951</c:v>
                </c:pt>
                <c:pt idx="154">
                  <c:v>43952</c:v>
                </c:pt>
                <c:pt idx="155">
                  <c:v>43955</c:v>
                </c:pt>
                <c:pt idx="156">
                  <c:v>43956</c:v>
                </c:pt>
                <c:pt idx="157">
                  <c:v>43957</c:v>
                </c:pt>
                <c:pt idx="158">
                  <c:v>43958</c:v>
                </c:pt>
                <c:pt idx="159">
                  <c:v>43959</c:v>
                </c:pt>
                <c:pt idx="160">
                  <c:v>43962</c:v>
                </c:pt>
                <c:pt idx="161">
                  <c:v>43963</c:v>
                </c:pt>
                <c:pt idx="162">
                  <c:v>43964</c:v>
                </c:pt>
                <c:pt idx="163">
                  <c:v>43965</c:v>
                </c:pt>
                <c:pt idx="164">
                  <c:v>43966</c:v>
                </c:pt>
                <c:pt idx="165">
                  <c:v>43969</c:v>
                </c:pt>
                <c:pt idx="166">
                  <c:v>43970</c:v>
                </c:pt>
                <c:pt idx="167">
                  <c:v>43971</c:v>
                </c:pt>
                <c:pt idx="168">
                  <c:v>43972</c:v>
                </c:pt>
                <c:pt idx="169">
                  <c:v>43973</c:v>
                </c:pt>
                <c:pt idx="170">
                  <c:v>43976</c:v>
                </c:pt>
                <c:pt idx="171">
                  <c:v>43977</c:v>
                </c:pt>
                <c:pt idx="172">
                  <c:v>43978</c:v>
                </c:pt>
                <c:pt idx="173">
                  <c:v>43979</c:v>
                </c:pt>
                <c:pt idx="174">
                  <c:v>43980</c:v>
                </c:pt>
                <c:pt idx="175">
                  <c:v>43983</c:v>
                </c:pt>
                <c:pt idx="176">
                  <c:v>43984</c:v>
                </c:pt>
                <c:pt idx="177">
                  <c:v>43985</c:v>
                </c:pt>
                <c:pt idx="178">
                  <c:v>43986</c:v>
                </c:pt>
                <c:pt idx="179">
                  <c:v>43987</c:v>
                </c:pt>
                <c:pt idx="180">
                  <c:v>43990</c:v>
                </c:pt>
                <c:pt idx="181">
                  <c:v>43991</c:v>
                </c:pt>
                <c:pt idx="182">
                  <c:v>43992</c:v>
                </c:pt>
                <c:pt idx="183">
                  <c:v>43993</c:v>
                </c:pt>
                <c:pt idx="184">
                  <c:v>43994</c:v>
                </c:pt>
                <c:pt idx="185">
                  <c:v>43997</c:v>
                </c:pt>
                <c:pt idx="186">
                  <c:v>43998</c:v>
                </c:pt>
                <c:pt idx="187">
                  <c:v>43999</c:v>
                </c:pt>
                <c:pt idx="188">
                  <c:v>44000</c:v>
                </c:pt>
                <c:pt idx="189">
                  <c:v>44001</c:v>
                </c:pt>
                <c:pt idx="190">
                  <c:v>44004</c:v>
                </c:pt>
                <c:pt idx="191">
                  <c:v>44005</c:v>
                </c:pt>
                <c:pt idx="192">
                  <c:v>44006</c:v>
                </c:pt>
                <c:pt idx="193">
                  <c:v>44007</c:v>
                </c:pt>
                <c:pt idx="194">
                  <c:v>44008</c:v>
                </c:pt>
                <c:pt idx="195">
                  <c:v>44011</c:v>
                </c:pt>
                <c:pt idx="196">
                  <c:v>44012</c:v>
                </c:pt>
                <c:pt idx="197">
                  <c:v>44013</c:v>
                </c:pt>
                <c:pt idx="198">
                  <c:v>44014</c:v>
                </c:pt>
                <c:pt idx="199">
                  <c:v>44015</c:v>
                </c:pt>
                <c:pt idx="200">
                  <c:v>44018</c:v>
                </c:pt>
                <c:pt idx="201">
                  <c:v>44019</c:v>
                </c:pt>
                <c:pt idx="202">
                  <c:v>44020</c:v>
                </c:pt>
                <c:pt idx="203">
                  <c:v>44021</c:v>
                </c:pt>
                <c:pt idx="204">
                  <c:v>44022</c:v>
                </c:pt>
                <c:pt idx="205">
                  <c:v>44025</c:v>
                </c:pt>
                <c:pt idx="206">
                  <c:v>44026</c:v>
                </c:pt>
                <c:pt idx="207">
                  <c:v>44027</c:v>
                </c:pt>
                <c:pt idx="208">
                  <c:v>44028</c:v>
                </c:pt>
                <c:pt idx="209">
                  <c:v>44029</c:v>
                </c:pt>
                <c:pt idx="210">
                  <c:v>44032</c:v>
                </c:pt>
                <c:pt idx="211">
                  <c:v>44033</c:v>
                </c:pt>
                <c:pt idx="212">
                  <c:v>44034</c:v>
                </c:pt>
                <c:pt idx="213">
                  <c:v>44035</c:v>
                </c:pt>
                <c:pt idx="214">
                  <c:v>44036</c:v>
                </c:pt>
                <c:pt idx="215">
                  <c:v>44039</c:v>
                </c:pt>
                <c:pt idx="216">
                  <c:v>44040</c:v>
                </c:pt>
                <c:pt idx="217">
                  <c:v>44041</c:v>
                </c:pt>
                <c:pt idx="218">
                  <c:v>44042</c:v>
                </c:pt>
                <c:pt idx="219">
                  <c:v>44043</c:v>
                </c:pt>
                <c:pt idx="220">
                  <c:v>44046</c:v>
                </c:pt>
                <c:pt idx="221">
                  <c:v>44047</c:v>
                </c:pt>
                <c:pt idx="222">
                  <c:v>44048</c:v>
                </c:pt>
                <c:pt idx="223">
                  <c:v>44049</c:v>
                </c:pt>
                <c:pt idx="224">
                  <c:v>44050</c:v>
                </c:pt>
                <c:pt idx="225">
                  <c:v>44053</c:v>
                </c:pt>
                <c:pt idx="226">
                  <c:v>44054</c:v>
                </c:pt>
                <c:pt idx="227">
                  <c:v>44055</c:v>
                </c:pt>
                <c:pt idx="228">
                  <c:v>44056</c:v>
                </c:pt>
                <c:pt idx="229">
                  <c:v>44057</c:v>
                </c:pt>
                <c:pt idx="230">
                  <c:v>44060</c:v>
                </c:pt>
                <c:pt idx="231">
                  <c:v>44061</c:v>
                </c:pt>
                <c:pt idx="232">
                  <c:v>44062</c:v>
                </c:pt>
                <c:pt idx="233">
                  <c:v>44063</c:v>
                </c:pt>
                <c:pt idx="234">
                  <c:v>44064</c:v>
                </c:pt>
                <c:pt idx="235">
                  <c:v>44067</c:v>
                </c:pt>
                <c:pt idx="236">
                  <c:v>44068</c:v>
                </c:pt>
                <c:pt idx="237">
                  <c:v>44069</c:v>
                </c:pt>
                <c:pt idx="238">
                  <c:v>44070</c:v>
                </c:pt>
                <c:pt idx="239">
                  <c:v>44071</c:v>
                </c:pt>
                <c:pt idx="240">
                  <c:v>44074</c:v>
                </c:pt>
                <c:pt idx="241">
                  <c:v>44075</c:v>
                </c:pt>
                <c:pt idx="242">
                  <c:v>44076</c:v>
                </c:pt>
                <c:pt idx="243">
                  <c:v>44077</c:v>
                </c:pt>
                <c:pt idx="244">
                  <c:v>44078</c:v>
                </c:pt>
                <c:pt idx="245">
                  <c:v>44081</c:v>
                </c:pt>
                <c:pt idx="246">
                  <c:v>44082</c:v>
                </c:pt>
                <c:pt idx="247">
                  <c:v>44083</c:v>
                </c:pt>
                <c:pt idx="248">
                  <c:v>44084</c:v>
                </c:pt>
                <c:pt idx="249">
                  <c:v>44085</c:v>
                </c:pt>
                <c:pt idx="250">
                  <c:v>44088</c:v>
                </c:pt>
                <c:pt idx="251">
                  <c:v>44089</c:v>
                </c:pt>
                <c:pt idx="252">
                  <c:v>44090</c:v>
                </c:pt>
                <c:pt idx="253">
                  <c:v>44091</c:v>
                </c:pt>
                <c:pt idx="254">
                  <c:v>44092</c:v>
                </c:pt>
                <c:pt idx="255">
                  <c:v>44095</c:v>
                </c:pt>
                <c:pt idx="256">
                  <c:v>44096</c:v>
                </c:pt>
                <c:pt idx="257">
                  <c:v>44097</c:v>
                </c:pt>
                <c:pt idx="258">
                  <c:v>44098</c:v>
                </c:pt>
                <c:pt idx="259">
                  <c:v>44099</c:v>
                </c:pt>
                <c:pt idx="260">
                  <c:v>44102</c:v>
                </c:pt>
                <c:pt idx="261">
                  <c:v>44103</c:v>
                </c:pt>
                <c:pt idx="262">
                  <c:v>44104</c:v>
                </c:pt>
                <c:pt idx="263">
                  <c:v>44105</c:v>
                </c:pt>
                <c:pt idx="264">
                  <c:v>44106</c:v>
                </c:pt>
                <c:pt idx="265">
                  <c:v>44109</c:v>
                </c:pt>
                <c:pt idx="266">
                  <c:v>44110</c:v>
                </c:pt>
                <c:pt idx="267">
                  <c:v>44111</c:v>
                </c:pt>
                <c:pt idx="268">
                  <c:v>44112</c:v>
                </c:pt>
                <c:pt idx="269">
                  <c:v>44113</c:v>
                </c:pt>
                <c:pt idx="270">
                  <c:v>44116</c:v>
                </c:pt>
                <c:pt idx="271">
                  <c:v>44117</c:v>
                </c:pt>
                <c:pt idx="272">
                  <c:v>44118</c:v>
                </c:pt>
                <c:pt idx="273">
                  <c:v>44119</c:v>
                </c:pt>
                <c:pt idx="274">
                  <c:v>44120</c:v>
                </c:pt>
                <c:pt idx="275">
                  <c:v>44123</c:v>
                </c:pt>
                <c:pt idx="276">
                  <c:v>44124</c:v>
                </c:pt>
                <c:pt idx="277">
                  <c:v>44125</c:v>
                </c:pt>
                <c:pt idx="278">
                  <c:v>44126</c:v>
                </c:pt>
                <c:pt idx="279">
                  <c:v>44127</c:v>
                </c:pt>
                <c:pt idx="280">
                  <c:v>44130</c:v>
                </c:pt>
                <c:pt idx="281">
                  <c:v>44131</c:v>
                </c:pt>
                <c:pt idx="282">
                  <c:v>44132</c:v>
                </c:pt>
                <c:pt idx="283">
                  <c:v>44133</c:v>
                </c:pt>
                <c:pt idx="284">
                  <c:v>44134</c:v>
                </c:pt>
                <c:pt idx="285">
                  <c:v>44137</c:v>
                </c:pt>
                <c:pt idx="286">
                  <c:v>44138</c:v>
                </c:pt>
                <c:pt idx="287">
                  <c:v>44139</c:v>
                </c:pt>
                <c:pt idx="288">
                  <c:v>44140</c:v>
                </c:pt>
                <c:pt idx="289">
                  <c:v>44141</c:v>
                </c:pt>
                <c:pt idx="290">
                  <c:v>44144</c:v>
                </c:pt>
                <c:pt idx="291">
                  <c:v>44145</c:v>
                </c:pt>
                <c:pt idx="292">
                  <c:v>44146</c:v>
                </c:pt>
                <c:pt idx="293">
                  <c:v>44147</c:v>
                </c:pt>
                <c:pt idx="294">
                  <c:v>44148</c:v>
                </c:pt>
                <c:pt idx="295">
                  <c:v>44151</c:v>
                </c:pt>
                <c:pt idx="296">
                  <c:v>44152</c:v>
                </c:pt>
                <c:pt idx="297">
                  <c:v>44153</c:v>
                </c:pt>
                <c:pt idx="298">
                  <c:v>44154</c:v>
                </c:pt>
                <c:pt idx="299">
                  <c:v>44155</c:v>
                </c:pt>
                <c:pt idx="300">
                  <c:v>44158</c:v>
                </c:pt>
                <c:pt idx="301">
                  <c:v>44159</c:v>
                </c:pt>
                <c:pt idx="302">
                  <c:v>44160</c:v>
                </c:pt>
                <c:pt idx="303">
                  <c:v>44161</c:v>
                </c:pt>
                <c:pt idx="304">
                  <c:v>44162</c:v>
                </c:pt>
                <c:pt idx="305">
                  <c:v>44165</c:v>
                </c:pt>
                <c:pt idx="306">
                  <c:v>44166</c:v>
                </c:pt>
                <c:pt idx="307">
                  <c:v>44167</c:v>
                </c:pt>
                <c:pt idx="308">
                  <c:v>44168</c:v>
                </c:pt>
                <c:pt idx="309">
                  <c:v>44169</c:v>
                </c:pt>
                <c:pt idx="310">
                  <c:v>44172</c:v>
                </c:pt>
                <c:pt idx="311">
                  <c:v>44173</c:v>
                </c:pt>
                <c:pt idx="312">
                  <c:v>44174</c:v>
                </c:pt>
                <c:pt idx="313">
                  <c:v>44175</c:v>
                </c:pt>
                <c:pt idx="314">
                  <c:v>44176</c:v>
                </c:pt>
                <c:pt idx="315">
                  <c:v>44179</c:v>
                </c:pt>
                <c:pt idx="316">
                  <c:v>44180</c:v>
                </c:pt>
                <c:pt idx="317">
                  <c:v>44181</c:v>
                </c:pt>
                <c:pt idx="318">
                  <c:v>44182</c:v>
                </c:pt>
                <c:pt idx="319">
                  <c:v>44183</c:v>
                </c:pt>
                <c:pt idx="320">
                  <c:v>44186</c:v>
                </c:pt>
                <c:pt idx="321">
                  <c:v>44187</c:v>
                </c:pt>
                <c:pt idx="322">
                  <c:v>44188</c:v>
                </c:pt>
                <c:pt idx="323">
                  <c:v>44189</c:v>
                </c:pt>
                <c:pt idx="324">
                  <c:v>44190</c:v>
                </c:pt>
                <c:pt idx="325">
                  <c:v>44193</c:v>
                </c:pt>
                <c:pt idx="326">
                  <c:v>44194</c:v>
                </c:pt>
                <c:pt idx="327">
                  <c:v>44195</c:v>
                </c:pt>
                <c:pt idx="328">
                  <c:v>44196</c:v>
                </c:pt>
                <c:pt idx="329">
                  <c:v>44197</c:v>
                </c:pt>
                <c:pt idx="330">
                  <c:v>44200</c:v>
                </c:pt>
                <c:pt idx="331">
                  <c:v>44201</c:v>
                </c:pt>
                <c:pt idx="332">
                  <c:v>44202</c:v>
                </c:pt>
                <c:pt idx="333">
                  <c:v>44203</c:v>
                </c:pt>
                <c:pt idx="334">
                  <c:v>44204</c:v>
                </c:pt>
                <c:pt idx="335">
                  <c:v>44207</c:v>
                </c:pt>
                <c:pt idx="336">
                  <c:v>44208</c:v>
                </c:pt>
                <c:pt idx="337">
                  <c:v>44209</c:v>
                </c:pt>
                <c:pt idx="338">
                  <c:v>44210</c:v>
                </c:pt>
                <c:pt idx="339">
                  <c:v>44211</c:v>
                </c:pt>
                <c:pt idx="340">
                  <c:v>44214</c:v>
                </c:pt>
                <c:pt idx="341">
                  <c:v>44215</c:v>
                </c:pt>
                <c:pt idx="342">
                  <c:v>44216</c:v>
                </c:pt>
                <c:pt idx="343">
                  <c:v>44217</c:v>
                </c:pt>
                <c:pt idx="344">
                  <c:v>44218</c:v>
                </c:pt>
                <c:pt idx="345">
                  <c:v>44221</c:v>
                </c:pt>
                <c:pt idx="346">
                  <c:v>44222</c:v>
                </c:pt>
                <c:pt idx="347">
                  <c:v>44223</c:v>
                </c:pt>
                <c:pt idx="348">
                  <c:v>44224</c:v>
                </c:pt>
                <c:pt idx="349">
                  <c:v>44225</c:v>
                </c:pt>
                <c:pt idx="350">
                  <c:v>44228</c:v>
                </c:pt>
                <c:pt idx="351">
                  <c:v>44229</c:v>
                </c:pt>
                <c:pt idx="352">
                  <c:v>44230</c:v>
                </c:pt>
                <c:pt idx="353">
                  <c:v>44231</c:v>
                </c:pt>
                <c:pt idx="354">
                  <c:v>44232</c:v>
                </c:pt>
                <c:pt idx="355">
                  <c:v>44235</c:v>
                </c:pt>
                <c:pt idx="356">
                  <c:v>44236</c:v>
                </c:pt>
                <c:pt idx="357">
                  <c:v>44237</c:v>
                </c:pt>
                <c:pt idx="358">
                  <c:v>44238</c:v>
                </c:pt>
                <c:pt idx="359">
                  <c:v>44239</c:v>
                </c:pt>
                <c:pt idx="360">
                  <c:v>44242</c:v>
                </c:pt>
                <c:pt idx="361">
                  <c:v>44243</c:v>
                </c:pt>
                <c:pt idx="362">
                  <c:v>44244</c:v>
                </c:pt>
                <c:pt idx="363">
                  <c:v>44245</c:v>
                </c:pt>
                <c:pt idx="364">
                  <c:v>44246</c:v>
                </c:pt>
                <c:pt idx="365">
                  <c:v>44249</c:v>
                </c:pt>
                <c:pt idx="366">
                  <c:v>44250</c:v>
                </c:pt>
                <c:pt idx="367">
                  <c:v>44251</c:v>
                </c:pt>
                <c:pt idx="368">
                  <c:v>44252</c:v>
                </c:pt>
                <c:pt idx="369">
                  <c:v>44253</c:v>
                </c:pt>
                <c:pt idx="370">
                  <c:v>44256</c:v>
                </c:pt>
                <c:pt idx="371">
                  <c:v>44257</c:v>
                </c:pt>
                <c:pt idx="372">
                  <c:v>44258</c:v>
                </c:pt>
                <c:pt idx="373">
                  <c:v>44259</c:v>
                </c:pt>
                <c:pt idx="374">
                  <c:v>44260</c:v>
                </c:pt>
                <c:pt idx="375">
                  <c:v>44263</c:v>
                </c:pt>
                <c:pt idx="376">
                  <c:v>44264</c:v>
                </c:pt>
                <c:pt idx="377">
                  <c:v>44265</c:v>
                </c:pt>
                <c:pt idx="378">
                  <c:v>44266</c:v>
                </c:pt>
                <c:pt idx="379">
                  <c:v>44267</c:v>
                </c:pt>
                <c:pt idx="380">
                  <c:v>44270</c:v>
                </c:pt>
                <c:pt idx="381">
                  <c:v>44271</c:v>
                </c:pt>
                <c:pt idx="382">
                  <c:v>44272</c:v>
                </c:pt>
                <c:pt idx="383">
                  <c:v>44273</c:v>
                </c:pt>
                <c:pt idx="384">
                  <c:v>44274</c:v>
                </c:pt>
                <c:pt idx="385">
                  <c:v>44277</c:v>
                </c:pt>
                <c:pt idx="386">
                  <c:v>44278</c:v>
                </c:pt>
                <c:pt idx="387">
                  <c:v>44279</c:v>
                </c:pt>
                <c:pt idx="388">
                  <c:v>44280</c:v>
                </c:pt>
                <c:pt idx="389">
                  <c:v>44281</c:v>
                </c:pt>
                <c:pt idx="390">
                  <c:v>44284</c:v>
                </c:pt>
                <c:pt idx="391">
                  <c:v>44285</c:v>
                </c:pt>
                <c:pt idx="392">
                  <c:v>44286</c:v>
                </c:pt>
                <c:pt idx="393">
                  <c:v>44287</c:v>
                </c:pt>
                <c:pt idx="394">
                  <c:v>44288</c:v>
                </c:pt>
                <c:pt idx="395">
                  <c:v>44291</c:v>
                </c:pt>
                <c:pt idx="396">
                  <c:v>44292</c:v>
                </c:pt>
                <c:pt idx="397">
                  <c:v>44293</c:v>
                </c:pt>
                <c:pt idx="398">
                  <c:v>44294</c:v>
                </c:pt>
                <c:pt idx="399">
                  <c:v>44295</c:v>
                </c:pt>
                <c:pt idx="400">
                  <c:v>44298</c:v>
                </c:pt>
                <c:pt idx="401">
                  <c:v>44299</c:v>
                </c:pt>
                <c:pt idx="402">
                  <c:v>44300</c:v>
                </c:pt>
                <c:pt idx="403">
                  <c:v>44301</c:v>
                </c:pt>
                <c:pt idx="404">
                  <c:v>44302</c:v>
                </c:pt>
                <c:pt idx="405">
                  <c:v>44305</c:v>
                </c:pt>
                <c:pt idx="406">
                  <c:v>44306</c:v>
                </c:pt>
                <c:pt idx="407">
                  <c:v>44307</c:v>
                </c:pt>
                <c:pt idx="408">
                  <c:v>44308</c:v>
                </c:pt>
                <c:pt idx="409">
                  <c:v>44309</c:v>
                </c:pt>
                <c:pt idx="410">
                  <c:v>44312</c:v>
                </c:pt>
                <c:pt idx="411">
                  <c:v>44313</c:v>
                </c:pt>
                <c:pt idx="412">
                  <c:v>44314</c:v>
                </c:pt>
                <c:pt idx="413">
                  <c:v>44315</c:v>
                </c:pt>
                <c:pt idx="414">
                  <c:v>44316</c:v>
                </c:pt>
                <c:pt idx="415">
                  <c:v>44319</c:v>
                </c:pt>
                <c:pt idx="416">
                  <c:v>44320</c:v>
                </c:pt>
                <c:pt idx="417">
                  <c:v>44321</c:v>
                </c:pt>
                <c:pt idx="418">
                  <c:v>44322</c:v>
                </c:pt>
                <c:pt idx="419">
                  <c:v>44323</c:v>
                </c:pt>
                <c:pt idx="420">
                  <c:v>44326</c:v>
                </c:pt>
                <c:pt idx="421">
                  <c:v>44327</c:v>
                </c:pt>
                <c:pt idx="422">
                  <c:v>44328</c:v>
                </c:pt>
                <c:pt idx="423">
                  <c:v>44329</c:v>
                </c:pt>
                <c:pt idx="424">
                  <c:v>44330</c:v>
                </c:pt>
                <c:pt idx="425">
                  <c:v>44333</c:v>
                </c:pt>
                <c:pt idx="426">
                  <c:v>44334</c:v>
                </c:pt>
                <c:pt idx="427">
                  <c:v>44335</c:v>
                </c:pt>
                <c:pt idx="428">
                  <c:v>44336</c:v>
                </c:pt>
                <c:pt idx="429">
                  <c:v>44337</c:v>
                </c:pt>
                <c:pt idx="430">
                  <c:v>44340</c:v>
                </c:pt>
                <c:pt idx="431">
                  <c:v>44341</c:v>
                </c:pt>
                <c:pt idx="432">
                  <c:v>44342</c:v>
                </c:pt>
                <c:pt idx="433">
                  <c:v>44343</c:v>
                </c:pt>
                <c:pt idx="434">
                  <c:v>44344</c:v>
                </c:pt>
                <c:pt idx="435">
                  <c:v>44347</c:v>
                </c:pt>
                <c:pt idx="436">
                  <c:v>44348</c:v>
                </c:pt>
                <c:pt idx="437">
                  <c:v>44349</c:v>
                </c:pt>
                <c:pt idx="438">
                  <c:v>44350</c:v>
                </c:pt>
                <c:pt idx="439">
                  <c:v>44351</c:v>
                </c:pt>
                <c:pt idx="440">
                  <c:v>44354</c:v>
                </c:pt>
                <c:pt idx="441">
                  <c:v>44355</c:v>
                </c:pt>
                <c:pt idx="442">
                  <c:v>44356</c:v>
                </c:pt>
                <c:pt idx="443">
                  <c:v>44357</c:v>
                </c:pt>
                <c:pt idx="444">
                  <c:v>44358</c:v>
                </c:pt>
                <c:pt idx="445">
                  <c:v>44361</c:v>
                </c:pt>
                <c:pt idx="446">
                  <c:v>44362</c:v>
                </c:pt>
                <c:pt idx="447">
                  <c:v>44363</c:v>
                </c:pt>
                <c:pt idx="448">
                  <c:v>44364</c:v>
                </c:pt>
                <c:pt idx="449">
                  <c:v>44365</c:v>
                </c:pt>
                <c:pt idx="450">
                  <c:v>44368</c:v>
                </c:pt>
                <c:pt idx="451">
                  <c:v>44369</c:v>
                </c:pt>
                <c:pt idx="452">
                  <c:v>44370</c:v>
                </c:pt>
                <c:pt idx="453">
                  <c:v>44371</c:v>
                </c:pt>
                <c:pt idx="454">
                  <c:v>44372</c:v>
                </c:pt>
                <c:pt idx="455">
                  <c:v>44375</c:v>
                </c:pt>
                <c:pt idx="456">
                  <c:v>44376</c:v>
                </c:pt>
                <c:pt idx="457">
                  <c:v>44377</c:v>
                </c:pt>
                <c:pt idx="458">
                  <c:v>44378</c:v>
                </c:pt>
                <c:pt idx="459">
                  <c:v>44379</c:v>
                </c:pt>
                <c:pt idx="460">
                  <c:v>44382</c:v>
                </c:pt>
                <c:pt idx="461">
                  <c:v>44383</c:v>
                </c:pt>
                <c:pt idx="462">
                  <c:v>44384</c:v>
                </c:pt>
                <c:pt idx="463">
                  <c:v>44385</c:v>
                </c:pt>
                <c:pt idx="464">
                  <c:v>44386</c:v>
                </c:pt>
                <c:pt idx="465">
                  <c:v>44389</c:v>
                </c:pt>
                <c:pt idx="466">
                  <c:v>44390</c:v>
                </c:pt>
                <c:pt idx="467">
                  <c:v>44391</c:v>
                </c:pt>
                <c:pt idx="468">
                  <c:v>44392</c:v>
                </c:pt>
                <c:pt idx="469">
                  <c:v>44393</c:v>
                </c:pt>
                <c:pt idx="470">
                  <c:v>44396</c:v>
                </c:pt>
                <c:pt idx="471">
                  <c:v>44397</c:v>
                </c:pt>
                <c:pt idx="472">
                  <c:v>44398</c:v>
                </c:pt>
                <c:pt idx="473">
                  <c:v>44399</c:v>
                </c:pt>
                <c:pt idx="474">
                  <c:v>44400</c:v>
                </c:pt>
                <c:pt idx="475">
                  <c:v>44403</c:v>
                </c:pt>
                <c:pt idx="476">
                  <c:v>44404</c:v>
                </c:pt>
                <c:pt idx="477">
                  <c:v>44405</c:v>
                </c:pt>
                <c:pt idx="478">
                  <c:v>44406</c:v>
                </c:pt>
                <c:pt idx="479">
                  <c:v>44407</c:v>
                </c:pt>
                <c:pt idx="480">
                  <c:v>44410</c:v>
                </c:pt>
                <c:pt idx="481">
                  <c:v>44411</c:v>
                </c:pt>
                <c:pt idx="482">
                  <c:v>44412</c:v>
                </c:pt>
                <c:pt idx="483">
                  <c:v>44413</c:v>
                </c:pt>
                <c:pt idx="484">
                  <c:v>44414</c:v>
                </c:pt>
                <c:pt idx="485">
                  <c:v>44417</c:v>
                </c:pt>
                <c:pt idx="486">
                  <c:v>44418</c:v>
                </c:pt>
                <c:pt idx="487">
                  <c:v>44419</c:v>
                </c:pt>
                <c:pt idx="488">
                  <c:v>44420</c:v>
                </c:pt>
                <c:pt idx="489">
                  <c:v>44421</c:v>
                </c:pt>
                <c:pt idx="490">
                  <c:v>44424</c:v>
                </c:pt>
                <c:pt idx="491">
                  <c:v>44425</c:v>
                </c:pt>
                <c:pt idx="492">
                  <c:v>44426</c:v>
                </c:pt>
                <c:pt idx="493">
                  <c:v>44427</c:v>
                </c:pt>
                <c:pt idx="494">
                  <c:v>44428</c:v>
                </c:pt>
                <c:pt idx="495">
                  <c:v>44431</c:v>
                </c:pt>
                <c:pt idx="496">
                  <c:v>44432</c:v>
                </c:pt>
                <c:pt idx="497">
                  <c:v>44433</c:v>
                </c:pt>
                <c:pt idx="498">
                  <c:v>44434</c:v>
                </c:pt>
                <c:pt idx="499">
                  <c:v>44435</c:v>
                </c:pt>
                <c:pt idx="500">
                  <c:v>44438</c:v>
                </c:pt>
                <c:pt idx="501">
                  <c:v>44439</c:v>
                </c:pt>
                <c:pt idx="502">
                  <c:v>44440</c:v>
                </c:pt>
                <c:pt idx="503">
                  <c:v>44441</c:v>
                </c:pt>
                <c:pt idx="504">
                  <c:v>44442</c:v>
                </c:pt>
                <c:pt idx="505">
                  <c:v>44445</c:v>
                </c:pt>
                <c:pt idx="506">
                  <c:v>44446</c:v>
                </c:pt>
                <c:pt idx="507">
                  <c:v>44447</c:v>
                </c:pt>
                <c:pt idx="508">
                  <c:v>44448</c:v>
                </c:pt>
                <c:pt idx="509">
                  <c:v>44449</c:v>
                </c:pt>
                <c:pt idx="510">
                  <c:v>44452</c:v>
                </c:pt>
                <c:pt idx="511">
                  <c:v>44453</c:v>
                </c:pt>
                <c:pt idx="512">
                  <c:v>44454</c:v>
                </c:pt>
                <c:pt idx="513">
                  <c:v>44455</c:v>
                </c:pt>
                <c:pt idx="514">
                  <c:v>44456</c:v>
                </c:pt>
                <c:pt idx="515">
                  <c:v>44459</c:v>
                </c:pt>
                <c:pt idx="516">
                  <c:v>44460</c:v>
                </c:pt>
                <c:pt idx="517">
                  <c:v>44461</c:v>
                </c:pt>
                <c:pt idx="518">
                  <c:v>44462</c:v>
                </c:pt>
                <c:pt idx="519">
                  <c:v>44463</c:v>
                </c:pt>
                <c:pt idx="520">
                  <c:v>44466</c:v>
                </c:pt>
                <c:pt idx="521">
                  <c:v>44467</c:v>
                </c:pt>
                <c:pt idx="522">
                  <c:v>44468</c:v>
                </c:pt>
                <c:pt idx="523">
                  <c:v>44469</c:v>
                </c:pt>
                <c:pt idx="524">
                  <c:v>44470</c:v>
                </c:pt>
                <c:pt idx="525">
                  <c:v>44473</c:v>
                </c:pt>
                <c:pt idx="526">
                  <c:v>44474</c:v>
                </c:pt>
                <c:pt idx="527">
                  <c:v>44475</c:v>
                </c:pt>
                <c:pt idx="528">
                  <c:v>44476</c:v>
                </c:pt>
                <c:pt idx="529">
                  <c:v>44477</c:v>
                </c:pt>
                <c:pt idx="530">
                  <c:v>44480</c:v>
                </c:pt>
                <c:pt idx="531">
                  <c:v>44481</c:v>
                </c:pt>
                <c:pt idx="532">
                  <c:v>44482</c:v>
                </c:pt>
                <c:pt idx="533">
                  <c:v>44483</c:v>
                </c:pt>
                <c:pt idx="534">
                  <c:v>44484</c:v>
                </c:pt>
                <c:pt idx="535">
                  <c:v>44487</c:v>
                </c:pt>
                <c:pt idx="536">
                  <c:v>44488</c:v>
                </c:pt>
                <c:pt idx="537">
                  <c:v>44489</c:v>
                </c:pt>
                <c:pt idx="538">
                  <c:v>44490</c:v>
                </c:pt>
                <c:pt idx="539">
                  <c:v>44491</c:v>
                </c:pt>
                <c:pt idx="540">
                  <c:v>44494</c:v>
                </c:pt>
                <c:pt idx="541">
                  <c:v>44495</c:v>
                </c:pt>
                <c:pt idx="542">
                  <c:v>44496</c:v>
                </c:pt>
                <c:pt idx="543">
                  <c:v>44497</c:v>
                </c:pt>
                <c:pt idx="544">
                  <c:v>44498</c:v>
                </c:pt>
                <c:pt idx="545">
                  <c:v>44501</c:v>
                </c:pt>
                <c:pt idx="546">
                  <c:v>44502</c:v>
                </c:pt>
                <c:pt idx="547">
                  <c:v>44503</c:v>
                </c:pt>
                <c:pt idx="548">
                  <c:v>44504</c:v>
                </c:pt>
                <c:pt idx="549">
                  <c:v>44505</c:v>
                </c:pt>
                <c:pt idx="550">
                  <c:v>44508</c:v>
                </c:pt>
                <c:pt idx="551">
                  <c:v>44509</c:v>
                </c:pt>
                <c:pt idx="552">
                  <c:v>44510</c:v>
                </c:pt>
                <c:pt idx="553">
                  <c:v>44511</c:v>
                </c:pt>
                <c:pt idx="554">
                  <c:v>44512</c:v>
                </c:pt>
                <c:pt idx="555">
                  <c:v>44515</c:v>
                </c:pt>
                <c:pt idx="556">
                  <c:v>44516</c:v>
                </c:pt>
                <c:pt idx="557">
                  <c:v>44517</c:v>
                </c:pt>
                <c:pt idx="558">
                  <c:v>44518</c:v>
                </c:pt>
                <c:pt idx="559">
                  <c:v>44519</c:v>
                </c:pt>
                <c:pt idx="560">
                  <c:v>44522</c:v>
                </c:pt>
                <c:pt idx="561">
                  <c:v>44523</c:v>
                </c:pt>
                <c:pt idx="562">
                  <c:v>44524</c:v>
                </c:pt>
                <c:pt idx="563">
                  <c:v>44525</c:v>
                </c:pt>
                <c:pt idx="564">
                  <c:v>44526</c:v>
                </c:pt>
                <c:pt idx="565">
                  <c:v>44529</c:v>
                </c:pt>
                <c:pt idx="566">
                  <c:v>44530</c:v>
                </c:pt>
                <c:pt idx="567">
                  <c:v>44531</c:v>
                </c:pt>
                <c:pt idx="568">
                  <c:v>44532</c:v>
                </c:pt>
                <c:pt idx="569">
                  <c:v>44533</c:v>
                </c:pt>
                <c:pt idx="570">
                  <c:v>44536</c:v>
                </c:pt>
                <c:pt idx="571">
                  <c:v>44537</c:v>
                </c:pt>
                <c:pt idx="572">
                  <c:v>44538</c:v>
                </c:pt>
                <c:pt idx="573">
                  <c:v>44539</c:v>
                </c:pt>
                <c:pt idx="574">
                  <c:v>44540</c:v>
                </c:pt>
                <c:pt idx="575">
                  <c:v>44543</c:v>
                </c:pt>
                <c:pt idx="576">
                  <c:v>44544</c:v>
                </c:pt>
                <c:pt idx="577">
                  <c:v>44545</c:v>
                </c:pt>
                <c:pt idx="578">
                  <c:v>44546</c:v>
                </c:pt>
                <c:pt idx="579">
                  <c:v>44547</c:v>
                </c:pt>
                <c:pt idx="580">
                  <c:v>44550</c:v>
                </c:pt>
                <c:pt idx="581">
                  <c:v>44551</c:v>
                </c:pt>
                <c:pt idx="582">
                  <c:v>44552</c:v>
                </c:pt>
                <c:pt idx="583">
                  <c:v>44553</c:v>
                </c:pt>
                <c:pt idx="584">
                  <c:v>44554</c:v>
                </c:pt>
                <c:pt idx="585">
                  <c:v>44557</c:v>
                </c:pt>
                <c:pt idx="586">
                  <c:v>44558</c:v>
                </c:pt>
                <c:pt idx="587">
                  <c:v>44559</c:v>
                </c:pt>
                <c:pt idx="588">
                  <c:v>44560</c:v>
                </c:pt>
                <c:pt idx="589">
                  <c:v>44561</c:v>
                </c:pt>
                <c:pt idx="590">
                  <c:v>44564</c:v>
                </c:pt>
                <c:pt idx="591">
                  <c:v>44565</c:v>
                </c:pt>
                <c:pt idx="592">
                  <c:v>44566</c:v>
                </c:pt>
                <c:pt idx="593">
                  <c:v>44567</c:v>
                </c:pt>
                <c:pt idx="594">
                  <c:v>44568</c:v>
                </c:pt>
                <c:pt idx="595">
                  <c:v>44571</c:v>
                </c:pt>
                <c:pt idx="596">
                  <c:v>44572</c:v>
                </c:pt>
                <c:pt idx="597">
                  <c:v>44573</c:v>
                </c:pt>
                <c:pt idx="598">
                  <c:v>44574</c:v>
                </c:pt>
                <c:pt idx="599">
                  <c:v>44575</c:v>
                </c:pt>
                <c:pt idx="600">
                  <c:v>44578</c:v>
                </c:pt>
                <c:pt idx="601">
                  <c:v>44579</c:v>
                </c:pt>
                <c:pt idx="602">
                  <c:v>44580</c:v>
                </c:pt>
                <c:pt idx="603">
                  <c:v>44581</c:v>
                </c:pt>
                <c:pt idx="604">
                  <c:v>44582</c:v>
                </c:pt>
                <c:pt idx="605">
                  <c:v>44585</c:v>
                </c:pt>
                <c:pt idx="606">
                  <c:v>44586</c:v>
                </c:pt>
                <c:pt idx="607">
                  <c:v>44587</c:v>
                </c:pt>
                <c:pt idx="608">
                  <c:v>44588</c:v>
                </c:pt>
                <c:pt idx="609">
                  <c:v>44589</c:v>
                </c:pt>
                <c:pt idx="610">
                  <c:v>44592</c:v>
                </c:pt>
                <c:pt idx="611">
                  <c:v>44593</c:v>
                </c:pt>
                <c:pt idx="612">
                  <c:v>44594</c:v>
                </c:pt>
                <c:pt idx="613">
                  <c:v>44595</c:v>
                </c:pt>
                <c:pt idx="614">
                  <c:v>44596</c:v>
                </c:pt>
                <c:pt idx="615">
                  <c:v>44599</c:v>
                </c:pt>
                <c:pt idx="616">
                  <c:v>44600</c:v>
                </c:pt>
                <c:pt idx="617">
                  <c:v>44601</c:v>
                </c:pt>
                <c:pt idx="618">
                  <c:v>44602</c:v>
                </c:pt>
                <c:pt idx="619">
                  <c:v>44603</c:v>
                </c:pt>
                <c:pt idx="620">
                  <c:v>44606</c:v>
                </c:pt>
                <c:pt idx="621">
                  <c:v>44607</c:v>
                </c:pt>
                <c:pt idx="622">
                  <c:v>44608</c:v>
                </c:pt>
                <c:pt idx="623">
                  <c:v>44609</c:v>
                </c:pt>
                <c:pt idx="624">
                  <c:v>44610</c:v>
                </c:pt>
                <c:pt idx="625">
                  <c:v>44613</c:v>
                </c:pt>
                <c:pt idx="626">
                  <c:v>44614</c:v>
                </c:pt>
                <c:pt idx="627">
                  <c:v>44615</c:v>
                </c:pt>
                <c:pt idx="628">
                  <c:v>44616</c:v>
                </c:pt>
                <c:pt idx="629">
                  <c:v>44617</c:v>
                </c:pt>
                <c:pt idx="630">
                  <c:v>44620</c:v>
                </c:pt>
                <c:pt idx="631">
                  <c:v>44621</c:v>
                </c:pt>
                <c:pt idx="632">
                  <c:v>44622</c:v>
                </c:pt>
                <c:pt idx="633">
                  <c:v>44623</c:v>
                </c:pt>
                <c:pt idx="634">
                  <c:v>44624</c:v>
                </c:pt>
                <c:pt idx="635">
                  <c:v>44627</c:v>
                </c:pt>
                <c:pt idx="636">
                  <c:v>44628</c:v>
                </c:pt>
                <c:pt idx="637">
                  <c:v>44629</c:v>
                </c:pt>
                <c:pt idx="638">
                  <c:v>44630</c:v>
                </c:pt>
                <c:pt idx="639">
                  <c:v>44631</c:v>
                </c:pt>
                <c:pt idx="640">
                  <c:v>44634</c:v>
                </c:pt>
                <c:pt idx="641">
                  <c:v>44635</c:v>
                </c:pt>
                <c:pt idx="642">
                  <c:v>44636</c:v>
                </c:pt>
                <c:pt idx="643">
                  <c:v>44637</c:v>
                </c:pt>
                <c:pt idx="644">
                  <c:v>44638</c:v>
                </c:pt>
                <c:pt idx="645">
                  <c:v>44641</c:v>
                </c:pt>
                <c:pt idx="646">
                  <c:v>44642</c:v>
                </c:pt>
                <c:pt idx="647">
                  <c:v>44643</c:v>
                </c:pt>
                <c:pt idx="648">
                  <c:v>44644</c:v>
                </c:pt>
                <c:pt idx="649">
                  <c:v>44645</c:v>
                </c:pt>
                <c:pt idx="650">
                  <c:v>44648</c:v>
                </c:pt>
                <c:pt idx="651">
                  <c:v>44649</c:v>
                </c:pt>
                <c:pt idx="652">
                  <c:v>44650</c:v>
                </c:pt>
                <c:pt idx="653">
                  <c:v>44651</c:v>
                </c:pt>
                <c:pt idx="654">
                  <c:v>44652</c:v>
                </c:pt>
                <c:pt idx="655">
                  <c:v>44655</c:v>
                </c:pt>
                <c:pt idx="656">
                  <c:v>44656</c:v>
                </c:pt>
                <c:pt idx="657">
                  <c:v>44657</c:v>
                </c:pt>
                <c:pt idx="658">
                  <c:v>44658</c:v>
                </c:pt>
                <c:pt idx="659">
                  <c:v>44659</c:v>
                </c:pt>
                <c:pt idx="660">
                  <c:v>44662</c:v>
                </c:pt>
                <c:pt idx="661">
                  <c:v>44663</c:v>
                </c:pt>
                <c:pt idx="662">
                  <c:v>44664</c:v>
                </c:pt>
                <c:pt idx="663">
                  <c:v>44665</c:v>
                </c:pt>
                <c:pt idx="664">
                  <c:v>44666</c:v>
                </c:pt>
                <c:pt idx="665">
                  <c:v>44669</c:v>
                </c:pt>
                <c:pt idx="666">
                  <c:v>44670</c:v>
                </c:pt>
                <c:pt idx="667">
                  <c:v>44671</c:v>
                </c:pt>
                <c:pt idx="668">
                  <c:v>44672</c:v>
                </c:pt>
                <c:pt idx="669">
                  <c:v>44673</c:v>
                </c:pt>
                <c:pt idx="670">
                  <c:v>44676</c:v>
                </c:pt>
                <c:pt idx="671">
                  <c:v>44677</c:v>
                </c:pt>
                <c:pt idx="672">
                  <c:v>44678</c:v>
                </c:pt>
                <c:pt idx="673">
                  <c:v>44679</c:v>
                </c:pt>
                <c:pt idx="674">
                  <c:v>44680</c:v>
                </c:pt>
                <c:pt idx="675">
                  <c:v>44683</c:v>
                </c:pt>
                <c:pt idx="676">
                  <c:v>44684</c:v>
                </c:pt>
                <c:pt idx="677">
                  <c:v>44685</c:v>
                </c:pt>
                <c:pt idx="678">
                  <c:v>44686</c:v>
                </c:pt>
                <c:pt idx="679">
                  <c:v>44687</c:v>
                </c:pt>
                <c:pt idx="680">
                  <c:v>44690</c:v>
                </c:pt>
                <c:pt idx="681">
                  <c:v>44691</c:v>
                </c:pt>
                <c:pt idx="682">
                  <c:v>44692</c:v>
                </c:pt>
                <c:pt idx="683">
                  <c:v>44693</c:v>
                </c:pt>
                <c:pt idx="684">
                  <c:v>44694</c:v>
                </c:pt>
                <c:pt idx="685">
                  <c:v>44697</c:v>
                </c:pt>
                <c:pt idx="686">
                  <c:v>44698</c:v>
                </c:pt>
                <c:pt idx="687">
                  <c:v>44699</c:v>
                </c:pt>
                <c:pt idx="688">
                  <c:v>44700</c:v>
                </c:pt>
                <c:pt idx="689">
                  <c:v>44701</c:v>
                </c:pt>
                <c:pt idx="690">
                  <c:v>44704</c:v>
                </c:pt>
                <c:pt idx="691">
                  <c:v>44705</c:v>
                </c:pt>
                <c:pt idx="692">
                  <c:v>44706</c:v>
                </c:pt>
                <c:pt idx="693">
                  <c:v>44707</c:v>
                </c:pt>
                <c:pt idx="694">
                  <c:v>44708</c:v>
                </c:pt>
                <c:pt idx="695">
                  <c:v>44711</c:v>
                </c:pt>
                <c:pt idx="696">
                  <c:v>44712</c:v>
                </c:pt>
                <c:pt idx="697">
                  <c:v>44713</c:v>
                </c:pt>
                <c:pt idx="698">
                  <c:v>44714</c:v>
                </c:pt>
                <c:pt idx="699">
                  <c:v>44715</c:v>
                </c:pt>
                <c:pt idx="700">
                  <c:v>44718</c:v>
                </c:pt>
                <c:pt idx="701">
                  <c:v>44719</c:v>
                </c:pt>
                <c:pt idx="702">
                  <c:v>44720</c:v>
                </c:pt>
                <c:pt idx="703">
                  <c:v>44721</c:v>
                </c:pt>
                <c:pt idx="704">
                  <c:v>44722</c:v>
                </c:pt>
                <c:pt idx="705">
                  <c:v>44725</c:v>
                </c:pt>
                <c:pt idx="706">
                  <c:v>44726</c:v>
                </c:pt>
                <c:pt idx="707">
                  <c:v>44727</c:v>
                </c:pt>
                <c:pt idx="708">
                  <c:v>44728</c:v>
                </c:pt>
                <c:pt idx="709">
                  <c:v>44729</c:v>
                </c:pt>
                <c:pt idx="710">
                  <c:v>44732</c:v>
                </c:pt>
                <c:pt idx="711">
                  <c:v>44733</c:v>
                </c:pt>
                <c:pt idx="712">
                  <c:v>44734</c:v>
                </c:pt>
                <c:pt idx="713">
                  <c:v>44735</c:v>
                </c:pt>
                <c:pt idx="714">
                  <c:v>44736</c:v>
                </c:pt>
                <c:pt idx="715">
                  <c:v>44739</c:v>
                </c:pt>
                <c:pt idx="716">
                  <c:v>44740</c:v>
                </c:pt>
                <c:pt idx="717">
                  <c:v>44741</c:v>
                </c:pt>
                <c:pt idx="718">
                  <c:v>44742</c:v>
                </c:pt>
                <c:pt idx="719">
                  <c:v>44743</c:v>
                </c:pt>
                <c:pt idx="720">
                  <c:v>44746</c:v>
                </c:pt>
                <c:pt idx="721">
                  <c:v>44747</c:v>
                </c:pt>
                <c:pt idx="722">
                  <c:v>44748</c:v>
                </c:pt>
                <c:pt idx="723">
                  <c:v>44749</c:v>
                </c:pt>
                <c:pt idx="724">
                  <c:v>44750</c:v>
                </c:pt>
                <c:pt idx="725">
                  <c:v>44753</c:v>
                </c:pt>
                <c:pt idx="726">
                  <c:v>44754</c:v>
                </c:pt>
                <c:pt idx="727">
                  <c:v>44755</c:v>
                </c:pt>
                <c:pt idx="728">
                  <c:v>44756</c:v>
                </c:pt>
                <c:pt idx="729">
                  <c:v>44757</c:v>
                </c:pt>
                <c:pt idx="730">
                  <c:v>44760</c:v>
                </c:pt>
                <c:pt idx="731">
                  <c:v>44761</c:v>
                </c:pt>
                <c:pt idx="732">
                  <c:v>44762</c:v>
                </c:pt>
                <c:pt idx="733">
                  <c:v>44763</c:v>
                </c:pt>
                <c:pt idx="734">
                  <c:v>44764</c:v>
                </c:pt>
                <c:pt idx="735">
                  <c:v>44767</c:v>
                </c:pt>
                <c:pt idx="736">
                  <c:v>44768</c:v>
                </c:pt>
                <c:pt idx="737">
                  <c:v>44769</c:v>
                </c:pt>
                <c:pt idx="738">
                  <c:v>44770</c:v>
                </c:pt>
                <c:pt idx="739">
                  <c:v>44771</c:v>
                </c:pt>
                <c:pt idx="740">
                  <c:v>44774</c:v>
                </c:pt>
                <c:pt idx="741">
                  <c:v>44775</c:v>
                </c:pt>
                <c:pt idx="742">
                  <c:v>44776</c:v>
                </c:pt>
                <c:pt idx="743">
                  <c:v>44777</c:v>
                </c:pt>
                <c:pt idx="744">
                  <c:v>44778</c:v>
                </c:pt>
                <c:pt idx="745">
                  <c:v>44781</c:v>
                </c:pt>
                <c:pt idx="746">
                  <c:v>44782</c:v>
                </c:pt>
                <c:pt idx="747">
                  <c:v>44783</c:v>
                </c:pt>
                <c:pt idx="748">
                  <c:v>44784</c:v>
                </c:pt>
                <c:pt idx="749">
                  <c:v>44785</c:v>
                </c:pt>
                <c:pt idx="750">
                  <c:v>44788</c:v>
                </c:pt>
                <c:pt idx="751">
                  <c:v>44789</c:v>
                </c:pt>
                <c:pt idx="752">
                  <c:v>44790</c:v>
                </c:pt>
                <c:pt idx="753">
                  <c:v>44791</c:v>
                </c:pt>
                <c:pt idx="754">
                  <c:v>44792</c:v>
                </c:pt>
                <c:pt idx="755">
                  <c:v>44795</c:v>
                </c:pt>
                <c:pt idx="756">
                  <c:v>44796</c:v>
                </c:pt>
                <c:pt idx="757">
                  <c:v>44797</c:v>
                </c:pt>
                <c:pt idx="758">
                  <c:v>44798</c:v>
                </c:pt>
                <c:pt idx="759">
                  <c:v>44799</c:v>
                </c:pt>
                <c:pt idx="760">
                  <c:v>44802</c:v>
                </c:pt>
                <c:pt idx="761">
                  <c:v>44803</c:v>
                </c:pt>
                <c:pt idx="762">
                  <c:v>44804</c:v>
                </c:pt>
                <c:pt idx="763">
                  <c:v>44805</c:v>
                </c:pt>
                <c:pt idx="764">
                  <c:v>44806</c:v>
                </c:pt>
                <c:pt idx="765">
                  <c:v>44809</c:v>
                </c:pt>
                <c:pt idx="766">
                  <c:v>44810</c:v>
                </c:pt>
                <c:pt idx="767">
                  <c:v>44811</c:v>
                </c:pt>
                <c:pt idx="768">
                  <c:v>44812</c:v>
                </c:pt>
                <c:pt idx="769">
                  <c:v>44813</c:v>
                </c:pt>
                <c:pt idx="770">
                  <c:v>44816</c:v>
                </c:pt>
                <c:pt idx="771">
                  <c:v>44817</c:v>
                </c:pt>
                <c:pt idx="772">
                  <c:v>44818</c:v>
                </c:pt>
                <c:pt idx="773">
                  <c:v>44819</c:v>
                </c:pt>
                <c:pt idx="774">
                  <c:v>44820</c:v>
                </c:pt>
                <c:pt idx="775">
                  <c:v>44823</c:v>
                </c:pt>
                <c:pt idx="776">
                  <c:v>44824</c:v>
                </c:pt>
                <c:pt idx="777">
                  <c:v>44825</c:v>
                </c:pt>
                <c:pt idx="778">
                  <c:v>44826</c:v>
                </c:pt>
                <c:pt idx="779">
                  <c:v>44827</c:v>
                </c:pt>
                <c:pt idx="780">
                  <c:v>44830</c:v>
                </c:pt>
                <c:pt idx="781">
                  <c:v>44831</c:v>
                </c:pt>
                <c:pt idx="782">
                  <c:v>44832</c:v>
                </c:pt>
                <c:pt idx="783">
                  <c:v>44833</c:v>
                </c:pt>
                <c:pt idx="784">
                  <c:v>44834</c:v>
                </c:pt>
              </c:numCache>
            </c:numRef>
          </c:cat>
          <c:val>
            <c:numRef>
              <c:f>Sheet1!$C$2:$C$786</c:f>
              <c:numCache>
                <c:formatCode>General</c:formatCode>
                <c:ptCount val="785"/>
                <c:pt idx="0">
                  <c:v>97.7</c:v>
                </c:pt>
                <c:pt idx="1">
                  <c:v>97.7</c:v>
                </c:pt>
                <c:pt idx="2">
                  <c:v>97.55</c:v>
                </c:pt>
                <c:pt idx="3">
                  <c:v>97.48</c:v>
                </c:pt>
                <c:pt idx="4">
                  <c:v>97.37</c:v>
                </c:pt>
                <c:pt idx="5">
                  <c:v>97.29</c:v>
                </c:pt>
                <c:pt idx="6">
                  <c:v>97.19</c:v>
                </c:pt>
                <c:pt idx="7">
                  <c:v>97.12</c:v>
                </c:pt>
                <c:pt idx="8">
                  <c:v>97.03</c:v>
                </c:pt>
                <c:pt idx="9">
                  <c:v>96.96</c:v>
                </c:pt>
                <c:pt idx="10">
                  <c:v>96.96</c:v>
                </c:pt>
                <c:pt idx="11">
                  <c:v>97.01</c:v>
                </c:pt>
                <c:pt idx="12">
                  <c:v>97.09</c:v>
                </c:pt>
                <c:pt idx="13">
                  <c:v>97.15</c:v>
                </c:pt>
                <c:pt idx="14">
                  <c:v>97.21</c:v>
                </c:pt>
                <c:pt idx="15">
                  <c:v>97.18</c:v>
                </c:pt>
                <c:pt idx="16">
                  <c:v>97.18</c:v>
                </c:pt>
                <c:pt idx="17">
                  <c:v>97.2</c:v>
                </c:pt>
                <c:pt idx="18">
                  <c:v>97.26</c:v>
                </c:pt>
                <c:pt idx="19">
                  <c:v>97.21</c:v>
                </c:pt>
                <c:pt idx="20">
                  <c:v>97.16</c:v>
                </c:pt>
                <c:pt idx="21">
                  <c:v>97.12</c:v>
                </c:pt>
                <c:pt idx="22">
                  <c:v>97.11</c:v>
                </c:pt>
                <c:pt idx="23">
                  <c:v>97.1</c:v>
                </c:pt>
                <c:pt idx="24">
                  <c:v>97.13</c:v>
                </c:pt>
                <c:pt idx="25">
                  <c:v>97.1</c:v>
                </c:pt>
                <c:pt idx="26">
                  <c:v>97.09</c:v>
                </c:pt>
                <c:pt idx="27">
                  <c:v>97.1</c:v>
                </c:pt>
                <c:pt idx="28">
                  <c:v>97.17</c:v>
                </c:pt>
                <c:pt idx="29">
                  <c:v>97.23</c:v>
                </c:pt>
                <c:pt idx="30">
                  <c:v>97.23</c:v>
                </c:pt>
                <c:pt idx="31">
                  <c:v>97.27</c:v>
                </c:pt>
                <c:pt idx="32">
                  <c:v>97.36</c:v>
                </c:pt>
                <c:pt idx="33">
                  <c:v>97.36</c:v>
                </c:pt>
                <c:pt idx="34">
                  <c:v>97.3</c:v>
                </c:pt>
                <c:pt idx="35">
                  <c:v>97.26</c:v>
                </c:pt>
                <c:pt idx="36">
                  <c:v>97.22</c:v>
                </c:pt>
                <c:pt idx="37">
                  <c:v>97.53</c:v>
                </c:pt>
                <c:pt idx="38">
                  <c:v>97.55</c:v>
                </c:pt>
                <c:pt idx="39">
                  <c:v>97.54</c:v>
                </c:pt>
                <c:pt idx="40">
                  <c:v>97.57</c:v>
                </c:pt>
                <c:pt idx="41">
                  <c:v>97.6</c:v>
                </c:pt>
                <c:pt idx="42">
                  <c:v>97.63</c:v>
                </c:pt>
                <c:pt idx="43">
                  <c:v>97.63</c:v>
                </c:pt>
                <c:pt idx="44">
                  <c:v>97.61</c:v>
                </c:pt>
                <c:pt idx="45">
                  <c:v>97.61</c:v>
                </c:pt>
                <c:pt idx="46">
                  <c:v>97.6</c:v>
                </c:pt>
                <c:pt idx="47">
                  <c:v>97.73</c:v>
                </c:pt>
                <c:pt idx="48">
                  <c:v>97.88</c:v>
                </c:pt>
                <c:pt idx="49">
                  <c:v>97.99</c:v>
                </c:pt>
                <c:pt idx="50">
                  <c:v>98.02</c:v>
                </c:pt>
                <c:pt idx="51">
                  <c:v>98.11</c:v>
                </c:pt>
                <c:pt idx="52">
                  <c:v>98.22</c:v>
                </c:pt>
                <c:pt idx="53">
                  <c:v>98.38</c:v>
                </c:pt>
                <c:pt idx="54">
                  <c:v>98.41</c:v>
                </c:pt>
                <c:pt idx="55">
                  <c:v>98.52</c:v>
                </c:pt>
                <c:pt idx="56">
                  <c:v>98.59</c:v>
                </c:pt>
                <c:pt idx="57">
                  <c:v>98.69</c:v>
                </c:pt>
                <c:pt idx="58">
                  <c:v>98.74</c:v>
                </c:pt>
                <c:pt idx="59">
                  <c:v>98.76</c:v>
                </c:pt>
                <c:pt idx="60">
                  <c:v>98.71</c:v>
                </c:pt>
                <c:pt idx="61">
                  <c:v>98.7</c:v>
                </c:pt>
                <c:pt idx="62">
                  <c:v>98.7</c:v>
                </c:pt>
                <c:pt idx="63">
                  <c:v>98.69</c:v>
                </c:pt>
                <c:pt idx="64">
                  <c:v>98.69</c:v>
                </c:pt>
                <c:pt idx="65">
                  <c:v>98.71</c:v>
                </c:pt>
                <c:pt idx="66">
                  <c:v>98.71</c:v>
                </c:pt>
                <c:pt idx="67">
                  <c:v>98.71</c:v>
                </c:pt>
                <c:pt idx="68">
                  <c:v>98.76</c:v>
                </c:pt>
                <c:pt idx="69">
                  <c:v>98.79</c:v>
                </c:pt>
                <c:pt idx="70">
                  <c:v>98.87</c:v>
                </c:pt>
                <c:pt idx="71">
                  <c:v>98.96</c:v>
                </c:pt>
                <c:pt idx="72">
                  <c:v>99.04</c:v>
                </c:pt>
                <c:pt idx="73">
                  <c:v>99.08</c:v>
                </c:pt>
                <c:pt idx="74">
                  <c:v>99.1</c:v>
                </c:pt>
                <c:pt idx="75">
                  <c:v>99.13</c:v>
                </c:pt>
                <c:pt idx="76">
                  <c:v>99.14</c:v>
                </c:pt>
                <c:pt idx="77">
                  <c:v>99.18</c:v>
                </c:pt>
                <c:pt idx="78">
                  <c:v>99.21</c:v>
                </c:pt>
                <c:pt idx="79">
                  <c:v>99.18</c:v>
                </c:pt>
                <c:pt idx="80">
                  <c:v>99.18</c:v>
                </c:pt>
                <c:pt idx="81">
                  <c:v>99.17</c:v>
                </c:pt>
                <c:pt idx="82">
                  <c:v>99.13</c:v>
                </c:pt>
                <c:pt idx="83">
                  <c:v>99.09</c:v>
                </c:pt>
                <c:pt idx="84">
                  <c:v>99.05</c:v>
                </c:pt>
                <c:pt idx="85">
                  <c:v>98.84</c:v>
                </c:pt>
                <c:pt idx="86">
                  <c:v>98.79</c:v>
                </c:pt>
                <c:pt idx="87">
                  <c:v>98.78</c:v>
                </c:pt>
                <c:pt idx="88">
                  <c:v>98.77</c:v>
                </c:pt>
                <c:pt idx="89">
                  <c:v>98.69</c:v>
                </c:pt>
                <c:pt idx="90">
                  <c:v>98.6</c:v>
                </c:pt>
                <c:pt idx="91">
                  <c:v>98.55</c:v>
                </c:pt>
                <c:pt idx="92">
                  <c:v>98.53</c:v>
                </c:pt>
                <c:pt idx="93">
                  <c:v>98.51</c:v>
                </c:pt>
                <c:pt idx="94">
                  <c:v>98.48</c:v>
                </c:pt>
                <c:pt idx="95">
                  <c:v>98.46</c:v>
                </c:pt>
                <c:pt idx="96">
                  <c:v>98.47</c:v>
                </c:pt>
                <c:pt idx="97">
                  <c:v>98.51</c:v>
                </c:pt>
                <c:pt idx="98">
                  <c:v>98.51</c:v>
                </c:pt>
                <c:pt idx="99">
                  <c:v>98.52</c:v>
                </c:pt>
                <c:pt idx="100">
                  <c:v>98.52</c:v>
                </c:pt>
                <c:pt idx="101">
                  <c:v>98.5</c:v>
                </c:pt>
                <c:pt idx="102">
                  <c:v>98.49</c:v>
                </c:pt>
                <c:pt idx="103">
                  <c:v>98.5</c:v>
                </c:pt>
                <c:pt idx="104">
                  <c:v>98.5</c:v>
                </c:pt>
                <c:pt idx="105">
                  <c:v>98.32</c:v>
                </c:pt>
                <c:pt idx="106">
                  <c:v>98.28</c:v>
                </c:pt>
                <c:pt idx="107">
                  <c:v>98.04</c:v>
                </c:pt>
                <c:pt idx="108">
                  <c:v>97.55</c:v>
                </c:pt>
                <c:pt idx="109">
                  <c:v>96.81</c:v>
                </c:pt>
                <c:pt idx="110">
                  <c:v>96.69</c:v>
                </c:pt>
                <c:pt idx="111">
                  <c:v>97</c:v>
                </c:pt>
                <c:pt idx="112">
                  <c:v>97.1</c:v>
                </c:pt>
                <c:pt idx="113">
                  <c:v>96.53</c:v>
                </c:pt>
                <c:pt idx="114">
                  <c:v>95.74</c:v>
                </c:pt>
                <c:pt idx="115">
                  <c:v>93.28</c:v>
                </c:pt>
                <c:pt idx="116">
                  <c:v>94.08</c:v>
                </c:pt>
                <c:pt idx="117">
                  <c:v>93.21</c:v>
                </c:pt>
                <c:pt idx="118">
                  <c:v>90.25</c:v>
                </c:pt>
                <c:pt idx="119">
                  <c:v>90.67</c:v>
                </c:pt>
                <c:pt idx="120">
                  <c:v>87.58</c:v>
                </c:pt>
                <c:pt idx="121">
                  <c:v>86.61</c:v>
                </c:pt>
                <c:pt idx="122">
                  <c:v>83.21</c:v>
                </c:pt>
                <c:pt idx="123">
                  <c:v>80.05</c:v>
                </c:pt>
                <c:pt idx="124">
                  <c:v>80.36</c:v>
                </c:pt>
                <c:pt idx="125">
                  <c:v>77.87</c:v>
                </c:pt>
                <c:pt idx="126">
                  <c:v>78.540000000000006</c:v>
                </c:pt>
                <c:pt idx="127">
                  <c:v>81.08</c:v>
                </c:pt>
                <c:pt idx="128">
                  <c:v>84.99</c:v>
                </c:pt>
                <c:pt idx="129">
                  <c:v>85.07</c:v>
                </c:pt>
                <c:pt idx="130">
                  <c:v>86</c:v>
                </c:pt>
                <c:pt idx="131">
                  <c:v>88.1</c:v>
                </c:pt>
                <c:pt idx="132">
                  <c:v>87.6</c:v>
                </c:pt>
                <c:pt idx="133">
                  <c:v>87.67</c:v>
                </c:pt>
                <c:pt idx="134">
                  <c:v>87.82</c:v>
                </c:pt>
                <c:pt idx="135">
                  <c:v>88.52</c:v>
                </c:pt>
                <c:pt idx="136">
                  <c:v>89.45</c:v>
                </c:pt>
                <c:pt idx="137">
                  <c:v>90.07</c:v>
                </c:pt>
                <c:pt idx="138">
                  <c:v>91.24</c:v>
                </c:pt>
                <c:pt idx="139">
                  <c:v>91.26</c:v>
                </c:pt>
                <c:pt idx="140">
                  <c:v>91.94</c:v>
                </c:pt>
                <c:pt idx="141">
                  <c:v>92.1</c:v>
                </c:pt>
                <c:pt idx="142">
                  <c:v>91.84</c:v>
                </c:pt>
                <c:pt idx="143">
                  <c:v>91.73</c:v>
                </c:pt>
                <c:pt idx="144">
                  <c:v>92.26</c:v>
                </c:pt>
                <c:pt idx="145">
                  <c:v>91.75</c:v>
                </c:pt>
                <c:pt idx="146">
                  <c:v>91.13</c:v>
                </c:pt>
                <c:pt idx="147">
                  <c:v>91.09</c:v>
                </c:pt>
                <c:pt idx="148">
                  <c:v>91.01</c:v>
                </c:pt>
                <c:pt idx="149">
                  <c:v>90.78</c:v>
                </c:pt>
                <c:pt idx="150">
                  <c:v>90.46</c:v>
                </c:pt>
                <c:pt idx="151">
                  <c:v>90.33</c:v>
                </c:pt>
                <c:pt idx="152">
                  <c:v>90.43</c:v>
                </c:pt>
                <c:pt idx="153">
                  <c:v>90.58</c:v>
                </c:pt>
                <c:pt idx="154">
                  <c:v>90.3</c:v>
                </c:pt>
                <c:pt idx="155">
                  <c:v>89.97</c:v>
                </c:pt>
                <c:pt idx="156">
                  <c:v>90.04</c:v>
                </c:pt>
                <c:pt idx="157">
                  <c:v>90.21</c:v>
                </c:pt>
                <c:pt idx="158">
                  <c:v>90.47</c:v>
                </c:pt>
                <c:pt idx="159">
                  <c:v>90.7</c:v>
                </c:pt>
                <c:pt idx="160">
                  <c:v>90.75</c:v>
                </c:pt>
                <c:pt idx="161">
                  <c:v>91.05</c:v>
                </c:pt>
                <c:pt idx="162">
                  <c:v>91.06</c:v>
                </c:pt>
                <c:pt idx="163">
                  <c:v>90.7</c:v>
                </c:pt>
                <c:pt idx="164">
                  <c:v>90.6</c:v>
                </c:pt>
                <c:pt idx="165">
                  <c:v>90.9</c:v>
                </c:pt>
                <c:pt idx="166">
                  <c:v>91.07</c:v>
                </c:pt>
                <c:pt idx="167">
                  <c:v>91.27</c:v>
                </c:pt>
                <c:pt idx="168">
                  <c:v>91.46</c:v>
                </c:pt>
                <c:pt idx="169">
                  <c:v>91.55</c:v>
                </c:pt>
                <c:pt idx="170">
                  <c:v>91.55</c:v>
                </c:pt>
                <c:pt idx="171">
                  <c:v>91.93</c:v>
                </c:pt>
                <c:pt idx="172">
                  <c:v>92.46</c:v>
                </c:pt>
                <c:pt idx="173">
                  <c:v>92.93</c:v>
                </c:pt>
                <c:pt idx="174">
                  <c:v>93.07</c:v>
                </c:pt>
                <c:pt idx="175">
                  <c:v>93.17</c:v>
                </c:pt>
                <c:pt idx="176">
                  <c:v>93.33</c:v>
                </c:pt>
                <c:pt idx="177">
                  <c:v>93.6</c:v>
                </c:pt>
                <c:pt idx="178">
                  <c:v>94.25</c:v>
                </c:pt>
                <c:pt idx="179">
                  <c:v>94.79</c:v>
                </c:pt>
                <c:pt idx="180">
                  <c:v>95.11</c:v>
                </c:pt>
                <c:pt idx="181">
                  <c:v>95.23</c:v>
                </c:pt>
                <c:pt idx="182">
                  <c:v>95.28</c:v>
                </c:pt>
                <c:pt idx="183">
                  <c:v>94.67</c:v>
                </c:pt>
                <c:pt idx="184">
                  <c:v>94.59</c:v>
                </c:pt>
                <c:pt idx="185">
                  <c:v>94.16</c:v>
                </c:pt>
                <c:pt idx="186">
                  <c:v>94.56</c:v>
                </c:pt>
                <c:pt idx="187">
                  <c:v>94.72</c:v>
                </c:pt>
                <c:pt idx="188">
                  <c:v>94.6</c:v>
                </c:pt>
                <c:pt idx="189">
                  <c:v>94.66</c:v>
                </c:pt>
                <c:pt idx="190">
                  <c:v>94.48</c:v>
                </c:pt>
                <c:pt idx="191">
                  <c:v>94.51</c:v>
                </c:pt>
                <c:pt idx="192">
                  <c:v>94.22</c:v>
                </c:pt>
                <c:pt idx="193">
                  <c:v>93.79</c:v>
                </c:pt>
                <c:pt idx="194">
                  <c:v>93.41</c:v>
                </c:pt>
                <c:pt idx="195">
                  <c:v>93.12</c:v>
                </c:pt>
                <c:pt idx="196">
                  <c:v>93.07</c:v>
                </c:pt>
                <c:pt idx="197">
                  <c:v>93.16</c:v>
                </c:pt>
                <c:pt idx="198">
                  <c:v>93.36</c:v>
                </c:pt>
                <c:pt idx="199">
                  <c:v>93.36</c:v>
                </c:pt>
                <c:pt idx="200">
                  <c:v>93.72</c:v>
                </c:pt>
                <c:pt idx="201">
                  <c:v>93.67</c:v>
                </c:pt>
                <c:pt idx="202">
                  <c:v>93.69</c:v>
                </c:pt>
                <c:pt idx="203">
                  <c:v>93.68</c:v>
                </c:pt>
                <c:pt idx="204">
                  <c:v>93.6</c:v>
                </c:pt>
                <c:pt idx="205">
                  <c:v>93.7</c:v>
                </c:pt>
                <c:pt idx="206">
                  <c:v>93.72</c:v>
                </c:pt>
                <c:pt idx="207">
                  <c:v>93.96</c:v>
                </c:pt>
                <c:pt idx="208">
                  <c:v>94.05</c:v>
                </c:pt>
                <c:pt idx="209">
                  <c:v>94.22</c:v>
                </c:pt>
                <c:pt idx="210">
                  <c:v>94.34</c:v>
                </c:pt>
                <c:pt idx="211">
                  <c:v>94.57</c:v>
                </c:pt>
                <c:pt idx="212">
                  <c:v>94.72</c:v>
                </c:pt>
                <c:pt idx="213">
                  <c:v>94.84</c:v>
                </c:pt>
                <c:pt idx="214">
                  <c:v>94.76</c:v>
                </c:pt>
                <c:pt idx="215">
                  <c:v>94.77</c:v>
                </c:pt>
                <c:pt idx="216">
                  <c:v>94.7</c:v>
                </c:pt>
                <c:pt idx="217">
                  <c:v>94.63</c:v>
                </c:pt>
                <c:pt idx="218">
                  <c:v>93.85</c:v>
                </c:pt>
                <c:pt idx="219">
                  <c:v>94.69</c:v>
                </c:pt>
                <c:pt idx="220">
                  <c:v>94.77</c:v>
                </c:pt>
                <c:pt idx="221">
                  <c:v>94.82</c:v>
                </c:pt>
                <c:pt idx="222">
                  <c:v>94.93</c:v>
                </c:pt>
                <c:pt idx="223">
                  <c:v>95.02</c:v>
                </c:pt>
                <c:pt idx="224">
                  <c:v>95.03</c:v>
                </c:pt>
                <c:pt idx="225">
                  <c:v>95.1</c:v>
                </c:pt>
                <c:pt idx="226">
                  <c:v>95.24</c:v>
                </c:pt>
                <c:pt idx="227">
                  <c:v>95.37</c:v>
                </c:pt>
                <c:pt idx="228">
                  <c:v>95.48</c:v>
                </c:pt>
                <c:pt idx="229">
                  <c:v>95.51</c:v>
                </c:pt>
                <c:pt idx="230">
                  <c:v>95.56</c:v>
                </c:pt>
                <c:pt idx="231">
                  <c:v>95.51</c:v>
                </c:pt>
                <c:pt idx="232">
                  <c:v>95.48</c:v>
                </c:pt>
                <c:pt idx="233">
                  <c:v>95.47</c:v>
                </c:pt>
                <c:pt idx="234">
                  <c:v>95.38</c:v>
                </c:pt>
                <c:pt idx="235">
                  <c:v>95.39</c:v>
                </c:pt>
                <c:pt idx="236">
                  <c:v>95.41</c:v>
                </c:pt>
                <c:pt idx="237">
                  <c:v>95.49</c:v>
                </c:pt>
                <c:pt idx="238">
                  <c:v>95.55</c:v>
                </c:pt>
                <c:pt idx="239">
                  <c:v>95.59</c:v>
                </c:pt>
                <c:pt idx="240">
                  <c:v>95.7</c:v>
                </c:pt>
                <c:pt idx="241">
                  <c:v>95.79</c:v>
                </c:pt>
                <c:pt idx="242">
                  <c:v>96.03</c:v>
                </c:pt>
                <c:pt idx="243">
                  <c:v>96.27</c:v>
                </c:pt>
                <c:pt idx="244">
                  <c:v>96.34</c:v>
                </c:pt>
                <c:pt idx="245">
                  <c:v>96.34</c:v>
                </c:pt>
                <c:pt idx="246">
                  <c:v>96.26</c:v>
                </c:pt>
                <c:pt idx="247">
                  <c:v>96.58</c:v>
                </c:pt>
                <c:pt idx="248">
                  <c:v>96.69</c:v>
                </c:pt>
                <c:pt idx="249">
                  <c:v>96.79</c:v>
                </c:pt>
                <c:pt idx="250">
                  <c:v>96.86</c:v>
                </c:pt>
                <c:pt idx="251">
                  <c:v>96.87</c:v>
                </c:pt>
                <c:pt idx="252">
                  <c:v>96.88</c:v>
                </c:pt>
                <c:pt idx="253">
                  <c:v>96.75</c:v>
                </c:pt>
                <c:pt idx="254">
                  <c:v>96.66</c:v>
                </c:pt>
                <c:pt idx="255">
                  <c:v>96.39</c:v>
                </c:pt>
                <c:pt idx="256">
                  <c:v>96.3</c:v>
                </c:pt>
                <c:pt idx="257">
                  <c:v>96.29</c:v>
                </c:pt>
                <c:pt idx="258">
                  <c:v>95.97</c:v>
                </c:pt>
                <c:pt idx="259">
                  <c:v>95.74</c:v>
                </c:pt>
                <c:pt idx="260">
                  <c:v>95.76</c:v>
                </c:pt>
                <c:pt idx="261">
                  <c:v>95.71</c:v>
                </c:pt>
                <c:pt idx="262">
                  <c:v>95.64</c:v>
                </c:pt>
                <c:pt idx="263">
                  <c:v>95.71</c:v>
                </c:pt>
                <c:pt idx="264">
                  <c:v>95.62</c:v>
                </c:pt>
                <c:pt idx="265">
                  <c:v>95.57</c:v>
                </c:pt>
                <c:pt idx="266">
                  <c:v>95.67</c:v>
                </c:pt>
                <c:pt idx="267">
                  <c:v>95.85</c:v>
                </c:pt>
                <c:pt idx="268">
                  <c:v>96.02</c:v>
                </c:pt>
                <c:pt idx="269">
                  <c:v>96.08</c:v>
                </c:pt>
                <c:pt idx="270">
                  <c:v>96.04</c:v>
                </c:pt>
                <c:pt idx="271">
                  <c:v>96.1</c:v>
                </c:pt>
                <c:pt idx="272">
                  <c:v>96.12</c:v>
                </c:pt>
                <c:pt idx="273">
                  <c:v>95.97</c:v>
                </c:pt>
                <c:pt idx="274">
                  <c:v>95.98</c:v>
                </c:pt>
                <c:pt idx="275">
                  <c:v>96.06</c:v>
                </c:pt>
                <c:pt idx="276">
                  <c:v>96.11</c:v>
                </c:pt>
                <c:pt idx="277">
                  <c:v>96.15</c:v>
                </c:pt>
                <c:pt idx="278">
                  <c:v>96.15</c:v>
                </c:pt>
                <c:pt idx="279">
                  <c:v>96.15</c:v>
                </c:pt>
                <c:pt idx="280">
                  <c:v>95.95</c:v>
                </c:pt>
                <c:pt idx="281">
                  <c:v>95.87</c:v>
                </c:pt>
                <c:pt idx="282">
                  <c:v>95.47</c:v>
                </c:pt>
                <c:pt idx="283">
                  <c:v>95.49</c:v>
                </c:pt>
                <c:pt idx="284">
                  <c:v>95.38</c:v>
                </c:pt>
                <c:pt idx="285">
                  <c:v>95.42</c:v>
                </c:pt>
                <c:pt idx="286">
                  <c:v>95.44</c:v>
                </c:pt>
                <c:pt idx="287">
                  <c:v>95.69</c:v>
                </c:pt>
                <c:pt idx="288">
                  <c:v>96.01</c:v>
                </c:pt>
                <c:pt idx="289">
                  <c:v>96.15</c:v>
                </c:pt>
                <c:pt idx="290">
                  <c:v>96.99</c:v>
                </c:pt>
                <c:pt idx="291">
                  <c:v>97.1</c:v>
                </c:pt>
                <c:pt idx="292">
                  <c:v>97.1</c:v>
                </c:pt>
                <c:pt idx="293">
                  <c:v>96.86</c:v>
                </c:pt>
                <c:pt idx="294">
                  <c:v>96.79</c:v>
                </c:pt>
                <c:pt idx="295">
                  <c:v>96.94</c:v>
                </c:pt>
                <c:pt idx="296">
                  <c:v>96.84</c:v>
                </c:pt>
                <c:pt idx="297">
                  <c:v>96.83</c:v>
                </c:pt>
                <c:pt idx="298">
                  <c:v>96.76</c:v>
                </c:pt>
                <c:pt idx="299">
                  <c:v>96.77</c:v>
                </c:pt>
                <c:pt idx="300">
                  <c:v>96.81</c:v>
                </c:pt>
                <c:pt idx="301">
                  <c:v>97.09</c:v>
                </c:pt>
                <c:pt idx="302">
                  <c:v>97.11</c:v>
                </c:pt>
                <c:pt idx="303">
                  <c:v>97.11</c:v>
                </c:pt>
                <c:pt idx="304">
                  <c:v>97.13</c:v>
                </c:pt>
                <c:pt idx="305">
                  <c:v>97.14</c:v>
                </c:pt>
                <c:pt idx="306">
                  <c:v>97.24</c:v>
                </c:pt>
                <c:pt idx="307">
                  <c:v>97.35</c:v>
                </c:pt>
                <c:pt idx="308">
                  <c:v>97.43</c:v>
                </c:pt>
                <c:pt idx="309">
                  <c:v>97.48</c:v>
                </c:pt>
                <c:pt idx="310">
                  <c:v>97.43</c:v>
                </c:pt>
                <c:pt idx="311">
                  <c:v>97.45</c:v>
                </c:pt>
                <c:pt idx="312">
                  <c:v>97.51</c:v>
                </c:pt>
                <c:pt idx="313">
                  <c:v>97.53</c:v>
                </c:pt>
                <c:pt idx="314">
                  <c:v>97.54</c:v>
                </c:pt>
                <c:pt idx="315">
                  <c:v>97.57</c:v>
                </c:pt>
                <c:pt idx="316">
                  <c:v>97.59</c:v>
                </c:pt>
                <c:pt idx="317">
                  <c:v>97.61</c:v>
                </c:pt>
                <c:pt idx="318">
                  <c:v>97.65</c:v>
                </c:pt>
                <c:pt idx="319">
                  <c:v>97.67</c:v>
                </c:pt>
                <c:pt idx="320">
                  <c:v>97.53</c:v>
                </c:pt>
                <c:pt idx="321">
                  <c:v>97.58</c:v>
                </c:pt>
                <c:pt idx="322">
                  <c:v>97.61</c:v>
                </c:pt>
                <c:pt idx="323">
                  <c:v>97.63</c:v>
                </c:pt>
                <c:pt idx="324">
                  <c:v>97.63</c:v>
                </c:pt>
                <c:pt idx="325">
                  <c:v>97.66</c:v>
                </c:pt>
                <c:pt idx="326">
                  <c:v>97.69</c:v>
                </c:pt>
                <c:pt idx="327">
                  <c:v>97.75</c:v>
                </c:pt>
                <c:pt idx="328">
                  <c:v>97.75</c:v>
                </c:pt>
                <c:pt idx="329">
                  <c:v>97.75</c:v>
                </c:pt>
                <c:pt idx="330">
                  <c:v>97.9</c:v>
                </c:pt>
                <c:pt idx="331">
                  <c:v>98</c:v>
                </c:pt>
                <c:pt idx="332">
                  <c:v>98.22</c:v>
                </c:pt>
                <c:pt idx="333">
                  <c:v>98.42</c:v>
                </c:pt>
                <c:pt idx="334">
                  <c:v>98.65</c:v>
                </c:pt>
                <c:pt idx="335">
                  <c:v>98.74</c:v>
                </c:pt>
                <c:pt idx="336">
                  <c:v>98.78</c:v>
                </c:pt>
                <c:pt idx="337">
                  <c:v>98.82</c:v>
                </c:pt>
                <c:pt idx="338">
                  <c:v>98.88</c:v>
                </c:pt>
                <c:pt idx="339">
                  <c:v>98.91</c:v>
                </c:pt>
                <c:pt idx="340">
                  <c:v>98.91</c:v>
                </c:pt>
                <c:pt idx="341">
                  <c:v>98.93</c:v>
                </c:pt>
                <c:pt idx="342">
                  <c:v>98.97</c:v>
                </c:pt>
                <c:pt idx="343">
                  <c:v>98.97</c:v>
                </c:pt>
                <c:pt idx="344">
                  <c:v>98.91</c:v>
                </c:pt>
                <c:pt idx="345">
                  <c:v>98.93</c:v>
                </c:pt>
                <c:pt idx="346">
                  <c:v>98.89</c:v>
                </c:pt>
                <c:pt idx="347">
                  <c:v>98.8</c:v>
                </c:pt>
                <c:pt idx="348">
                  <c:v>98.77</c:v>
                </c:pt>
                <c:pt idx="349">
                  <c:v>98.64</c:v>
                </c:pt>
                <c:pt idx="350">
                  <c:v>98.6</c:v>
                </c:pt>
                <c:pt idx="351">
                  <c:v>98.63</c:v>
                </c:pt>
                <c:pt idx="352">
                  <c:v>98.65</c:v>
                </c:pt>
                <c:pt idx="353">
                  <c:v>98.71</c:v>
                </c:pt>
                <c:pt idx="354">
                  <c:v>98.75</c:v>
                </c:pt>
                <c:pt idx="355">
                  <c:v>98.75</c:v>
                </c:pt>
                <c:pt idx="356">
                  <c:v>98.73</c:v>
                </c:pt>
                <c:pt idx="357">
                  <c:v>98.75</c:v>
                </c:pt>
                <c:pt idx="358">
                  <c:v>98.78</c:v>
                </c:pt>
                <c:pt idx="359">
                  <c:v>98.77</c:v>
                </c:pt>
                <c:pt idx="360">
                  <c:v>98.77</c:v>
                </c:pt>
                <c:pt idx="361">
                  <c:v>98.78</c:v>
                </c:pt>
                <c:pt idx="362">
                  <c:v>98.81</c:v>
                </c:pt>
                <c:pt idx="363">
                  <c:v>98.82</c:v>
                </c:pt>
                <c:pt idx="364">
                  <c:v>98.82</c:v>
                </c:pt>
                <c:pt idx="365">
                  <c:v>98.82</c:v>
                </c:pt>
                <c:pt idx="366">
                  <c:v>98.84</c:v>
                </c:pt>
                <c:pt idx="367">
                  <c:v>98.85</c:v>
                </c:pt>
                <c:pt idx="368">
                  <c:v>98.85</c:v>
                </c:pt>
                <c:pt idx="369">
                  <c:v>98.79</c:v>
                </c:pt>
                <c:pt idx="370">
                  <c:v>98.82</c:v>
                </c:pt>
                <c:pt idx="371">
                  <c:v>98.79</c:v>
                </c:pt>
                <c:pt idx="372">
                  <c:v>98.75</c:v>
                </c:pt>
                <c:pt idx="373">
                  <c:v>98.7</c:v>
                </c:pt>
                <c:pt idx="374">
                  <c:v>98.68</c:v>
                </c:pt>
                <c:pt idx="375">
                  <c:v>98.63</c:v>
                </c:pt>
                <c:pt idx="376">
                  <c:v>98.71</c:v>
                </c:pt>
                <c:pt idx="377">
                  <c:v>98.7</c:v>
                </c:pt>
                <c:pt idx="378">
                  <c:v>98.7</c:v>
                </c:pt>
                <c:pt idx="379">
                  <c:v>98.68</c:v>
                </c:pt>
                <c:pt idx="380">
                  <c:v>98.62</c:v>
                </c:pt>
                <c:pt idx="381">
                  <c:v>98.66</c:v>
                </c:pt>
                <c:pt idx="382">
                  <c:v>98.56</c:v>
                </c:pt>
                <c:pt idx="383">
                  <c:v>98.48</c:v>
                </c:pt>
                <c:pt idx="384">
                  <c:v>98.46</c:v>
                </c:pt>
                <c:pt idx="385">
                  <c:v>98.47</c:v>
                </c:pt>
                <c:pt idx="386">
                  <c:v>98.43</c:v>
                </c:pt>
                <c:pt idx="387">
                  <c:v>98.41</c:v>
                </c:pt>
                <c:pt idx="388">
                  <c:v>98.41</c:v>
                </c:pt>
                <c:pt idx="389">
                  <c:v>98.39</c:v>
                </c:pt>
                <c:pt idx="390">
                  <c:v>98.39</c:v>
                </c:pt>
                <c:pt idx="391">
                  <c:v>98.38</c:v>
                </c:pt>
                <c:pt idx="392">
                  <c:v>98.38</c:v>
                </c:pt>
                <c:pt idx="393">
                  <c:v>98.38</c:v>
                </c:pt>
                <c:pt idx="394">
                  <c:v>98.38</c:v>
                </c:pt>
                <c:pt idx="395">
                  <c:v>98.45</c:v>
                </c:pt>
                <c:pt idx="396">
                  <c:v>98.51</c:v>
                </c:pt>
                <c:pt idx="397">
                  <c:v>98.6</c:v>
                </c:pt>
                <c:pt idx="398">
                  <c:v>98.62</c:v>
                </c:pt>
                <c:pt idx="399">
                  <c:v>98.68</c:v>
                </c:pt>
                <c:pt idx="400">
                  <c:v>98.63</c:v>
                </c:pt>
                <c:pt idx="401">
                  <c:v>98.57</c:v>
                </c:pt>
                <c:pt idx="402">
                  <c:v>98.59</c:v>
                </c:pt>
                <c:pt idx="403">
                  <c:v>98.6</c:v>
                </c:pt>
                <c:pt idx="404">
                  <c:v>98.61</c:v>
                </c:pt>
                <c:pt idx="405">
                  <c:v>98.58</c:v>
                </c:pt>
                <c:pt idx="406">
                  <c:v>98.51</c:v>
                </c:pt>
                <c:pt idx="407">
                  <c:v>98.49</c:v>
                </c:pt>
                <c:pt idx="408">
                  <c:v>98.52</c:v>
                </c:pt>
                <c:pt idx="409">
                  <c:v>98.53</c:v>
                </c:pt>
                <c:pt idx="410">
                  <c:v>98.53</c:v>
                </c:pt>
                <c:pt idx="411">
                  <c:v>98.54</c:v>
                </c:pt>
                <c:pt idx="412">
                  <c:v>98.54</c:v>
                </c:pt>
                <c:pt idx="413">
                  <c:v>98.55</c:v>
                </c:pt>
                <c:pt idx="414">
                  <c:v>98.53</c:v>
                </c:pt>
                <c:pt idx="415">
                  <c:v>98.53</c:v>
                </c:pt>
                <c:pt idx="416">
                  <c:v>98.47</c:v>
                </c:pt>
                <c:pt idx="417">
                  <c:v>98.48</c:v>
                </c:pt>
                <c:pt idx="418">
                  <c:v>98.48</c:v>
                </c:pt>
                <c:pt idx="419">
                  <c:v>98.51</c:v>
                </c:pt>
                <c:pt idx="420">
                  <c:v>98.53</c:v>
                </c:pt>
                <c:pt idx="421">
                  <c:v>98.48</c:v>
                </c:pt>
                <c:pt idx="422">
                  <c:v>98.47</c:v>
                </c:pt>
                <c:pt idx="423">
                  <c:v>98.5</c:v>
                </c:pt>
                <c:pt idx="424">
                  <c:v>98.54</c:v>
                </c:pt>
                <c:pt idx="425">
                  <c:v>98.53</c:v>
                </c:pt>
                <c:pt idx="426">
                  <c:v>98.55</c:v>
                </c:pt>
                <c:pt idx="427">
                  <c:v>98.55</c:v>
                </c:pt>
                <c:pt idx="428">
                  <c:v>98.58</c:v>
                </c:pt>
                <c:pt idx="429">
                  <c:v>98.64</c:v>
                </c:pt>
                <c:pt idx="430">
                  <c:v>98.68</c:v>
                </c:pt>
                <c:pt idx="431">
                  <c:v>98.71</c:v>
                </c:pt>
                <c:pt idx="432">
                  <c:v>98.71</c:v>
                </c:pt>
                <c:pt idx="433">
                  <c:v>98.72</c:v>
                </c:pt>
                <c:pt idx="434">
                  <c:v>98.72</c:v>
                </c:pt>
                <c:pt idx="435">
                  <c:v>98.72</c:v>
                </c:pt>
                <c:pt idx="436">
                  <c:v>98.73</c:v>
                </c:pt>
                <c:pt idx="437">
                  <c:v>98.74</c:v>
                </c:pt>
                <c:pt idx="438">
                  <c:v>98.63</c:v>
                </c:pt>
                <c:pt idx="439">
                  <c:v>98.64</c:v>
                </c:pt>
                <c:pt idx="440">
                  <c:v>98.66</c:v>
                </c:pt>
                <c:pt idx="441">
                  <c:v>98.69</c:v>
                </c:pt>
                <c:pt idx="442">
                  <c:v>98.68</c:v>
                </c:pt>
                <c:pt idx="443">
                  <c:v>98.7</c:v>
                </c:pt>
                <c:pt idx="444">
                  <c:v>98.72</c:v>
                </c:pt>
                <c:pt idx="445">
                  <c:v>98.71</c:v>
                </c:pt>
                <c:pt idx="446">
                  <c:v>98.7</c:v>
                </c:pt>
                <c:pt idx="447">
                  <c:v>98.7</c:v>
                </c:pt>
                <c:pt idx="448">
                  <c:v>98.68</c:v>
                </c:pt>
                <c:pt idx="449">
                  <c:v>98.64</c:v>
                </c:pt>
                <c:pt idx="450">
                  <c:v>98.61</c:v>
                </c:pt>
                <c:pt idx="451">
                  <c:v>98.6</c:v>
                </c:pt>
                <c:pt idx="452">
                  <c:v>98.62</c:v>
                </c:pt>
                <c:pt idx="453">
                  <c:v>98.65</c:v>
                </c:pt>
                <c:pt idx="454">
                  <c:v>98.64</c:v>
                </c:pt>
                <c:pt idx="455">
                  <c:v>98.65</c:v>
                </c:pt>
                <c:pt idx="456">
                  <c:v>98.64</c:v>
                </c:pt>
                <c:pt idx="457">
                  <c:v>98.64</c:v>
                </c:pt>
                <c:pt idx="458">
                  <c:v>98.65</c:v>
                </c:pt>
                <c:pt idx="459">
                  <c:v>98.65</c:v>
                </c:pt>
                <c:pt idx="460">
                  <c:v>98.65</c:v>
                </c:pt>
                <c:pt idx="461">
                  <c:v>98.67</c:v>
                </c:pt>
                <c:pt idx="462">
                  <c:v>98.66</c:v>
                </c:pt>
                <c:pt idx="463">
                  <c:v>98.61</c:v>
                </c:pt>
                <c:pt idx="464">
                  <c:v>98.61</c:v>
                </c:pt>
                <c:pt idx="465">
                  <c:v>98.61</c:v>
                </c:pt>
                <c:pt idx="466">
                  <c:v>98.6</c:v>
                </c:pt>
                <c:pt idx="467">
                  <c:v>98.58</c:v>
                </c:pt>
                <c:pt idx="468">
                  <c:v>98.55</c:v>
                </c:pt>
                <c:pt idx="469">
                  <c:v>98.51</c:v>
                </c:pt>
                <c:pt idx="470">
                  <c:v>98.38</c:v>
                </c:pt>
                <c:pt idx="471">
                  <c:v>98.37</c:v>
                </c:pt>
                <c:pt idx="472">
                  <c:v>98.37</c:v>
                </c:pt>
                <c:pt idx="473">
                  <c:v>98.4</c:v>
                </c:pt>
                <c:pt idx="474">
                  <c:v>98.38</c:v>
                </c:pt>
                <c:pt idx="475">
                  <c:v>98.35</c:v>
                </c:pt>
                <c:pt idx="476">
                  <c:v>98.3</c:v>
                </c:pt>
                <c:pt idx="477">
                  <c:v>98.24</c:v>
                </c:pt>
                <c:pt idx="478">
                  <c:v>98.2</c:v>
                </c:pt>
                <c:pt idx="479">
                  <c:v>98.2</c:v>
                </c:pt>
                <c:pt idx="480">
                  <c:v>98.16</c:v>
                </c:pt>
                <c:pt idx="481">
                  <c:v>98.12</c:v>
                </c:pt>
                <c:pt idx="482">
                  <c:v>98.09</c:v>
                </c:pt>
                <c:pt idx="483">
                  <c:v>98.08</c:v>
                </c:pt>
                <c:pt idx="484">
                  <c:v>98.09</c:v>
                </c:pt>
                <c:pt idx="485">
                  <c:v>98.08</c:v>
                </c:pt>
                <c:pt idx="486">
                  <c:v>98.11</c:v>
                </c:pt>
                <c:pt idx="487">
                  <c:v>98.11</c:v>
                </c:pt>
                <c:pt idx="488">
                  <c:v>98.15</c:v>
                </c:pt>
                <c:pt idx="489">
                  <c:v>98.18</c:v>
                </c:pt>
                <c:pt idx="490">
                  <c:v>98.18</c:v>
                </c:pt>
                <c:pt idx="491">
                  <c:v>98.14</c:v>
                </c:pt>
                <c:pt idx="492">
                  <c:v>98.15</c:v>
                </c:pt>
                <c:pt idx="493">
                  <c:v>98.1</c:v>
                </c:pt>
                <c:pt idx="494">
                  <c:v>98.12</c:v>
                </c:pt>
                <c:pt idx="495">
                  <c:v>98.15</c:v>
                </c:pt>
                <c:pt idx="496">
                  <c:v>98.18</c:v>
                </c:pt>
                <c:pt idx="497">
                  <c:v>98.22</c:v>
                </c:pt>
                <c:pt idx="498">
                  <c:v>98.25</c:v>
                </c:pt>
                <c:pt idx="499">
                  <c:v>98.27</c:v>
                </c:pt>
                <c:pt idx="500">
                  <c:v>98.3</c:v>
                </c:pt>
                <c:pt idx="501">
                  <c:v>98.3</c:v>
                </c:pt>
                <c:pt idx="502">
                  <c:v>98.33</c:v>
                </c:pt>
                <c:pt idx="503">
                  <c:v>98.42</c:v>
                </c:pt>
                <c:pt idx="504">
                  <c:v>98.43</c:v>
                </c:pt>
                <c:pt idx="505">
                  <c:v>98.43</c:v>
                </c:pt>
                <c:pt idx="506">
                  <c:v>98.48</c:v>
                </c:pt>
                <c:pt idx="507">
                  <c:v>98.5</c:v>
                </c:pt>
                <c:pt idx="508">
                  <c:v>98.52</c:v>
                </c:pt>
                <c:pt idx="509">
                  <c:v>98.56</c:v>
                </c:pt>
                <c:pt idx="510">
                  <c:v>98.63</c:v>
                </c:pt>
                <c:pt idx="511">
                  <c:v>98.66</c:v>
                </c:pt>
                <c:pt idx="512">
                  <c:v>98.67</c:v>
                </c:pt>
                <c:pt idx="513">
                  <c:v>98.7</c:v>
                </c:pt>
                <c:pt idx="514">
                  <c:v>98.72</c:v>
                </c:pt>
                <c:pt idx="515">
                  <c:v>98.54</c:v>
                </c:pt>
                <c:pt idx="516">
                  <c:v>98.6</c:v>
                </c:pt>
                <c:pt idx="517">
                  <c:v>98.62</c:v>
                </c:pt>
                <c:pt idx="518">
                  <c:v>98.64</c:v>
                </c:pt>
                <c:pt idx="519">
                  <c:v>98.65</c:v>
                </c:pt>
                <c:pt idx="520">
                  <c:v>98.66</c:v>
                </c:pt>
                <c:pt idx="521">
                  <c:v>98.67</c:v>
                </c:pt>
                <c:pt idx="522">
                  <c:v>98.7</c:v>
                </c:pt>
                <c:pt idx="523">
                  <c:v>98.71</c:v>
                </c:pt>
                <c:pt idx="524">
                  <c:v>98.69</c:v>
                </c:pt>
                <c:pt idx="525">
                  <c:v>98.7</c:v>
                </c:pt>
                <c:pt idx="526">
                  <c:v>98.71</c:v>
                </c:pt>
                <c:pt idx="527">
                  <c:v>98.68</c:v>
                </c:pt>
                <c:pt idx="528">
                  <c:v>98.73</c:v>
                </c:pt>
                <c:pt idx="529">
                  <c:v>98.74</c:v>
                </c:pt>
                <c:pt idx="530">
                  <c:v>98.74</c:v>
                </c:pt>
                <c:pt idx="531">
                  <c:v>98.7</c:v>
                </c:pt>
                <c:pt idx="532">
                  <c:v>98.7</c:v>
                </c:pt>
                <c:pt idx="533">
                  <c:v>98.7</c:v>
                </c:pt>
                <c:pt idx="534">
                  <c:v>98.69</c:v>
                </c:pt>
                <c:pt idx="535">
                  <c:v>98.68</c:v>
                </c:pt>
                <c:pt idx="536">
                  <c:v>98.68</c:v>
                </c:pt>
                <c:pt idx="537">
                  <c:v>98.66</c:v>
                </c:pt>
                <c:pt idx="538">
                  <c:v>98.65</c:v>
                </c:pt>
                <c:pt idx="539">
                  <c:v>98.66</c:v>
                </c:pt>
                <c:pt idx="540">
                  <c:v>98.64</c:v>
                </c:pt>
                <c:pt idx="541">
                  <c:v>98.62</c:v>
                </c:pt>
                <c:pt idx="542">
                  <c:v>98.61</c:v>
                </c:pt>
                <c:pt idx="543">
                  <c:v>98.6</c:v>
                </c:pt>
                <c:pt idx="544">
                  <c:v>98.59</c:v>
                </c:pt>
                <c:pt idx="545">
                  <c:v>98.59</c:v>
                </c:pt>
                <c:pt idx="546">
                  <c:v>98.6</c:v>
                </c:pt>
                <c:pt idx="547">
                  <c:v>98.61</c:v>
                </c:pt>
                <c:pt idx="548">
                  <c:v>98.61</c:v>
                </c:pt>
                <c:pt idx="549">
                  <c:v>98.65</c:v>
                </c:pt>
                <c:pt idx="550">
                  <c:v>98.69</c:v>
                </c:pt>
                <c:pt idx="551">
                  <c:v>98.72</c:v>
                </c:pt>
                <c:pt idx="552">
                  <c:v>98.72</c:v>
                </c:pt>
                <c:pt idx="553">
                  <c:v>98.72</c:v>
                </c:pt>
                <c:pt idx="554">
                  <c:v>98.71</c:v>
                </c:pt>
                <c:pt idx="555">
                  <c:v>98.7</c:v>
                </c:pt>
                <c:pt idx="556">
                  <c:v>98.7</c:v>
                </c:pt>
                <c:pt idx="557">
                  <c:v>98.69</c:v>
                </c:pt>
                <c:pt idx="558">
                  <c:v>98.68</c:v>
                </c:pt>
                <c:pt idx="559">
                  <c:v>98.63</c:v>
                </c:pt>
                <c:pt idx="560">
                  <c:v>98.56</c:v>
                </c:pt>
                <c:pt idx="561">
                  <c:v>98.51</c:v>
                </c:pt>
                <c:pt idx="562">
                  <c:v>98.49</c:v>
                </c:pt>
                <c:pt idx="563">
                  <c:v>98.49</c:v>
                </c:pt>
                <c:pt idx="564">
                  <c:v>98.38</c:v>
                </c:pt>
                <c:pt idx="565">
                  <c:v>98.2</c:v>
                </c:pt>
                <c:pt idx="566">
                  <c:v>98.08</c:v>
                </c:pt>
                <c:pt idx="567">
                  <c:v>98.11</c:v>
                </c:pt>
                <c:pt idx="568">
                  <c:v>98.08</c:v>
                </c:pt>
                <c:pt idx="569">
                  <c:v>98.13</c:v>
                </c:pt>
                <c:pt idx="570">
                  <c:v>98.19</c:v>
                </c:pt>
                <c:pt idx="571">
                  <c:v>98.33</c:v>
                </c:pt>
                <c:pt idx="572">
                  <c:v>98.4</c:v>
                </c:pt>
                <c:pt idx="573">
                  <c:v>98.4</c:v>
                </c:pt>
                <c:pt idx="574">
                  <c:v>98.41</c:v>
                </c:pt>
                <c:pt idx="575">
                  <c:v>98.43</c:v>
                </c:pt>
                <c:pt idx="576">
                  <c:v>98.43</c:v>
                </c:pt>
                <c:pt idx="577">
                  <c:v>98.38</c:v>
                </c:pt>
                <c:pt idx="578">
                  <c:v>98.39</c:v>
                </c:pt>
                <c:pt idx="579">
                  <c:v>98.37</c:v>
                </c:pt>
                <c:pt idx="580">
                  <c:v>98.27</c:v>
                </c:pt>
                <c:pt idx="581">
                  <c:v>98.32</c:v>
                </c:pt>
                <c:pt idx="582">
                  <c:v>98.35</c:v>
                </c:pt>
                <c:pt idx="583">
                  <c:v>98.36</c:v>
                </c:pt>
                <c:pt idx="584">
                  <c:v>98.36</c:v>
                </c:pt>
                <c:pt idx="585">
                  <c:v>98.37</c:v>
                </c:pt>
                <c:pt idx="586">
                  <c:v>98.38</c:v>
                </c:pt>
                <c:pt idx="587">
                  <c:v>98.4</c:v>
                </c:pt>
                <c:pt idx="588">
                  <c:v>98.41</c:v>
                </c:pt>
                <c:pt idx="589">
                  <c:v>98.42</c:v>
                </c:pt>
                <c:pt idx="590">
                  <c:v>98.5</c:v>
                </c:pt>
                <c:pt idx="591">
                  <c:v>98.57</c:v>
                </c:pt>
                <c:pt idx="592">
                  <c:v>98.64</c:v>
                </c:pt>
                <c:pt idx="593">
                  <c:v>98.64</c:v>
                </c:pt>
                <c:pt idx="594">
                  <c:v>98.66</c:v>
                </c:pt>
                <c:pt idx="595">
                  <c:v>98.64</c:v>
                </c:pt>
                <c:pt idx="596">
                  <c:v>98.67</c:v>
                </c:pt>
                <c:pt idx="597">
                  <c:v>98.72</c:v>
                </c:pt>
                <c:pt idx="598">
                  <c:v>98.77</c:v>
                </c:pt>
                <c:pt idx="599">
                  <c:v>98.78</c:v>
                </c:pt>
                <c:pt idx="600">
                  <c:v>98.78</c:v>
                </c:pt>
                <c:pt idx="601">
                  <c:v>98.79</c:v>
                </c:pt>
                <c:pt idx="602">
                  <c:v>98.81</c:v>
                </c:pt>
                <c:pt idx="603">
                  <c:v>98.83</c:v>
                </c:pt>
                <c:pt idx="604">
                  <c:v>98.81</c:v>
                </c:pt>
                <c:pt idx="605">
                  <c:v>98.69</c:v>
                </c:pt>
                <c:pt idx="606">
                  <c:v>98.59</c:v>
                </c:pt>
                <c:pt idx="607">
                  <c:v>98.58</c:v>
                </c:pt>
                <c:pt idx="608">
                  <c:v>98.5</c:v>
                </c:pt>
                <c:pt idx="609">
                  <c:v>98.35</c:v>
                </c:pt>
                <c:pt idx="610">
                  <c:v>98.26</c:v>
                </c:pt>
                <c:pt idx="611">
                  <c:v>98.28</c:v>
                </c:pt>
                <c:pt idx="612">
                  <c:v>98.38</c:v>
                </c:pt>
                <c:pt idx="613">
                  <c:v>98.38</c:v>
                </c:pt>
                <c:pt idx="614">
                  <c:v>98.34</c:v>
                </c:pt>
                <c:pt idx="615">
                  <c:v>98.36</c:v>
                </c:pt>
                <c:pt idx="616">
                  <c:v>98.33</c:v>
                </c:pt>
                <c:pt idx="617">
                  <c:v>98.31</c:v>
                </c:pt>
                <c:pt idx="618">
                  <c:v>98.26</c:v>
                </c:pt>
                <c:pt idx="619">
                  <c:v>98.13</c:v>
                </c:pt>
                <c:pt idx="620">
                  <c:v>97.87</c:v>
                </c:pt>
                <c:pt idx="621">
                  <c:v>97.93</c:v>
                </c:pt>
                <c:pt idx="622">
                  <c:v>97.88</c:v>
                </c:pt>
                <c:pt idx="623">
                  <c:v>97.7</c:v>
                </c:pt>
                <c:pt idx="624">
                  <c:v>97.63</c:v>
                </c:pt>
                <c:pt idx="625">
                  <c:v>97.63</c:v>
                </c:pt>
                <c:pt idx="626">
                  <c:v>97.55</c:v>
                </c:pt>
                <c:pt idx="627">
                  <c:v>97.54</c:v>
                </c:pt>
                <c:pt idx="628">
                  <c:v>97.11</c:v>
                </c:pt>
                <c:pt idx="629">
                  <c:v>97.41</c:v>
                </c:pt>
                <c:pt idx="630">
                  <c:v>97.44</c:v>
                </c:pt>
                <c:pt idx="631">
                  <c:v>97.46</c:v>
                </c:pt>
                <c:pt idx="632">
                  <c:v>97.42</c:v>
                </c:pt>
                <c:pt idx="633">
                  <c:v>97.44</c:v>
                </c:pt>
                <c:pt idx="634">
                  <c:v>97.3</c:v>
                </c:pt>
                <c:pt idx="635">
                  <c:v>96.97</c:v>
                </c:pt>
                <c:pt idx="636">
                  <c:v>96.63</c:v>
                </c:pt>
                <c:pt idx="637">
                  <c:v>96.56</c:v>
                </c:pt>
                <c:pt idx="638">
                  <c:v>96.36</c:v>
                </c:pt>
                <c:pt idx="639">
                  <c:v>96.25</c:v>
                </c:pt>
                <c:pt idx="640">
                  <c:v>95.84</c:v>
                </c:pt>
                <c:pt idx="641">
                  <c:v>95.41</c:v>
                </c:pt>
                <c:pt idx="642">
                  <c:v>95.99</c:v>
                </c:pt>
                <c:pt idx="643">
                  <c:v>96.21</c:v>
                </c:pt>
                <c:pt idx="644">
                  <c:v>96.45</c:v>
                </c:pt>
                <c:pt idx="645">
                  <c:v>96.71</c:v>
                </c:pt>
                <c:pt idx="646">
                  <c:v>96.89</c:v>
                </c:pt>
                <c:pt idx="647">
                  <c:v>96.89</c:v>
                </c:pt>
                <c:pt idx="648">
                  <c:v>96.8</c:v>
                </c:pt>
                <c:pt idx="649">
                  <c:v>96.85</c:v>
                </c:pt>
                <c:pt idx="650">
                  <c:v>96.87</c:v>
                </c:pt>
                <c:pt idx="651">
                  <c:v>97.08</c:v>
                </c:pt>
                <c:pt idx="652">
                  <c:v>97.23</c:v>
                </c:pt>
                <c:pt idx="653">
                  <c:v>97.32</c:v>
                </c:pt>
                <c:pt idx="654">
                  <c:v>97.45</c:v>
                </c:pt>
                <c:pt idx="655">
                  <c:v>97.54</c:v>
                </c:pt>
                <c:pt idx="656">
                  <c:v>97.68</c:v>
                </c:pt>
                <c:pt idx="657">
                  <c:v>97.69</c:v>
                </c:pt>
                <c:pt idx="658">
                  <c:v>97.68</c:v>
                </c:pt>
                <c:pt idx="659">
                  <c:v>97.68</c:v>
                </c:pt>
                <c:pt idx="660">
                  <c:v>97.65</c:v>
                </c:pt>
                <c:pt idx="661">
                  <c:v>97.62</c:v>
                </c:pt>
                <c:pt idx="662">
                  <c:v>97.62</c:v>
                </c:pt>
                <c:pt idx="663">
                  <c:v>97.61</c:v>
                </c:pt>
                <c:pt idx="664">
                  <c:v>97.61</c:v>
                </c:pt>
                <c:pt idx="665">
                  <c:v>97.6</c:v>
                </c:pt>
                <c:pt idx="666">
                  <c:v>97.55</c:v>
                </c:pt>
                <c:pt idx="667">
                  <c:v>97.55</c:v>
                </c:pt>
                <c:pt idx="668">
                  <c:v>97.58</c:v>
                </c:pt>
                <c:pt idx="669">
                  <c:v>97.59</c:v>
                </c:pt>
                <c:pt idx="670">
                  <c:v>97.45</c:v>
                </c:pt>
                <c:pt idx="671">
                  <c:v>97.4</c:v>
                </c:pt>
                <c:pt idx="672">
                  <c:v>97.33</c:v>
                </c:pt>
                <c:pt idx="673">
                  <c:v>97.28</c:v>
                </c:pt>
                <c:pt idx="674">
                  <c:v>97.18</c:v>
                </c:pt>
                <c:pt idx="675">
                  <c:v>96.86</c:v>
                </c:pt>
                <c:pt idx="676">
                  <c:v>96.77</c:v>
                </c:pt>
                <c:pt idx="677">
                  <c:v>96.8</c:v>
                </c:pt>
                <c:pt idx="678">
                  <c:v>96.82</c:v>
                </c:pt>
                <c:pt idx="679">
                  <c:v>96.59</c:v>
                </c:pt>
                <c:pt idx="680">
                  <c:v>95.93</c:v>
                </c:pt>
                <c:pt idx="681">
                  <c:v>95.51</c:v>
                </c:pt>
                <c:pt idx="682">
                  <c:v>95.31</c:v>
                </c:pt>
                <c:pt idx="683">
                  <c:v>94.61</c:v>
                </c:pt>
                <c:pt idx="684">
                  <c:v>94.72</c:v>
                </c:pt>
                <c:pt idx="685">
                  <c:v>94.75</c:v>
                </c:pt>
                <c:pt idx="686">
                  <c:v>94.92</c:v>
                </c:pt>
                <c:pt idx="687">
                  <c:v>94.74</c:v>
                </c:pt>
                <c:pt idx="688">
                  <c:v>94.19</c:v>
                </c:pt>
                <c:pt idx="689">
                  <c:v>94.29</c:v>
                </c:pt>
                <c:pt idx="690">
                  <c:v>94.17</c:v>
                </c:pt>
                <c:pt idx="691">
                  <c:v>93.83</c:v>
                </c:pt>
                <c:pt idx="692">
                  <c:v>93.64</c:v>
                </c:pt>
                <c:pt idx="693">
                  <c:v>94.05</c:v>
                </c:pt>
                <c:pt idx="694">
                  <c:v>94.41</c:v>
                </c:pt>
                <c:pt idx="695">
                  <c:v>94.41</c:v>
                </c:pt>
                <c:pt idx="696">
                  <c:v>94.67</c:v>
                </c:pt>
                <c:pt idx="697">
                  <c:v>94.84</c:v>
                </c:pt>
                <c:pt idx="698">
                  <c:v>95.15</c:v>
                </c:pt>
                <c:pt idx="699">
                  <c:v>95.21</c:v>
                </c:pt>
                <c:pt idx="700">
                  <c:v>95.29</c:v>
                </c:pt>
                <c:pt idx="701">
                  <c:v>95.25</c:v>
                </c:pt>
                <c:pt idx="702">
                  <c:v>95.28</c:v>
                </c:pt>
                <c:pt idx="703">
                  <c:v>95.3</c:v>
                </c:pt>
                <c:pt idx="704">
                  <c:v>94.93</c:v>
                </c:pt>
                <c:pt idx="705">
                  <c:v>93.88</c:v>
                </c:pt>
                <c:pt idx="706">
                  <c:v>93.79</c:v>
                </c:pt>
                <c:pt idx="707">
                  <c:v>93.94</c:v>
                </c:pt>
                <c:pt idx="708">
                  <c:v>93.52</c:v>
                </c:pt>
                <c:pt idx="709">
                  <c:v>93.37</c:v>
                </c:pt>
                <c:pt idx="710">
                  <c:v>93.37</c:v>
                </c:pt>
                <c:pt idx="711">
                  <c:v>93.47</c:v>
                </c:pt>
                <c:pt idx="712">
                  <c:v>93.3</c:v>
                </c:pt>
                <c:pt idx="713">
                  <c:v>93.21</c:v>
                </c:pt>
                <c:pt idx="714">
                  <c:v>93.1</c:v>
                </c:pt>
                <c:pt idx="715">
                  <c:v>93.15</c:v>
                </c:pt>
                <c:pt idx="716">
                  <c:v>93.02</c:v>
                </c:pt>
                <c:pt idx="717">
                  <c:v>92.72</c:v>
                </c:pt>
                <c:pt idx="718">
                  <c:v>92.22</c:v>
                </c:pt>
                <c:pt idx="719">
                  <c:v>92.16</c:v>
                </c:pt>
                <c:pt idx="720">
                  <c:v>92.16</c:v>
                </c:pt>
                <c:pt idx="721">
                  <c:v>92.01</c:v>
                </c:pt>
                <c:pt idx="722">
                  <c:v>91.96</c:v>
                </c:pt>
                <c:pt idx="723">
                  <c:v>92.08</c:v>
                </c:pt>
                <c:pt idx="724">
                  <c:v>92.25</c:v>
                </c:pt>
                <c:pt idx="725">
                  <c:v>92.28</c:v>
                </c:pt>
                <c:pt idx="726">
                  <c:v>92.39</c:v>
                </c:pt>
                <c:pt idx="727">
                  <c:v>92.44</c:v>
                </c:pt>
                <c:pt idx="728">
                  <c:v>92.41</c:v>
                </c:pt>
                <c:pt idx="729">
                  <c:v>92.57</c:v>
                </c:pt>
                <c:pt idx="730">
                  <c:v>92.91</c:v>
                </c:pt>
                <c:pt idx="731">
                  <c:v>93.18</c:v>
                </c:pt>
                <c:pt idx="732">
                  <c:v>93.52</c:v>
                </c:pt>
                <c:pt idx="733">
                  <c:v>93.71</c:v>
                </c:pt>
                <c:pt idx="734">
                  <c:v>93.92</c:v>
                </c:pt>
                <c:pt idx="735">
                  <c:v>94</c:v>
                </c:pt>
                <c:pt idx="736">
                  <c:v>93.91</c:v>
                </c:pt>
                <c:pt idx="737">
                  <c:v>93.81</c:v>
                </c:pt>
                <c:pt idx="738">
                  <c:v>93.78</c:v>
                </c:pt>
                <c:pt idx="739">
                  <c:v>93.67</c:v>
                </c:pt>
                <c:pt idx="740">
                  <c:v>93.74</c:v>
                </c:pt>
                <c:pt idx="741">
                  <c:v>93.84</c:v>
                </c:pt>
                <c:pt idx="742">
                  <c:v>94.05</c:v>
                </c:pt>
                <c:pt idx="743">
                  <c:v>94.3</c:v>
                </c:pt>
                <c:pt idx="744">
                  <c:v>94.55</c:v>
                </c:pt>
                <c:pt idx="745">
                  <c:v>94.79</c:v>
                </c:pt>
                <c:pt idx="746">
                  <c:v>94.83</c:v>
                </c:pt>
                <c:pt idx="747">
                  <c:v>94.93</c:v>
                </c:pt>
                <c:pt idx="748">
                  <c:v>95.15</c:v>
                </c:pt>
                <c:pt idx="749">
                  <c:v>95.17</c:v>
                </c:pt>
                <c:pt idx="750">
                  <c:v>95.09</c:v>
                </c:pt>
                <c:pt idx="751">
                  <c:v>95.11</c:v>
                </c:pt>
                <c:pt idx="752">
                  <c:v>94.99</c:v>
                </c:pt>
                <c:pt idx="753">
                  <c:v>94.9</c:v>
                </c:pt>
                <c:pt idx="754">
                  <c:v>94.73</c:v>
                </c:pt>
                <c:pt idx="755">
                  <c:v>94.39</c:v>
                </c:pt>
                <c:pt idx="756">
                  <c:v>94.29</c:v>
                </c:pt>
                <c:pt idx="757">
                  <c:v>94.35</c:v>
                </c:pt>
                <c:pt idx="758">
                  <c:v>94.46</c:v>
                </c:pt>
                <c:pt idx="759">
                  <c:v>94.49</c:v>
                </c:pt>
                <c:pt idx="760">
                  <c:v>94.26</c:v>
                </c:pt>
                <c:pt idx="761">
                  <c:v>94.29</c:v>
                </c:pt>
                <c:pt idx="762">
                  <c:v>94.13</c:v>
                </c:pt>
                <c:pt idx="763">
                  <c:v>93.9</c:v>
                </c:pt>
                <c:pt idx="764">
                  <c:v>93.76</c:v>
                </c:pt>
                <c:pt idx="765">
                  <c:v>93.76</c:v>
                </c:pt>
                <c:pt idx="766">
                  <c:v>93.75</c:v>
                </c:pt>
                <c:pt idx="767">
                  <c:v>93.71</c:v>
                </c:pt>
                <c:pt idx="768">
                  <c:v>93.68</c:v>
                </c:pt>
                <c:pt idx="769">
                  <c:v>93.75</c:v>
                </c:pt>
                <c:pt idx="770">
                  <c:v>93.87</c:v>
                </c:pt>
                <c:pt idx="771">
                  <c:v>93.74</c:v>
                </c:pt>
                <c:pt idx="772">
                  <c:v>93.68</c:v>
                </c:pt>
                <c:pt idx="773">
                  <c:v>93.7</c:v>
                </c:pt>
                <c:pt idx="774">
                  <c:v>93.44</c:v>
                </c:pt>
                <c:pt idx="775">
                  <c:v>93.16</c:v>
                </c:pt>
                <c:pt idx="776">
                  <c:v>93.08</c:v>
                </c:pt>
                <c:pt idx="777">
                  <c:v>92.97</c:v>
                </c:pt>
                <c:pt idx="778">
                  <c:v>92.85</c:v>
                </c:pt>
                <c:pt idx="779">
                  <c:v>92.37</c:v>
                </c:pt>
                <c:pt idx="780">
                  <c:v>91.98</c:v>
                </c:pt>
                <c:pt idx="781">
                  <c:v>91.94</c:v>
                </c:pt>
                <c:pt idx="782">
                  <c:v>91.79</c:v>
                </c:pt>
                <c:pt idx="783">
                  <c:v>91.6</c:v>
                </c:pt>
                <c:pt idx="784">
                  <c:v>91.57</c:v>
                </c:pt>
              </c:numCache>
            </c:numRef>
          </c:val>
          <c:smooth val="0"/>
          <c:extLst>
            <c:ext xmlns:c16="http://schemas.microsoft.com/office/drawing/2014/chart" uri="{C3380CC4-5D6E-409C-BE32-E72D297353CC}">
              <c16:uniqueId val="{00000002-E1DF-4A88-9382-6CE349053490}"/>
            </c:ext>
          </c:extLst>
        </c:ser>
        <c:dLbls>
          <c:showLegendKey val="0"/>
          <c:showVal val="0"/>
          <c:showCatName val="0"/>
          <c:showSerName val="0"/>
          <c:showPercent val="0"/>
          <c:showBubbleSize val="0"/>
        </c:dLbls>
        <c:smooth val="0"/>
        <c:axId val="-1223753568"/>
        <c:axId val="-1223751520"/>
      </c:lineChart>
      <c:catAx>
        <c:axId val="-1223753568"/>
        <c:scaling>
          <c:orientation val="minMax"/>
        </c:scaling>
        <c:delete val="0"/>
        <c:axPos val="b"/>
        <c:numFmt formatCode="[$-409]mmm\-yy;@" sourceLinked="0"/>
        <c:majorTickMark val="none"/>
        <c:minorTickMark val="none"/>
        <c:tickLblPos val="nextTo"/>
        <c:spPr>
          <a:ln>
            <a:solidFill>
              <a:schemeClr val="bg2"/>
            </a:solidFill>
          </a:ln>
        </c:spPr>
        <c:txPr>
          <a:bodyPr rot="-5400000" vert="horz"/>
          <a:lstStyle/>
          <a:p>
            <a:pPr>
              <a:defRPr sz="1000" b="0"/>
            </a:pPr>
            <a:endParaRPr lang="en-US"/>
          </a:p>
        </c:txPr>
        <c:crossAx val="-1223751520"/>
        <c:crosses val="autoZero"/>
        <c:auto val="0"/>
        <c:lblAlgn val="ctr"/>
        <c:lblOffset val="100"/>
        <c:noMultiLvlLbl val="0"/>
      </c:catAx>
      <c:valAx>
        <c:axId val="-1223751520"/>
        <c:scaling>
          <c:orientation val="minMax"/>
          <c:min val="75"/>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legend>
      <c:legendPos val="b"/>
      <c:layout>
        <c:manualLayout>
          <c:xMode val="edge"/>
          <c:yMode val="edge"/>
          <c:x val="0.26245641903457723"/>
          <c:y val="0.92710708960803889"/>
          <c:w val="0.48311637567043247"/>
          <c:h val="4.6097693849606172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1" i="0" u="none" strike="noStrike" kern="1200" spc="0" baseline="0">
                <a:solidFill>
                  <a:schemeClr val="tx1"/>
                </a:solidFill>
                <a:latin typeface="+mn-lt"/>
                <a:ea typeface="+mn-ea"/>
                <a:cs typeface="+mn-cs"/>
              </a:defRPr>
            </a:pPr>
            <a:r>
              <a:rPr lang="en-US" sz="1400" b="1" dirty="0"/>
              <a:t>EBITDA/Interest</a:t>
            </a:r>
          </a:p>
        </c:rich>
      </c:tx>
      <c:layout>
        <c:manualLayout>
          <c:xMode val="edge"/>
          <c:yMode val="edge"/>
          <c:x val="2.2101089301871752E-3"/>
          <c:y val="2.9644414973388597E-3"/>
        </c:manualLayout>
      </c:layout>
      <c:overlay val="1"/>
      <c:spPr>
        <a:noFill/>
        <a:ln>
          <a:noFill/>
        </a:ln>
        <a:effectLst/>
      </c:spPr>
    </c:title>
    <c:autoTitleDeleted val="0"/>
    <c:plotArea>
      <c:layout>
        <c:manualLayout>
          <c:layoutTarget val="inner"/>
          <c:xMode val="edge"/>
          <c:yMode val="edge"/>
          <c:x val="8.0552652337707101E-2"/>
          <c:y val="0.11419373466401896"/>
          <c:w val="0.91832287864943152"/>
          <c:h val="0.73773805813258408"/>
        </c:manualLayout>
      </c:layout>
      <c:barChart>
        <c:barDir val="col"/>
        <c:grouping val="clustered"/>
        <c:varyColors val="0"/>
        <c:ser>
          <c:idx val="0"/>
          <c:order val="0"/>
          <c:tx>
            <c:strRef>
              <c:f>Sheet1!$B$1</c:f>
              <c:strCache>
                <c:ptCount val="1"/>
                <c:pt idx="0">
                  <c:v>2Q22</c:v>
                </c:pt>
              </c:strCache>
            </c:strRef>
          </c:tx>
          <c:spPr>
            <a:ln w="28575" cap="rnd">
              <a:solidFill>
                <a:schemeClr val="accent1"/>
              </a:solidFill>
              <a:round/>
            </a:ln>
            <a:effectLst/>
          </c:spPr>
          <c:invertIfNegative val="0"/>
          <c:cat>
            <c:strRef>
              <c:f>Sheet1!$A$2:$A$4</c:f>
              <c:strCache>
                <c:ptCount val="3"/>
                <c:pt idx="0">
                  <c:v>Leverage &lt; 4.0x</c:v>
                </c:pt>
                <c:pt idx="1">
                  <c:v>Leverage 4.0x to 6.0x</c:v>
                </c:pt>
                <c:pt idx="2">
                  <c:v>Leverage &gt; 6.0x</c:v>
                </c:pt>
              </c:strCache>
            </c:strRef>
          </c:cat>
          <c:val>
            <c:numRef>
              <c:f>Sheet1!$B$2:$B$4</c:f>
              <c:numCache>
                <c:formatCode>0.00</c:formatCode>
                <c:ptCount val="3"/>
                <c:pt idx="0" formatCode="General">
                  <c:v>4.4400000000000004</c:v>
                </c:pt>
                <c:pt idx="1">
                  <c:v>2.9</c:v>
                </c:pt>
                <c:pt idx="2">
                  <c:v>2.13</c:v>
                </c:pt>
              </c:numCache>
            </c:numRef>
          </c:val>
          <c:extLst>
            <c:ext xmlns:c16="http://schemas.microsoft.com/office/drawing/2014/chart" uri="{C3380CC4-5D6E-409C-BE32-E72D297353CC}">
              <c16:uniqueId val="{00000000-3761-47A2-8F95-3FDC244B04E8}"/>
            </c:ext>
          </c:extLst>
        </c:ser>
        <c:ser>
          <c:idx val="1"/>
          <c:order val="1"/>
          <c:tx>
            <c:strRef>
              <c:f>Sheet1!$C$1</c:f>
              <c:strCache>
                <c:ptCount val="1"/>
                <c:pt idx="0">
                  <c:v>3Q22</c:v>
                </c:pt>
              </c:strCache>
            </c:strRef>
          </c:tx>
          <c:invertIfNegative val="0"/>
          <c:cat>
            <c:strRef>
              <c:f>Sheet1!$A$2:$A$4</c:f>
              <c:strCache>
                <c:ptCount val="3"/>
                <c:pt idx="0">
                  <c:v>Leverage &lt; 4.0x</c:v>
                </c:pt>
                <c:pt idx="1">
                  <c:v>Leverage 4.0x to 6.0x</c:v>
                </c:pt>
                <c:pt idx="2">
                  <c:v>Leverage &gt; 6.0x</c:v>
                </c:pt>
              </c:strCache>
            </c:strRef>
          </c:cat>
          <c:val>
            <c:numRef>
              <c:f>Sheet1!$C$2:$C$4</c:f>
              <c:numCache>
                <c:formatCode>0.00</c:formatCode>
                <c:ptCount val="3"/>
                <c:pt idx="0" formatCode="General">
                  <c:v>4</c:v>
                </c:pt>
                <c:pt idx="1">
                  <c:v>2.4900000000000002</c:v>
                </c:pt>
                <c:pt idx="2">
                  <c:v>1.87</c:v>
                </c:pt>
              </c:numCache>
            </c:numRef>
          </c:val>
          <c:extLst>
            <c:ext xmlns:c16="http://schemas.microsoft.com/office/drawing/2014/chart" uri="{C3380CC4-5D6E-409C-BE32-E72D297353CC}">
              <c16:uniqueId val="{00000001-3761-47A2-8F95-3FDC244B04E8}"/>
            </c:ext>
          </c:extLst>
        </c:ser>
        <c:dLbls>
          <c:showLegendKey val="0"/>
          <c:showVal val="0"/>
          <c:showCatName val="0"/>
          <c:showSerName val="0"/>
          <c:showPercent val="0"/>
          <c:showBubbleSize val="0"/>
        </c:dLbls>
        <c:gapWidth val="150"/>
        <c:axId val="272098432"/>
        <c:axId val="272099968"/>
      </c:barChart>
      <c:catAx>
        <c:axId val="27209843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72099968"/>
        <c:crosses val="autoZero"/>
        <c:auto val="1"/>
        <c:lblAlgn val="ctr"/>
        <c:lblOffset val="100"/>
        <c:tickLblSkip val="1"/>
        <c:noMultiLvlLbl val="0"/>
      </c:catAx>
      <c:valAx>
        <c:axId val="272099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72098432"/>
        <c:crosses val="autoZero"/>
        <c:crossBetween val="between"/>
      </c:valAx>
      <c:spPr>
        <a:noFill/>
        <a:ln>
          <a:noFill/>
        </a:ln>
        <a:effectLst/>
      </c:spPr>
    </c:plotArea>
    <c:legend>
      <c:legendPos val="b"/>
      <c:overlay val="0"/>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baseline="0" dirty="0">
                <a:latin typeface="Arial" panose="020B0604020202020204" pitchFamily="34" charset="0"/>
                <a:cs typeface="Arial" panose="020B0604020202020204" pitchFamily="34" charset="0"/>
              </a:rPr>
              <a:t>Annual syndicated loan volume </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0467007615285699E-2"/>
          <c:y val="0.10027777777777777"/>
          <c:w val="0.86973204198325149"/>
          <c:h val="0.71176902887139093"/>
        </c:manualLayout>
      </c:layout>
      <c:barChart>
        <c:barDir val="col"/>
        <c:grouping val="stacked"/>
        <c:varyColors val="0"/>
        <c:ser>
          <c:idx val="0"/>
          <c:order val="0"/>
          <c:tx>
            <c:strRef>
              <c:f>Sheet1!$B$1</c:f>
              <c:strCache>
                <c:ptCount val="1"/>
                <c:pt idx="0">
                  <c:v>Syndicated ABL Volume</c:v>
                </c:pt>
              </c:strCache>
            </c:strRef>
          </c:tx>
          <c:spPr>
            <a:solidFill>
              <a:schemeClr val="accent1"/>
            </a:solidFill>
          </c:spPr>
          <c:invertIfNegative val="0"/>
          <c:cat>
            <c:strRef>
              <c:f>Sheet1!$A$2:$A$22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9">
                  <c:v>1Q-3Q21</c:v>
                </c:pt>
                <c:pt idx="20">
                  <c:v>1Q-3Q22</c:v>
                </c:pt>
              </c:strCache>
            </c:strRef>
          </c:cat>
          <c:val>
            <c:numRef>
              <c:f>Sheet1!$B$2:$B$22</c:f>
              <c:numCache>
                <c:formatCode>#,##0.00</c:formatCode>
                <c:ptCount val="21"/>
                <c:pt idx="0">
                  <c:v>50.840473052889806</c:v>
                </c:pt>
                <c:pt idx="1">
                  <c:v>69.63834965677249</c:v>
                </c:pt>
                <c:pt idx="2">
                  <c:v>62.665630629533801</c:v>
                </c:pt>
                <c:pt idx="3">
                  <c:v>76.141032710503097</c:v>
                </c:pt>
                <c:pt idx="4">
                  <c:v>42.340607488896303</c:v>
                </c:pt>
                <c:pt idx="5">
                  <c:v>42.748255021479302</c:v>
                </c:pt>
                <c:pt idx="6">
                  <c:v>61.348577175623198</c:v>
                </c:pt>
                <c:pt idx="7">
                  <c:v>101.167698789992</c:v>
                </c:pt>
                <c:pt idx="8">
                  <c:v>80.724796067651994</c:v>
                </c:pt>
                <c:pt idx="9">
                  <c:v>82.596139573448298</c:v>
                </c:pt>
                <c:pt idx="10">
                  <c:v>92.611794125399598</c:v>
                </c:pt>
                <c:pt idx="11">
                  <c:v>85.480132566317494</c:v>
                </c:pt>
                <c:pt idx="12">
                  <c:v>75.846791743785502</c:v>
                </c:pt>
                <c:pt idx="13" formatCode="0.00">
                  <c:v>90.659690938894187</c:v>
                </c:pt>
                <c:pt idx="14" formatCode="0.00">
                  <c:v>97.672187892942304</c:v>
                </c:pt>
                <c:pt idx="15" formatCode="0.00">
                  <c:v>95.042598281769799</c:v>
                </c:pt>
                <c:pt idx="16" formatCode="0.00">
                  <c:v>72.365458000000004</c:v>
                </c:pt>
                <c:pt idx="17" formatCode="0.00">
                  <c:v>140.41999999999999</c:v>
                </c:pt>
                <c:pt idx="19" formatCode="0.00">
                  <c:v>104.68078900000003</c:v>
                </c:pt>
                <c:pt idx="20" formatCode="0.00">
                  <c:v>117.58949000000001</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6427848"/>
        <c:axId val="346428240"/>
      </c:barChart>
      <c:lineChart>
        <c:grouping val="standard"/>
        <c:varyColors val="0"/>
        <c:ser>
          <c:idx val="1"/>
          <c:order val="1"/>
          <c:tx>
            <c:strRef>
              <c:f>Sheet1!$C$1</c:f>
              <c:strCache>
                <c:ptCount val="1"/>
                <c:pt idx="0">
                  <c:v>No. of Deals</c:v>
                </c:pt>
              </c:strCache>
            </c:strRef>
          </c:tx>
          <c:spPr>
            <a:ln w="28575">
              <a:solidFill>
                <a:srgbClr val="000000"/>
              </a:solidFill>
            </a:ln>
          </c:spPr>
          <c:marker>
            <c:symbol val="none"/>
          </c:marker>
          <c:cat>
            <c:strRef>
              <c:f>Sheet1!$A$2:$A$22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9">
                  <c:v>1Q-3Q21</c:v>
                </c:pt>
                <c:pt idx="20">
                  <c:v>1Q-3Q22</c:v>
                </c:pt>
              </c:strCache>
            </c:strRef>
          </c:cat>
          <c:val>
            <c:numRef>
              <c:f>Sheet1!$C$2:$C$22</c:f>
              <c:numCache>
                <c:formatCode>#,##0</c:formatCode>
                <c:ptCount val="21"/>
                <c:pt idx="0">
                  <c:v>352</c:v>
                </c:pt>
                <c:pt idx="1">
                  <c:v>390</c:v>
                </c:pt>
                <c:pt idx="2">
                  <c:v>423</c:v>
                </c:pt>
                <c:pt idx="3">
                  <c:v>354</c:v>
                </c:pt>
                <c:pt idx="4">
                  <c:v>233</c:v>
                </c:pt>
                <c:pt idx="5">
                  <c:v>221</c:v>
                </c:pt>
                <c:pt idx="6">
                  <c:v>307</c:v>
                </c:pt>
                <c:pt idx="7">
                  <c:v>394</c:v>
                </c:pt>
                <c:pt idx="8">
                  <c:v>347</c:v>
                </c:pt>
                <c:pt idx="9">
                  <c:v>340</c:v>
                </c:pt>
                <c:pt idx="10">
                  <c:v>352</c:v>
                </c:pt>
                <c:pt idx="11">
                  <c:v>290</c:v>
                </c:pt>
                <c:pt idx="12" formatCode="0">
                  <c:v>290</c:v>
                </c:pt>
                <c:pt idx="13" formatCode="0">
                  <c:v>322</c:v>
                </c:pt>
                <c:pt idx="14" formatCode="0">
                  <c:v>306</c:v>
                </c:pt>
                <c:pt idx="15" formatCode="0">
                  <c:v>259</c:v>
                </c:pt>
                <c:pt idx="16" formatCode="0">
                  <c:v>220</c:v>
                </c:pt>
                <c:pt idx="17" formatCode="0">
                  <c:v>338</c:v>
                </c:pt>
                <c:pt idx="19" formatCode="0">
                  <c:v>245</c:v>
                </c:pt>
                <c:pt idx="20" formatCode="0">
                  <c:v>254</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6429024"/>
        <c:axId val="346428632"/>
      </c:lineChart>
      <c:catAx>
        <c:axId val="34642784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6428240"/>
        <c:crosses val="autoZero"/>
        <c:auto val="1"/>
        <c:lblAlgn val="ctr"/>
        <c:lblOffset val="100"/>
        <c:noMultiLvlLbl val="0"/>
      </c:catAx>
      <c:valAx>
        <c:axId val="346428240"/>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6427848"/>
        <c:crosses val="autoZero"/>
        <c:crossBetween val="between"/>
      </c:valAx>
      <c:valAx>
        <c:axId val="346428632"/>
        <c:scaling>
          <c:orientation val="minMax"/>
        </c:scaling>
        <c:delete val="0"/>
        <c:axPos val="r"/>
        <c:numFmt formatCode="#,##0" sourceLinked="1"/>
        <c:majorTickMark val="out"/>
        <c:minorTickMark val="none"/>
        <c:tickLblPos val="nextTo"/>
        <c:spPr>
          <a:ln>
            <a:noFill/>
          </a:ln>
        </c:spPr>
        <c:txPr>
          <a:bodyPr/>
          <a:lstStyle/>
          <a:p>
            <a:pPr>
              <a:defRPr sz="1000"/>
            </a:pPr>
            <a:endParaRPr lang="en-US"/>
          </a:p>
        </c:txPr>
        <c:crossAx val="346429024"/>
        <c:crosses val="max"/>
        <c:crossBetween val="between"/>
      </c:valAx>
      <c:catAx>
        <c:axId val="346429024"/>
        <c:scaling>
          <c:orientation val="minMax"/>
        </c:scaling>
        <c:delete val="1"/>
        <c:axPos val="b"/>
        <c:numFmt formatCode="General" sourceLinked="1"/>
        <c:majorTickMark val="out"/>
        <c:minorTickMark val="none"/>
        <c:tickLblPos val="none"/>
        <c:crossAx val="346428632"/>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dirty="0">
                <a:latin typeface="Arial" panose="020B0604020202020204" pitchFamily="34" charset="0"/>
                <a:cs typeface="Arial" panose="020B0604020202020204" pitchFamily="34" charset="0"/>
              </a:rPr>
              <a:t>Quarterly syndicated loan volume (</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155426223897E-3"/>
          <c:y val="1.1944444444444444E-3"/>
        </c:manualLayout>
      </c:layout>
      <c:overlay val="0"/>
    </c:title>
    <c:autoTitleDeleted val="0"/>
    <c:plotArea>
      <c:layout>
        <c:manualLayout>
          <c:layoutTarget val="inner"/>
          <c:xMode val="edge"/>
          <c:yMode val="edge"/>
          <c:x val="8.2863859408878235E-2"/>
          <c:y val="0.10027777777777777"/>
          <c:w val="0.85394773479402031"/>
          <c:h val="0.71176902887139093"/>
        </c:manualLayout>
      </c:layout>
      <c:barChart>
        <c:barDir val="col"/>
        <c:grouping val="stacked"/>
        <c:varyColors val="0"/>
        <c:ser>
          <c:idx val="0"/>
          <c:order val="0"/>
          <c:tx>
            <c:strRef>
              <c:f>Sheet1!$B$1</c:f>
              <c:strCache>
                <c:ptCount val="1"/>
                <c:pt idx="0">
                  <c:v>Syndicated ABL Volume</c:v>
                </c:pt>
              </c:strCache>
            </c:strRef>
          </c:tx>
          <c:spPr>
            <a:solidFill>
              <a:schemeClr val="accent1"/>
            </a:solidFill>
          </c:spPr>
          <c:invertIfNegative val="0"/>
          <c:cat>
            <c:strRef>
              <c:f>Sheet1!$A$30:$A$76</c:f>
              <c:strCache>
                <c:ptCount val="47"/>
                <c:pt idx="0">
                  <c:v>1Q11</c:v>
                </c:pt>
                <c:pt idx="1">
                  <c:v>2Q11</c:v>
                </c:pt>
                <c:pt idx="2">
                  <c:v>3Q11</c:v>
                </c:pt>
                <c:pt idx="3">
                  <c:v>4Q11</c:v>
                </c:pt>
                <c:pt idx="4">
                  <c:v>1Q12</c:v>
                </c:pt>
                <c:pt idx="5">
                  <c:v>2Q12</c:v>
                </c:pt>
                <c:pt idx="6">
                  <c:v>3Q12</c:v>
                </c:pt>
                <c:pt idx="7">
                  <c:v>4Q12</c:v>
                </c:pt>
                <c:pt idx="8">
                  <c:v>1Q13</c:v>
                </c:pt>
                <c:pt idx="9">
                  <c:v>2Q13</c:v>
                </c:pt>
                <c:pt idx="10">
                  <c:v>3Q13</c:v>
                </c:pt>
                <c:pt idx="11">
                  <c:v>4Q13</c:v>
                </c:pt>
                <c:pt idx="12">
                  <c:v>1Q14</c:v>
                </c:pt>
                <c:pt idx="13">
                  <c:v>2Q14</c:v>
                </c:pt>
                <c:pt idx="14">
                  <c:v>3Q14</c:v>
                </c:pt>
                <c:pt idx="15">
                  <c:v>4Q14</c:v>
                </c:pt>
                <c:pt idx="16">
                  <c:v>1Q15</c:v>
                </c:pt>
                <c:pt idx="17">
                  <c:v>2Q15</c:v>
                </c:pt>
                <c:pt idx="18">
                  <c:v>3Q15</c:v>
                </c:pt>
                <c:pt idx="19">
                  <c:v>4Q15</c:v>
                </c:pt>
                <c:pt idx="20">
                  <c:v>1Q16</c:v>
                </c:pt>
                <c:pt idx="21">
                  <c:v>2Q16</c:v>
                </c:pt>
                <c:pt idx="22">
                  <c:v>3Q16</c:v>
                </c:pt>
                <c:pt idx="23">
                  <c:v>4Q16</c:v>
                </c:pt>
                <c:pt idx="24">
                  <c:v>1Q17</c:v>
                </c:pt>
                <c:pt idx="25">
                  <c:v>2Q17</c:v>
                </c:pt>
                <c:pt idx="26">
                  <c:v>3Q17</c:v>
                </c:pt>
                <c:pt idx="27">
                  <c:v>4Q17</c:v>
                </c:pt>
                <c:pt idx="28">
                  <c:v>1Q18</c:v>
                </c:pt>
                <c:pt idx="29">
                  <c:v>2Q18</c:v>
                </c:pt>
                <c:pt idx="30">
                  <c:v>3Q18</c:v>
                </c:pt>
                <c:pt idx="31">
                  <c:v>4Q18</c:v>
                </c:pt>
                <c:pt idx="32">
                  <c:v>1Q19</c:v>
                </c:pt>
                <c:pt idx="33">
                  <c:v>2Q19</c:v>
                </c:pt>
                <c:pt idx="34">
                  <c:v>3Q19</c:v>
                </c:pt>
                <c:pt idx="35">
                  <c:v>4Q19</c:v>
                </c:pt>
                <c:pt idx="36">
                  <c:v>1Q20</c:v>
                </c:pt>
                <c:pt idx="37">
                  <c:v>2Q20</c:v>
                </c:pt>
                <c:pt idx="38">
                  <c:v>3Q20</c:v>
                </c:pt>
                <c:pt idx="39">
                  <c:v>4Q20</c:v>
                </c:pt>
                <c:pt idx="40">
                  <c:v>1Q21</c:v>
                </c:pt>
                <c:pt idx="41">
                  <c:v>2Q21</c:v>
                </c:pt>
                <c:pt idx="42">
                  <c:v>3Q21</c:v>
                </c:pt>
                <c:pt idx="43">
                  <c:v>4Q21</c:v>
                </c:pt>
                <c:pt idx="44">
                  <c:v>1Q22</c:v>
                </c:pt>
                <c:pt idx="45">
                  <c:v>2Q22</c:v>
                </c:pt>
                <c:pt idx="46">
                  <c:v>3Q22</c:v>
                </c:pt>
              </c:strCache>
            </c:strRef>
          </c:cat>
          <c:val>
            <c:numRef>
              <c:f>Sheet1!$B$30:$B$76</c:f>
              <c:numCache>
                <c:formatCode>_(* #,##0.00_);_(* \(#,##0.00\);_(* "-"??_);_(@_)</c:formatCode>
                <c:ptCount val="47"/>
                <c:pt idx="0">
                  <c:v>28.46</c:v>
                </c:pt>
                <c:pt idx="1">
                  <c:v>30.39</c:v>
                </c:pt>
                <c:pt idx="2">
                  <c:v>24</c:v>
                </c:pt>
                <c:pt idx="3">
                  <c:v>18.309999999999999</c:v>
                </c:pt>
                <c:pt idx="4">
                  <c:v>20.2</c:v>
                </c:pt>
                <c:pt idx="5">
                  <c:v>23.56</c:v>
                </c:pt>
                <c:pt idx="6">
                  <c:v>15.58</c:v>
                </c:pt>
                <c:pt idx="7">
                  <c:v>21.38</c:v>
                </c:pt>
                <c:pt idx="8">
                  <c:v>22.74</c:v>
                </c:pt>
                <c:pt idx="9">
                  <c:v>21.7</c:v>
                </c:pt>
                <c:pt idx="10">
                  <c:v>13.87</c:v>
                </c:pt>
                <c:pt idx="11">
                  <c:v>24.23</c:v>
                </c:pt>
                <c:pt idx="12">
                  <c:v>22.06</c:v>
                </c:pt>
                <c:pt idx="13">
                  <c:v>24.18</c:v>
                </c:pt>
                <c:pt idx="14">
                  <c:v>20.87</c:v>
                </c:pt>
                <c:pt idx="15">
                  <c:v>25.51</c:v>
                </c:pt>
                <c:pt idx="16">
                  <c:v>20.399999999999999</c:v>
                </c:pt>
                <c:pt idx="17">
                  <c:v>19.21</c:v>
                </c:pt>
                <c:pt idx="18">
                  <c:v>20.350000000000001</c:v>
                </c:pt>
                <c:pt idx="19">
                  <c:v>25.52</c:v>
                </c:pt>
                <c:pt idx="20">
                  <c:v>17.45</c:v>
                </c:pt>
                <c:pt idx="21">
                  <c:v>22.32</c:v>
                </c:pt>
                <c:pt idx="22">
                  <c:v>20.86</c:v>
                </c:pt>
                <c:pt idx="23">
                  <c:v>15.21</c:v>
                </c:pt>
                <c:pt idx="24">
                  <c:v>19.600000000000001</c:v>
                </c:pt>
                <c:pt idx="25">
                  <c:v>26.49</c:v>
                </c:pt>
                <c:pt idx="26">
                  <c:v>28.36</c:v>
                </c:pt>
                <c:pt idx="27">
                  <c:v>16.21</c:v>
                </c:pt>
                <c:pt idx="28">
                  <c:v>18.37</c:v>
                </c:pt>
                <c:pt idx="29">
                  <c:v>30.43</c:v>
                </c:pt>
                <c:pt idx="30">
                  <c:v>16.920000000000002</c:v>
                </c:pt>
                <c:pt idx="31">
                  <c:v>31.95</c:v>
                </c:pt>
                <c:pt idx="32">
                  <c:v>23.765317061130002</c:v>
                </c:pt>
                <c:pt idx="33">
                  <c:v>28.733151588134</c:v>
                </c:pt>
                <c:pt idx="34">
                  <c:v>22.241799398000001</c:v>
                </c:pt>
                <c:pt idx="35">
                  <c:v>20.302330234505799</c:v>
                </c:pt>
                <c:pt idx="36">
                  <c:v>16.00075</c:v>
                </c:pt>
                <c:pt idx="37">
                  <c:v>26.727835000000002</c:v>
                </c:pt>
                <c:pt idx="38">
                  <c:v>10.894680000000001</c:v>
                </c:pt>
                <c:pt idx="39">
                  <c:v>18.742193</c:v>
                </c:pt>
                <c:pt idx="40">
                  <c:v>27.398500000000006</c:v>
                </c:pt>
                <c:pt idx="41">
                  <c:v>34.199469000000015</c:v>
                </c:pt>
                <c:pt idx="42">
                  <c:v>43.082819999999998</c:v>
                </c:pt>
                <c:pt idx="43">
                  <c:v>35.736869999999996</c:v>
                </c:pt>
                <c:pt idx="44">
                  <c:v>29.479000000000003</c:v>
                </c:pt>
                <c:pt idx="45">
                  <c:v>44.491511000000017</c:v>
                </c:pt>
                <c:pt idx="46">
                  <c:v>43.618979000000003</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8761136"/>
        <c:axId val="348761528"/>
      </c:barChart>
      <c:lineChart>
        <c:grouping val="standard"/>
        <c:varyColors val="0"/>
        <c:ser>
          <c:idx val="1"/>
          <c:order val="1"/>
          <c:tx>
            <c:strRef>
              <c:f>Sheet1!$C$1</c:f>
              <c:strCache>
                <c:ptCount val="1"/>
                <c:pt idx="0">
                  <c:v>No. of Deals</c:v>
                </c:pt>
              </c:strCache>
            </c:strRef>
          </c:tx>
          <c:spPr>
            <a:ln w="28575">
              <a:solidFill>
                <a:srgbClr val="000000"/>
              </a:solidFill>
            </a:ln>
          </c:spPr>
          <c:marker>
            <c:symbol val="none"/>
          </c:marker>
          <c:cat>
            <c:strRef>
              <c:f>Sheet1!$A$30:$A$76</c:f>
              <c:strCache>
                <c:ptCount val="47"/>
                <c:pt idx="0">
                  <c:v>1Q11</c:v>
                </c:pt>
                <c:pt idx="1">
                  <c:v>2Q11</c:v>
                </c:pt>
                <c:pt idx="2">
                  <c:v>3Q11</c:v>
                </c:pt>
                <c:pt idx="3">
                  <c:v>4Q11</c:v>
                </c:pt>
                <c:pt idx="4">
                  <c:v>1Q12</c:v>
                </c:pt>
                <c:pt idx="5">
                  <c:v>2Q12</c:v>
                </c:pt>
                <c:pt idx="6">
                  <c:v>3Q12</c:v>
                </c:pt>
                <c:pt idx="7">
                  <c:v>4Q12</c:v>
                </c:pt>
                <c:pt idx="8">
                  <c:v>1Q13</c:v>
                </c:pt>
                <c:pt idx="9">
                  <c:v>2Q13</c:v>
                </c:pt>
                <c:pt idx="10">
                  <c:v>3Q13</c:v>
                </c:pt>
                <c:pt idx="11">
                  <c:v>4Q13</c:v>
                </c:pt>
                <c:pt idx="12">
                  <c:v>1Q14</c:v>
                </c:pt>
                <c:pt idx="13">
                  <c:v>2Q14</c:v>
                </c:pt>
                <c:pt idx="14">
                  <c:v>3Q14</c:v>
                </c:pt>
                <c:pt idx="15">
                  <c:v>4Q14</c:v>
                </c:pt>
                <c:pt idx="16">
                  <c:v>1Q15</c:v>
                </c:pt>
                <c:pt idx="17">
                  <c:v>2Q15</c:v>
                </c:pt>
                <c:pt idx="18">
                  <c:v>3Q15</c:v>
                </c:pt>
                <c:pt idx="19">
                  <c:v>4Q15</c:v>
                </c:pt>
                <c:pt idx="20">
                  <c:v>1Q16</c:v>
                </c:pt>
                <c:pt idx="21">
                  <c:v>2Q16</c:v>
                </c:pt>
                <c:pt idx="22">
                  <c:v>3Q16</c:v>
                </c:pt>
                <c:pt idx="23">
                  <c:v>4Q16</c:v>
                </c:pt>
                <c:pt idx="24">
                  <c:v>1Q17</c:v>
                </c:pt>
                <c:pt idx="25">
                  <c:v>2Q17</c:v>
                </c:pt>
                <c:pt idx="26">
                  <c:v>3Q17</c:v>
                </c:pt>
                <c:pt idx="27">
                  <c:v>4Q17</c:v>
                </c:pt>
                <c:pt idx="28">
                  <c:v>1Q18</c:v>
                </c:pt>
                <c:pt idx="29">
                  <c:v>2Q18</c:v>
                </c:pt>
                <c:pt idx="30">
                  <c:v>3Q18</c:v>
                </c:pt>
                <c:pt idx="31">
                  <c:v>4Q18</c:v>
                </c:pt>
                <c:pt idx="32">
                  <c:v>1Q19</c:v>
                </c:pt>
                <c:pt idx="33">
                  <c:v>2Q19</c:v>
                </c:pt>
                <c:pt idx="34">
                  <c:v>3Q19</c:v>
                </c:pt>
                <c:pt idx="35">
                  <c:v>4Q19</c:v>
                </c:pt>
                <c:pt idx="36">
                  <c:v>1Q20</c:v>
                </c:pt>
                <c:pt idx="37">
                  <c:v>2Q20</c:v>
                </c:pt>
                <c:pt idx="38">
                  <c:v>3Q20</c:v>
                </c:pt>
                <c:pt idx="39">
                  <c:v>4Q20</c:v>
                </c:pt>
                <c:pt idx="40">
                  <c:v>1Q21</c:v>
                </c:pt>
                <c:pt idx="41">
                  <c:v>2Q21</c:v>
                </c:pt>
                <c:pt idx="42">
                  <c:v>3Q21</c:v>
                </c:pt>
                <c:pt idx="43">
                  <c:v>4Q21</c:v>
                </c:pt>
                <c:pt idx="44">
                  <c:v>1Q22</c:v>
                </c:pt>
                <c:pt idx="45">
                  <c:v>2Q22</c:v>
                </c:pt>
                <c:pt idx="46">
                  <c:v>3Q22</c:v>
                </c:pt>
              </c:strCache>
            </c:strRef>
          </c:cat>
          <c:val>
            <c:numRef>
              <c:f>Sheet1!$C$30:$C$76</c:f>
              <c:numCache>
                <c:formatCode>0</c:formatCode>
                <c:ptCount val="47"/>
                <c:pt idx="0">
                  <c:v>107</c:v>
                </c:pt>
                <c:pt idx="1">
                  <c:v>96</c:v>
                </c:pt>
                <c:pt idx="2">
                  <c:v>99</c:v>
                </c:pt>
                <c:pt idx="3">
                  <c:v>92</c:v>
                </c:pt>
                <c:pt idx="4">
                  <c:v>88</c:v>
                </c:pt>
                <c:pt idx="5">
                  <c:v>96</c:v>
                </c:pt>
                <c:pt idx="6">
                  <c:v>70</c:v>
                </c:pt>
                <c:pt idx="7">
                  <c:v>93</c:v>
                </c:pt>
                <c:pt idx="8">
                  <c:v>77</c:v>
                </c:pt>
                <c:pt idx="9">
                  <c:v>112</c:v>
                </c:pt>
                <c:pt idx="10">
                  <c:v>71</c:v>
                </c:pt>
                <c:pt idx="11">
                  <c:v>80</c:v>
                </c:pt>
                <c:pt idx="12">
                  <c:v>71</c:v>
                </c:pt>
                <c:pt idx="13">
                  <c:v>98</c:v>
                </c:pt>
                <c:pt idx="14">
                  <c:v>84</c:v>
                </c:pt>
                <c:pt idx="15">
                  <c:v>99</c:v>
                </c:pt>
                <c:pt idx="16">
                  <c:v>62</c:v>
                </c:pt>
                <c:pt idx="17">
                  <c:v>69</c:v>
                </c:pt>
                <c:pt idx="18">
                  <c:v>76</c:v>
                </c:pt>
                <c:pt idx="19">
                  <c:v>83</c:v>
                </c:pt>
                <c:pt idx="20">
                  <c:v>64</c:v>
                </c:pt>
                <c:pt idx="21">
                  <c:v>88</c:v>
                </c:pt>
                <c:pt idx="22">
                  <c:v>80</c:v>
                </c:pt>
                <c:pt idx="23">
                  <c:v>58</c:v>
                </c:pt>
                <c:pt idx="24">
                  <c:v>70</c:v>
                </c:pt>
                <c:pt idx="25">
                  <c:v>95</c:v>
                </c:pt>
                <c:pt idx="26">
                  <c:v>89</c:v>
                </c:pt>
                <c:pt idx="27">
                  <c:v>68</c:v>
                </c:pt>
                <c:pt idx="28">
                  <c:v>70</c:v>
                </c:pt>
                <c:pt idx="29">
                  <c:v>84</c:v>
                </c:pt>
                <c:pt idx="30">
                  <c:v>70</c:v>
                </c:pt>
                <c:pt idx="31">
                  <c:v>82</c:v>
                </c:pt>
                <c:pt idx="32">
                  <c:v>70</c:v>
                </c:pt>
                <c:pt idx="33">
                  <c:v>77</c:v>
                </c:pt>
                <c:pt idx="34">
                  <c:v>55</c:v>
                </c:pt>
                <c:pt idx="35">
                  <c:v>57</c:v>
                </c:pt>
                <c:pt idx="36">
                  <c:v>62</c:v>
                </c:pt>
                <c:pt idx="37">
                  <c:v>52</c:v>
                </c:pt>
                <c:pt idx="38">
                  <c:v>42</c:v>
                </c:pt>
                <c:pt idx="39">
                  <c:v>64</c:v>
                </c:pt>
                <c:pt idx="40">
                  <c:v>73</c:v>
                </c:pt>
                <c:pt idx="41">
                  <c:v>82</c:v>
                </c:pt>
                <c:pt idx="42">
                  <c:v>90</c:v>
                </c:pt>
                <c:pt idx="43">
                  <c:v>93</c:v>
                </c:pt>
                <c:pt idx="44">
                  <c:v>85</c:v>
                </c:pt>
                <c:pt idx="45">
                  <c:v>86</c:v>
                </c:pt>
                <c:pt idx="46">
                  <c:v>83</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8762312"/>
        <c:axId val="348761920"/>
      </c:lineChart>
      <c:catAx>
        <c:axId val="34876113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8761528"/>
        <c:crosses val="autoZero"/>
        <c:auto val="1"/>
        <c:lblAlgn val="ctr"/>
        <c:lblOffset val="100"/>
        <c:noMultiLvlLbl val="0"/>
      </c:catAx>
      <c:valAx>
        <c:axId val="348761528"/>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8761136"/>
        <c:crosses val="autoZero"/>
        <c:crossBetween val="between"/>
      </c:valAx>
      <c:valAx>
        <c:axId val="348761920"/>
        <c:scaling>
          <c:orientation val="minMax"/>
        </c:scaling>
        <c:delete val="0"/>
        <c:axPos val="r"/>
        <c:numFmt formatCode="0" sourceLinked="1"/>
        <c:majorTickMark val="out"/>
        <c:minorTickMark val="none"/>
        <c:tickLblPos val="nextTo"/>
        <c:spPr>
          <a:ln>
            <a:noFill/>
          </a:ln>
        </c:spPr>
        <c:txPr>
          <a:bodyPr/>
          <a:lstStyle/>
          <a:p>
            <a:pPr>
              <a:defRPr sz="1000"/>
            </a:pPr>
            <a:endParaRPr lang="en-US"/>
          </a:p>
        </c:txPr>
        <c:crossAx val="348762312"/>
        <c:crosses val="max"/>
        <c:crossBetween val="between"/>
      </c:valAx>
      <c:catAx>
        <c:axId val="348762312"/>
        <c:scaling>
          <c:orientation val="minMax"/>
        </c:scaling>
        <c:delete val="1"/>
        <c:axPos val="b"/>
        <c:numFmt formatCode="General" sourceLinked="1"/>
        <c:majorTickMark val="out"/>
        <c:minorTickMark val="none"/>
        <c:tickLblPos val="none"/>
        <c:crossAx val="348761920"/>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dirty="0">
                <a:latin typeface="Arial" panose="020B0604020202020204" pitchFamily="34" charset="0"/>
                <a:cs typeface="Arial" panose="020B0604020202020204" pitchFamily="34" charset="0"/>
              </a:rPr>
              <a:t>Syndicated new money (</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0467007615285699E-2"/>
          <c:y val="0.10027777777777777"/>
          <c:w val="0.86973204198325149"/>
          <c:h val="0.71176902887139093"/>
        </c:manualLayout>
      </c:layout>
      <c:barChart>
        <c:barDir val="col"/>
        <c:grouping val="stacked"/>
        <c:varyColors val="0"/>
        <c:ser>
          <c:idx val="0"/>
          <c:order val="0"/>
          <c:tx>
            <c:strRef>
              <c:f>Sheet1!$B$1</c:f>
              <c:strCache>
                <c:ptCount val="1"/>
                <c:pt idx="0">
                  <c:v>New Money</c:v>
                </c:pt>
              </c:strCache>
            </c:strRef>
          </c:tx>
          <c:spPr>
            <a:solidFill>
              <a:schemeClr val="accent1"/>
            </a:solidFill>
          </c:spPr>
          <c:invertIfNegative val="0"/>
          <c:cat>
            <c:strRef>
              <c:f>Sheet1!$A$2:$A$22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9">
                  <c:v>1Q-3Q21</c:v>
                </c:pt>
                <c:pt idx="20">
                  <c:v>1Q-3Q22</c:v>
                </c:pt>
              </c:strCache>
            </c:strRef>
          </c:cat>
          <c:val>
            <c:numRef>
              <c:f>Sheet1!$B$2:$B$22</c:f>
              <c:numCache>
                <c:formatCode>0.00</c:formatCode>
                <c:ptCount val="21"/>
                <c:pt idx="0">
                  <c:v>14.6071661183401</c:v>
                </c:pt>
                <c:pt idx="1">
                  <c:v>26.242603039676201</c:v>
                </c:pt>
                <c:pt idx="2">
                  <c:v>30.116495679533799</c:v>
                </c:pt>
                <c:pt idx="3">
                  <c:v>33.962756499999998</c:v>
                </c:pt>
                <c:pt idx="4">
                  <c:v>26.839154229896302</c:v>
                </c:pt>
                <c:pt idx="5">
                  <c:v>13.9488</c:v>
                </c:pt>
                <c:pt idx="6">
                  <c:v>16.147318419825702</c:v>
                </c:pt>
                <c:pt idx="7">
                  <c:v>17.873788783207299</c:v>
                </c:pt>
                <c:pt idx="8">
                  <c:v>21.639749704513299</c:v>
                </c:pt>
                <c:pt idx="9">
                  <c:v>22.577282167</c:v>
                </c:pt>
                <c:pt idx="10">
                  <c:v>24.395496792399602</c:v>
                </c:pt>
                <c:pt idx="11">
                  <c:v>18.658889623342201</c:v>
                </c:pt>
                <c:pt idx="12">
                  <c:v>24.663018251240899</c:v>
                </c:pt>
                <c:pt idx="13">
                  <c:v>24.323831049284198</c:v>
                </c:pt>
                <c:pt idx="14">
                  <c:v>31.801844617996803</c:v>
                </c:pt>
                <c:pt idx="15">
                  <c:v>26.588215991523999</c:v>
                </c:pt>
                <c:pt idx="16">
                  <c:v>29.52</c:v>
                </c:pt>
                <c:pt idx="17" formatCode="General">
                  <c:v>34.69</c:v>
                </c:pt>
                <c:pt idx="19">
                  <c:v>26.567939999999993</c:v>
                </c:pt>
                <c:pt idx="20">
                  <c:v>31.340580000000003</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6435016"/>
        <c:axId val="346429416"/>
      </c:barChart>
      <c:lineChart>
        <c:grouping val="standard"/>
        <c:varyColors val="0"/>
        <c:ser>
          <c:idx val="1"/>
          <c:order val="1"/>
          <c:tx>
            <c:strRef>
              <c:f>Sheet1!$C$1</c:f>
              <c:strCache>
                <c:ptCount val="1"/>
                <c:pt idx="0">
                  <c:v>New Money % of Total</c:v>
                </c:pt>
              </c:strCache>
            </c:strRef>
          </c:tx>
          <c:spPr>
            <a:ln w="28575">
              <a:solidFill>
                <a:srgbClr val="000000"/>
              </a:solidFill>
            </a:ln>
          </c:spPr>
          <c:marker>
            <c:symbol val="none"/>
          </c:marker>
          <c:cat>
            <c:strRef>
              <c:f>Sheet1!$A$2:$A$22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9">
                  <c:v>1Q-3Q21</c:v>
                </c:pt>
                <c:pt idx="20">
                  <c:v>1Q-3Q22</c:v>
                </c:pt>
              </c:strCache>
            </c:strRef>
          </c:cat>
          <c:val>
            <c:numRef>
              <c:f>Sheet1!$C$2:$C$22</c:f>
              <c:numCache>
                <c:formatCode>0.0%</c:formatCode>
                <c:ptCount val="21"/>
                <c:pt idx="0">
                  <c:v>0.28423834113694219</c:v>
                </c:pt>
                <c:pt idx="1">
                  <c:v>0.37684125440966687</c:v>
                </c:pt>
                <c:pt idx="2">
                  <c:v>0.48059032322799511</c:v>
                </c:pt>
                <c:pt idx="3">
                  <c:v>0.44605064169710273</c:v>
                </c:pt>
                <c:pt idx="4">
                  <c:v>0.63388684815008356</c:v>
                </c:pt>
                <c:pt idx="5">
                  <c:v>0.32630103832288082</c:v>
                </c:pt>
                <c:pt idx="6">
                  <c:v>0.26320607849796757</c:v>
                </c:pt>
                <c:pt idx="7">
                  <c:v>0.1766748576569922</c:v>
                </c:pt>
                <c:pt idx="8">
                  <c:v>0.26806818671152732</c:v>
                </c:pt>
                <c:pt idx="9">
                  <c:v>0.27356077092462083</c:v>
                </c:pt>
                <c:pt idx="10">
                  <c:v>0.26342184205161001</c:v>
                </c:pt>
                <c:pt idx="11">
                  <c:v>0.21828334916146974</c:v>
                </c:pt>
                <c:pt idx="12">
                  <c:v>0.32516890542389565</c:v>
                </c:pt>
                <c:pt idx="13">
                  <c:v>0.26829819071056366</c:v>
                </c:pt>
                <c:pt idx="14">
                  <c:v>0.32559775002536595</c:v>
                </c:pt>
                <c:pt idx="15">
                  <c:v>0.27975051684402341</c:v>
                </c:pt>
                <c:pt idx="16">
                  <c:v>0.40799999999999997</c:v>
                </c:pt>
                <c:pt idx="17">
                  <c:v>0.24706401065979899</c:v>
                </c:pt>
                <c:pt idx="19">
                  <c:v>0.25379957730352976</c:v>
                </c:pt>
                <c:pt idx="20">
                  <c:v>0.26652535018223139</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9118512"/>
        <c:axId val="349118120"/>
      </c:lineChart>
      <c:catAx>
        <c:axId val="34643501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6429416"/>
        <c:crosses val="autoZero"/>
        <c:auto val="1"/>
        <c:lblAlgn val="ctr"/>
        <c:lblOffset val="100"/>
        <c:noMultiLvlLbl val="0"/>
      </c:catAx>
      <c:valAx>
        <c:axId val="346429416"/>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6435016"/>
        <c:crosses val="autoZero"/>
        <c:crossBetween val="between"/>
      </c:valAx>
      <c:valAx>
        <c:axId val="349118120"/>
        <c:scaling>
          <c:orientation val="minMax"/>
          <c:max val="0.8"/>
        </c:scaling>
        <c:delete val="0"/>
        <c:axPos val="r"/>
        <c:numFmt formatCode="0%" sourceLinked="0"/>
        <c:majorTickMark val="out"/>
        <c:minorTickMark val="none"/>
        <c:tickLblPos val="nextTo"/>
        <c:spPr>
          <a:ln>
            <a:noFill/>
          </a:ln>
        </c:spPr>
        <c:txPr>
          <a:bodyPr/>
          <a:lstStyle/>
          <a:p>
            <a:pPr>
              <a:defRPr sz="1000"/>
            </a:pPr>
            <a:endParaRPr lang="en-US"/>
          </a:p>
        </c:txPr>
        <c:crossAx val="349118512"/>
        <c:crosses val="max"/>
        <c:crossBetween val="between"/>
      </c:valAx>
      <c:catAx>
        <c:axId val="349118512"/>
        <c:scaling>
          <c:orientation val="minMax"/>
        </c:scaling>
        <c:delete val="1"/>
        <c:axPos val="b"/>
        <c:numFmt formatCode="General" sourceLinked="1"/>
        <c:majorTickMark val="out"/>
        <c:minorTickMark val="none"/>
        <c:tickLblPos val="none"/>
        <c:crossAx val="349118120"/>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dirty="0">
                <a:latin typeface="Arial" panose="020B0604020202020204" pitchFamily="34" charset="0"/>
                <a:cs typeface="Arial" panose="020B0604020202020204" pitchFamily="34" charset="0"/>
              </a:rPr>
              <a:t>Syndicated </a:t>
            </a:r>
            <a:r>
              <a:rPr lang="en-US" b="1" dirty="0" err="1">
                <a:latin typeface="Arial" panose="020B0604020202020204" pitchFamily="34" charset="0"/>
                <a:cs typeface="Arial" panose="020B0604020202020204" pitchFamily="34" charset="0"/>
              </a:rPr>
              <a:t>refinancings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0467007615285699E-2"/>
          <c:y val="0.10027777777777777"/>
          <c:w val="0.86973204198325149"/>
          <c:h val="0.71176902887139093"/>
        </c:manualLayout>
      </c:layout>
      <c:barChart>
        <c:barDir val="col"/>
        <c:grouping val="stacked"/>
        <c:varyColors val="0"/>
        <c:ser>
          <c:idx val="0"/>
          <c:order val="0"/>
          <c:tx>
            <c:strRef>
              <c:f>Sheet1!$B$1</c:f>
              <c:strCache>
                <c:ptCount val="1"/>
                <c:pt idx="0">
                  <c:v>Refinancings</c:v>
                </c:pt>
              </c:strCache>
            </c:strRef>
          </c:tx>
          <c:spPr>
            <a:solidFill>
              <a:schemeClr val="accent1"/>
            </a:solidFill>
          </c:spPr>
          <c:invertIfNegative val="0"/>
          <c:cat>
            <c:strRef>
              <c:f>Sheet1!$A$2:$A$22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9">
                  <c:v>1Q-3Q21</c:v>
                </c:pt>
                <c:pt idx="20">
                  <c:v>1Q-3Q22</c:v>
                </c:pt>
              </c:strCache>
            </c:strRef>
          </c:cat>
          <c:val>
            <c:numRef>
              <c:f>Sheet1!$B$2:$B$22</c:f>
              <c:numCache>
                <c:formatCode>#,##0.00</c:formatCode>
                <c:ptCount val="21"/>
                <c:pt idx="0">
                  <c:v>36.783388934549706</c:v>
                </c:pt>
                <c:pt idx="1">
                  <c:v>43.395746617093806</c:v>
                </c:pt>
                <c:pt idx="2">
                  <c:v>32.549134950000003</c:v>
                </c:pt>
                <c:pt idx="3">
                  <c:v>42.1782762105031</c:v>
                </c:pt>
                <c:pt idx="4">
                  <c:v>15.501453259000002</c:v>
                </c:pt>
                <c:pt idx="5">
                  <c:v>28.799455021479304</c:v>
                </c:pt>
                <c:pt idx="6">
                  <c:v>45.201258755797497</c:v>
                </c:pt>
                <c:pt idx="7">
                  <c:v>83.293910006784699</c:v>
                </c:pt>
                <c:pt idx="8">
                  <c:v>59.085046363138694</c:v>
                </c:pt>
                <c:pt idx="9">
                  <c:v>59.9538574064483</c:v>
                </c:pt>
                <c:pt idx="10">
                  <c:v>68.214503207600401</c:v>
                </c:pt>
                <c:pt idx="11">
                  <c:v>66.821242942975289</c:v>
                </c:pt>
                <c:pt idx="12">
                  <c:v>51.183773492544603</c:v>
                </c:pt>
                <c:pt idx="13" formatCode="0.00">
                  <c:v>66.335859889610006</c:v>
                </c:pt>
                <c:pt idx="14" formatCode="0.00">
                  <c:v>65.870343274945498</c:v>
                </c:pt>
                <c:pt idx="15" formatCode="0.00">
                  <c:v>68.454382290245803</c:v>
                </c:pt>
                <c:pt idx="16" formatCode="0.00">
                  <c:v>42.85</c:v>
                </c:pt>
                <c:pt idx="17" formatCode="0.00">
                  <c:v>105.73</c:v>
                </c:pt>
                <c:pt idx="19" formatCode="0.00">
                  <c:v>78.11284900000004</c:v>
                </c:pt>
                <c:pt idx="20" formatCode="0.00">
                  <c:v>86.248910000000024</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9119296"/>
        <c:axId val="349119688"/>
      </c:barChart>
      <c:lineChart>
        <c:grouping val="standard"/>
        <c:varyColors val="0"/>
        <c:ser>
          <c:idx val="1"/>
          <c:order val="1"/>
          <c:tx>
            <c:strRef>
              <c:f>Sheet1!$C$1</c:f>
              <c:strCache>
                <c:ptCount val="1"/>
                <c:pt idx="0">
                  <c:v>Refi. % of Total</c:v>
                </c:pt>
              </c:strCache>
            </c:strRef>
          </c:tx>
          <c:spPr>
            <a:ln w="28575">
              <a:solidFill>
                <a:srgbClr val="000000"/>
              </a:solidFill>
            </a:ln>
          </c:spPr>
          <c:marker>
            <c:symbol val="none"/>
          </c:marker>
          <c:cat>
            <c:strRef>
              <c:f>Sheet1!$A$2:$A$22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9">
                  <c:v>1Q-3Q21</c:v>
                </c:pt>
                <c:pt idx="20">
                  <c:v>1Q-3Q22</c:v>
                </c:pt>
              </c:strCache>
            </c:strRef>
          </c:cat>
          <c:val>
            <c:numRef>
              <c:f>Sheet1!$C$2:$C$22</c:f>
              <c:numCache>
                <c:formatCode>0.0%</c:formatCode>
                <c:ptCount val="21"/>
                <c:pt idx="0">
                  <c:v>0.71576165886305787</c:v>
                </c:pt>
                <c:pt idx="1">
                  <c:v>0.62315874559033324</c:v>
                </c:pt>
                <c:pt idx="2">
                  <c:v>0.51940967677200489</c:v>
                </c:pt>
                <c:pt idx="3">
                  <c:v>0.55394935830289727</c:v>
                </c:pt>
                <c:pt idx="4">
                  <c:v>0.36611315184991644</c:v>
                </c:pt>
                <c:pt idx="5">
                  <c:v>0.67369896167711918</c:v>
                </c:pt>
                <c:pt idx="6">
                  <c:v>0.73679392150203238</c:v>
                </c:pt>
                <c:pt idx="7">
                  <c:v>0.8233251423430078</c:v>
                </c:pt>
                <c:pt idx="8">
                  <c:v>0.73193181328847268</c:v>
                </c:pt>
                <c:pt idx="9">
                  <c:v>0.72643922907537917</c:v>
                </c:pt>
                <c:pt idx="10">
                  <c:v>0.73657815794838999</c:v>
                </c:pt>
                <c:pt idx="11">
                  <c:v>0.78171665083853026</c:v>
                </c:pt>
                <c:pt idx="12">
                  <c:v>0.67483109457610435</c:v>
                </c:pt>
                <c:pt idx="13">
                  <c:v>0.7317018092894364</c:v>
                </c:pt>
                <c:pt idx="14">
                  <c:v>0.67440224997463405</c:v>
                </c:pt>
                <c:pt idx="15">
                  <c:v>0.72024948315597659</c:v>
                </c:pt>
                <c:pt idx="16">
                  <c:v>0.59209999999999996</c:v>
                </c:pt>
                <c:pt idx="17">
                  <c:v>0.75293598934020101</c:v>
                </c:pt>
                <c:pt idx="19">
                  <c:v>0.74620042269647024</c:v>
                </c:pt>
                <c:pt idx="20">
                  <c:v>0.73347464981776866</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9120472"/>
        <c:axId val="349120080"/>
      </c:lineChart>
      <c:catAx>
        <c:axId val="34911929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9119688"/>
        <c:crosses val="autoZero"/>
        <c:auto val="1"/>
        <c:lblAlgn val="ctr"/>
        <c:lblOffset val="100"/>
        <c:noMultiLvlLbl val="0"/>
      </c:catAx>
      <c:valAx>
        <c:axId val="349119688"/>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9119296"/>
        <c:crosses val="autoZero"/>
        <c:crossBetween val="between"/>
      </c:valAx>
      <c:valAx>
        <c:axId val="349120080"/>
        <c:scaling>
          <c:orientation val="minMax"/>
        </c:scaling>
        <c:delete val="0"/>
        <c:axPos val="r"/>
        <c:numFmt formatCode="0%" sourceLinked="0"/>
        <c:majorTickMark val="out"/>
        <c:minorTickMark val="none"/>
        <c:tickLblPos val="nextTo"/>
        <c:spPr>
          <a:ln>
            <a:noFill/>
          </a:ln>
        </c:spPr>
        <c:txPr>
          <a:bodyPr/>
          <a:lstStyle/>
          <a:p>
            <a:pPr>
              <a:defRPr sz="1000"/>
            </a:pPr>
            <a:endParaRPr lang="en-US"/>
          </a:p>
        </c:txPr>
        <c:crossAx val="349120472"/>
        <c:crosses val="max"/>
        <c:crossBetween val="between"/>
      </c:valAx>
      <c:catAx>
        <c:axId val="349120472"/>
        <c:scaling>
          <c:orientation val="minMax"/>
        </c:scaling>
        <c:delete val="1"/>
        <c:axPos val="b"/>
        <c:numFmt formatCode="General" sourceLinked="1"/>
        <c:majorTickMark val="out"/>
        <c:minorTickMark val="none"/>
        <c:tickLblPos val="none"/>
        <c:crossAx val="349120080"/>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dirty="0">
                <a:latin typeface="Arial" panose="020B0604020202020204" pitchFamily="34" charset="0"/>
                <a:cs typeface="Arial" panose="020B0604020202020204" pitchFamily="34" charset="0"/>
              </a:rPr>
              <a:t>ABL volume by month (</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0467007615285699E-2"/>
          <c:y val="0.10027777777777777"/>
          <c:w val="0.86973204198325149"/>
          <c:h val="0.71176902887139093"/>
        </c:manualLayout>
      </c:layout>
      <c:barChart>
        <c:barDir val="col"/>
        <c:grouping val="stacked"/>
        <c:varyColors val="0"/>
        <c:ser>
          <c:idx val="0"/>
          <c:order val="0"/>
          <c:tx>
            <c:strRef>
              <c:f>Sheet1!$B$1</c:f>
              <c:strCache>
                <c:ptCount val="1"/>
                <c:pt idx="0">
                  <c:v>Syndicated</c:v>
                </c:pt>
              </c:strCache>
            </c:strRef>
          </c:tx>
          <c:spPr>
            <a:solidFill>
              <a:schemeClr val="accent1"/>
            </a:solidFill>
          </c:spPr>
          <c:invertIfNegative val="0"/>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0.00</c:formatCode>
                <c:ptCount val="9"/>
                <c:pt idx="0">
                  <c:v>3.27</c:v>
                </c:pt>
                <c:pt idx="1">
                  <c:v>8.02</c:v>
                </c:pt>
                <c:pt idx="2">
                  <c:v>18.190000000000001</c:v>
                </c:pt>
                <c:pt idx="3">
                  <c:v>4.51</c:v>
                </c:pt>
                <c:pt idx="4">
                  <c:v>19.04</c:v>
                </c:pt>
                <c:pt idx="5">
                  <c:v>20.95</c:v>
                </c:pt>
                <c:pt idx="6">
                  <c:v>19.21</c:v>
                </c:pt>
                <c:pt idx="7">
                  <c:v>11.59</c:v>
                </c:pt>
                <c:pt idx="8">
                  <c:v>12.82</c:v>
                </c:pt>
              </c:numCache>
            </c:numRef>
          </c:val>
          <c:extLst>
            <c:ext xmlns:c16="http://schemas.microsoft.com/office/drawing/2014/chart" uri="{C3380CC4-5D6E-409C-BE32-E72D297353CC}">
              <c16:uniqueId val="{00000000-47E6-46E0-94E2-89BF2A0F8FA8}"/>
            </c:ext>
          </c:extLst>
        </c:ser>
        <c:ser>
          <c:idx val="1"/>
          <c:order val="1"/>
          <c:tx>
            <c:strRef>
              <c:f>Sheet1!$C$1</c:f>
              <c:strCache>
                <c:ptCount val="1"/>
                <c:pt idx="0">
                  <c:v>Clubbed</c:v>
                </c:pt>
              </c:strCache>
            </c:strRef>
          </c:tx>
          <c:spPr>
            <a:solidFill>
              <a:srgbClr val="99A5FF"/>
            </a:solidFill>
            <a:ln w="28575">
              <a:noFill/>
            </a:ln>
          </c:spPr>
          <c:invertIfNegative val="0"/>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Sheet1!$C$3:$C$10</c:f>
              <c:numCache>
                <c:formatCode>#,##0.00</c:formatCode>
                <c:ptCount val="8"/>
                <c:pt idx="0">
                  <c:v>0.54</c:v>
                </c:pt>
                <c:pt idx="1">
                  <c:v>0.71499999999999997</c:v>
                </c:pt>
                <c:pt idx="2">
                  <c:v>0.55000000000000004</c:v>
                </c:pt>
                <c:pt idx="3">
                  <c:v>0.66500000000000004</c:v>
                </c:pt>
                <c:pt idx="4">
                  <c:v>0.25</c:v>
                </c:pt>
                <c:pt idx="5">
                  <c:v>1.5249999999999999</c:v>
                </c:pt>
                <c:pt idx="6">
                  <c:v>0.77500000000000002</c:v>
                </c:pt>
                <c:pt idx="7">
                  <c:v>0.05</c:v>
                </c:pt>
              </c:numCache>
            </c:numRef>
          </c:val>
          <c:extLst>
            <c:ext xmlns:c16="http://schemas.microsoft.com/office/drawing/2014/chart" uri="{C3380CC4-5D6E-409C-BE32-E72D297353CC}">
              <c16:uniqueId val="{00000001-47E6-46E0-94E2-89BF2A0F8FA8}"/>
            </c:ext>
          </c:extLst>
        </c:ser>
        <c:dLbls>
          <c:showLegendKey val="0"/>
          <c:showVal val="0"/>
          <c:showCatName val="0"/>
          <c:showSerName val="0"/>
          <c:showPercent val="0"/>
          <c:showBubbleSize val="0"/>
        </c:dLbls>
        <c:gapWidth val="219"/>
        <c:overlap val="100"/>
        <c:axId val="346435016"/>
        <c:axId val="346429416"/>
      </c:barChart>
      <c:catAx>
        <c:axId val="34643501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6429416"/>
        <c:crosses val="autoZero"/>
        <c:auto val="1"/>
        <c:lblAlgn val="ctr"/>
        <c:lblOffset val="100"/>
        <c:noMultiLvlLbl val="0"/>
      </c:catAx>
      <c:valAx>
        <c:axId val="346429416"/>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6435016"/>
        <c:crosses val="autoZero"/>
        <c:crossBetween val="between"/>
      </c:val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0" i="1" u="none" strike="noStrike" kern="1200" spc="0" baseline="0">
                <a:solidFill>
                  <a:schemeClr val="tx1"/>
                </a:solidFill>
                <a:latin typeface="+mn-lt"/>
                <a:ea typeface="+mn-ea"/>
                <a:cs typeface="+mn-cs"/>
              </a:defRPr>
            </a:pPr>
            <a:r>
              <a:rPr lang="en-US" sz="1100" i="1" dirty="0"/>
              <a:t>Through</a:t>
            </a:r>
            <a:r>
              <a:rPr lang="en-US" sz="1100" i="1" baseline="0" dirty="0"/>
              <a:t> 2Q22:  Bank Lenders</a:t>
            </a:r>
            <a:endParaRPr lang="en-US" sz="1100" i="1" dirty="0"/>
          </a:p>
        </c:rich>
      </c:tx>
      <c:layout>
        <c:manualLayout>
          <c:xMode val="edge"/>
          <c:yMode val="edge"/>
          <c:x val="1.7021197368678041E-2"/>
          <c:y val="0"/>
        </c:manualLayout>
      </c:layout>
      <c:overlay val="0"/>
      <c:spPr>
        <a:noFill/>
        <a:ln>
          <a:noFill/>
        </a:ln>
        <a:effectLst/>
      </c:spPr>
      <c:txPr>
        <a:bodyPr rot="0" spcFirstLastPara="1" vertOverflow="ellipsis" vert="horz" wrap="square" anchor="ctr" anchorCtr="1"/>
        <a:lstStyle/>
        <a:p>
          <a:pPr algn="l">
            <a:defRPr sz="1100" b="0" i="1"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81873748166228E-2"/>
          <c:y val="0.11693066491688536"/>
          <c:w val="0.896999578166358"/>
          <c:h val="0.73770888013998248"/>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3Q19</c:v>
                </c:pt>
                <c:pt idx="1">
                  <c:v>4Q19</c:v>
                </c:pt>
                <c:pt idx="2">
                  <c:v>1Q20</c:v>
                </c:pt>
                <c:pt idx="3">
                  <c:v>2Q20</c:v>
                </c:pt>
                <c:pt idx="4">
                  <c:v>3Q20</c:v>
                </c:pt>
                <c:pt idx="5">
                  <c:v>4Q20</c:v>
                </c:pt>
                <c:pt idx="6">
                  <c:v>1Q21</c:v>
                </c:pt>
                <c:pt idx="7">
                  <c:v>2Q21</c:v>
                </c:pt>
                <c:pt idx="8">
                  <c:v>3Q21</c:v>
                </c:pt>
                <c:pt idx="9">
                  <c:v>4Q21</c:v>
                </c:pt>
                <c:pt idx="10">
                  <c:v>1Q22</c:v>
                </c:pt>
                <c:pt idx="11">
                  <c:v>2Q22</c:v>
                </c:pt>
              </c:strCache>
            </c:strRef>
          </c:cat>
          <c:val>
            <c:numRef>
              <c:f>Sheet1!$B$2:$B$13</c:f>
              <c:numCache>
                <c:formatCode>0.00%</c:formatCode>
                <c:ptCount val="12"/>
                <c:pt idx="0">
                  <c:v>0.45200000000000001</c:v>
                </c:pt>
                <c:pt idx="1">
                  <c:v>0.42099999999999999</c:v>
                </c:pt>
                <c:pt idx="2">
                  <c:v>0.53</c:v>
                </c:pt>
                <c:pt idx="3">
                  <c:v>0.40400000000000003</c:v>
                </c:pt>
                <c:pt idx="4">
                  <c:v>0.35499999999999998</c:v>
                </c:pt>
                <c:pt idx="5">
                  <c:v>0.33400000000000002</c:v>
                </c:pt>
                <c:pt idx="6">
                  <c:v>0.33600000000000002</c:v>
                </c:pt>
                <c:pt idx="7">
                  <c:v>0.34300000000000003</c:v>
                </c:pt>
                <c:pt idx="8">
                  <c:v>0.35699999999999998</c:v>
                </c:pt>
                <c:pt idx="9">
                  <c:v>0.36</c:v>
                </c:pt>
                <c:pt idx="10">
                  <c:v>0.40699999999999997</c:v>
                </c:pt>
                <c:pt idx="11">
                  <c:v>0.437</c:v>
                </c:pt>
              </c:numCache>
            </c:numRef>
          </c:val>
          <c:extLst>
            <c:ext xmlns:c16="http://schemas.microsoft.com/office/drawing/2014/chart" uri="{C3380CC4-5D6E-409C-BE32-E72D297353CC}">
              <c16:uniqueId val="{00000000-85B8-4F34-A4CA-F176D91DA46F}"/>
            </c:ext>
          </c:extLst>
        </c:ser>
        <c:dLbls>
          <c:dLblPos val="outEnd"/>
          <c:showLegendKey val="0"/>
          <c:showVal val="1"/>
          <c:showCatName val="0"/>
          <c:showSerName val="0"/>
          <c:showPercent val="0"/>
          <c:showBubbleSize val="0"/>
        </c:dLbls>
        <c:gapWidth val="219"/>
        <c:overlap val="-27"/>
        <c:axId val="381608464"/>
        <c:axId val="381609712"/>
      </c:barChart>
      <c:catAx>
        <c:axId val="3816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1609712"/>
        <c:crosses val="autoZero"/>
        <c:auto val="1"/>
        <c:lblAlgn val="ctr"/>
        <c:lblOffset val="100"/>
        <c:noMultiLvlLbl val="0"/>
      </c:catAx>
      <c:valAx>
        <c:axId val="381609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160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0" i="1" u="none" strike="noStrike" kern="1200" spc="0" baseline="0">
                <a:solidFill>
                  <a:schemeClr val="tx1"/>
                </a:solidFill>
                <a:latin typeface="+mn-lt"/>
                <a:ea typeface="+mn-ea"/>
                <a:cs typeface="+mn-cs"/>
              </a:defRPr>
            </a:pPr>
            <a:r>
              <a:rPr lang="en-US" sz="1100" i="1" dirty="0"/>
              <a:t>Through</a:t>
            </a:r>
            <a:r>
              <a:rPr lang="en-US" sz="1100" i="1" baseline="0" dirty="0"/>
              <a:t> 2Q22:  Non-Bank Lenders</a:t>
            </a:r>
            <a:endParaRPr lang="en-US" sz="1100" i="1" dirty="0"/>
          </a:p>
        </c:rich>
      </c:tx>
      <c:layout>
        <c:manualLayout>
          <c:xMode val="edge"/>
          <c:yMode val="edge"/>
          <c:x val="1.9340043364144698E-2"/>
          <c:y val="3.7782640929250664E-3"/>
        </c:manualLayout>
      </c:layout>
      <c:overlay val="0"/>
      <c:spPr>
        <a:noFill/>
        <a:ln>
          <a:noFill/>
        </a:ln>
        <a:effectLst/>
      </c:spPr>
      <c:txPr>
        <a:bodyPr rot="0" spcFirstLastPara="1" vertOverflow="ellipsis" vert="horz" wrap="square" anchor="ctr" anchorCtr="1"/>
        <a:lstStyle/>
        <a:p>
          <a:pPr algn="l">
            <a:defRPr sz="1100" b="0" i="1"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81873748166228E-2"/>
          <c:y val="0.11693066491688536"/>
          <c:w val="0.896999578166358"/>
          <c:h val="0.73770888013998248"/>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3Q19</c:v>
                </c:pt>
                <c:pt idx="1">
                  <c:v>4Q19</c:v>
                </c:pt>
                <c:pt idx="2">
                  <c:v>1Q20</c:v>
                </c:pt>
                <c:pt idx="3">
                  <c:v>2Q20</c:v>
                </c:pt>
                <c:pt idx="4">
                  <c:v>3Q20</c:v>
                </c:pt>
                <c:pt idx="5">
                  <c:v>4Q20</c:v>
                </c:pt>
                <c:pt idx="6">
                  <c:v>1Q21</c:v>
                </c:pt>
                <c:pt idx="7">
                  <c:v>2Q21</c:v>
                </c:pt>
                <c:pt idx="8">
                  <c:v>3Q21</c:v>
                </c:pt>
                <c:pt idx="9">
                  <c:v>4Q21</c:v>
                </c:pt>
                <c:pt idx="10">
                  <c:v>1Q22</c:v>
                </c:pt>
                <c:pt idx="11">
                  <c:v>2Q22</c:v>
                </c:pt>
              </c:strCache>
            </c:strRef>
          </c:cat>
          <c:val>
            <c:numRef>
              <c:f>Sheet1!$B$2:$B$13</c:f>
              <c:numCache>
                <c:formatCode>0.00%</c:formatCode>
                <c:ptCount val="12"/>
                <c:pt idx="0">
                  <c:v>0.55300000000000005</c:v>
                </c:pt>
                <c:pt idx="1">
                  <c:v>0.504</c:v>
                </c:pt>
                <c:pt idx="2">
                  <c:v>0.53200000000000003</c:v>
                </c:pt>
                <c:pt idx="3">
                  <c:v>0.42899999999999999</c:v>
                </c:pt>
                <c:pt idx="4">
                  <c:v>0.41</c:v>
                </c:pt>
                <c:pt idx="5">
                  <c:v>0.374</c:v>
                </c:pt>
                <c:pt idx="6">
                  <c:v>0.46400000000000002</c:v>
                </c:pt>
                <c:pt idx="7">
                  <c:v>0.46500000000000002</c:v>
                </c:pt>
                <c:pt idx="8">
                  <c:v>0.503</c:v>
                </c:pt>
                <c:pt idx="9">
                  <c:v>0.50700000000000001</c:v>
                </c:pt>
                <c:pt idx="10">
                  <c:v>0.57699999999999996</c:v>
                </c:pt>
                <c:pt idx="11">
                  <c:v>0.56999999999999995</c:v>
                </c:pt>
              </c:numCache>
            </c:numRef>
          </c:val>
          <c:extLst>
            <c:ext xmlns:c16="http://schemas.microsoft.com/office/drawing/2014/chart" uri="{C3380CC4-5D6E-409C-BE32-E72D297353CC}">
              <c16:uniqueId val="{00000000-A2E8-4532-8A8F-9CFA0DAE72EA}"/>
            </c:ext>
          </c:extLst>
        </c:ser>
        <c:dLbls>
          <c:dLblPos val="outEnd"/>
          <c:showLegendKey val="0"/>
          <c:showVal val="1"/>
          <c:showCatName val="0"/>
          <c:showSerName val="0"/>
          <c:showPercent val="0"/>
          <c:showBubbleSize val="0"/>
        </c:dLbls>
        <c:gapWidth val="219"/>
        <c:overlap val="-27"/>
        <c:axId val="381608464"/>
        <c:axId val="381609712"/>
      </c:barChart>
      <c:catAx>
        <c:axId val="3816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1609712"/>
        <c:crosses val="autoZero"/>
        <c:auto val="1"/>
        <c:lblAlgn val="ctr"/>
        <c:lblOffset val="100"/>
        <c:noMultiLvlLbl val="0"/>
      </c:catAx>
      <c:valAx>
        <c:axId val="381609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160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08943022747154E-2"/>
          <c:y val="2.9546827479898344E-2"/>
          <c:w val="0.94459105697725287"/>
          <c:h val="0.77850008332291798"/>
        </c:manualLayout>
      </c:layout>
      <c:barChart>
        <c:barDir val="col"/>
        <c:grouping val="stacked"/>
        <c:varyColors val="0"/>
        <c:ser>
          <c:idx val="2"/>
          <c:order val="1"/>
          <c:tx>
            <c:strRef>
              <c:f>Sheet1!$E$1</c:f>
              <c:strCache>
                <c:ptCount val="1"/>
                <c:pt idx="0">
                  <c:v>Series 3</c:v>
                </c:pt>
              </c:strCache>
            </c:strRef>
          </c:tx>
          <c:spPr>
            <a:solidFill>
              <a:srgbClr val="F2F2F2"/>
            </a:solidFill>
            <a:ln>
              <a:noFill/>
            </a:ln>
            <a:effectLst/>
          </c:spPr>
          <c:invertIfNegative val="0"/>
          <c:cat>
            <c:multiLvlStrRef>
              <c:f>Sheet1!$A$2:$B$13</c:f>
              <c:multiLvlStrCache>
                <c:ptCount val="12"/>
                <c:lvl>
                  <c:pt idx="0">
                    <c:v>Q3</c:v>
                  </c:pt>
                  <c:pt idx="1">
                    <c:v>Q4</c:v>
                  </c:pt>
                  <c:pt idx="2">
                    <c:v>Q1</c:v>
                  </c:pt>
                  <c:pt idx="3">
                    <c:v>Q2</c:v>
                  </c:pt>
                  <c:pt idx="4">
                    <c:v>Q3</c:v>
                  </c:pt>
                  <c:pt idx="5">
                    <c:v>Q4</c:v>
                  </c:pt>
                  <c:pt idx="6">
                    <c:v>Q1</c:v>
                  </c:pt>
                  <c:pt idx="7">
                    <c:v>Q2</c:v>
                  </c:pt>
                  <c:pt idx="8">
                    <c:v>Q3</c:v>
                  </c:pt>
                  <c:pt idx="9">
                    <c:v>Q4</c:v>
                  </c:pt>
                  <c:pt idx="10">
                    <c:v>Q1</c:v>
                  </c:pt>
                  <c:pt idx="11">
                    <c:v>Q2</c:v>
                  </c:pt>
                </c:lvl>
                <c:lvl>
                  <c:pt idx="0">
                    <c:v>2019</c:v>
                  </c:pt>
                  <c:pt idx="2">
                    <c:v>2020</c:v>
                  </c:pt>
                  <c:pt idx="6">
                    <c:v>2021</c:v>
                  </c:pt>
                  <c:pt idx="10">
                    <c:v>2022</c:v>
                  </c:pt>
                </c:lvl>
              </c:multiLvlStrCache>
            </c:multiLvlStrRef>
          </c:cat>
          <c:val>
            <c:numRef>
              <c:f>Sheet1!$E$2:$E$13</c:f>
              <c:numCache>
                <c:formatCode>General</c:formatCode>
                <c:ptCount val="12"/>
                <c:pt idx="2" formatCode="_(&quot;$&quot;* #,##0.00_);_(&quot;$&quot;* \(#,##0.00\);_(&quot;$&quot;* &quot;-&quot;??_);_(@_)">
                  <c:v>500000</c:v>
                </c:pt>
                <c:pt idx="3" formatCode="_(&quot;$&quot;* #,##0.00_);_(&quot;$&quot;* \(#,##0.00\);_(&quot;$&quot;* &quot;-&quot;??_);_(@_)">
                  <c:v>500000</c:v>
                </c:pt>
                <c:pt idx="4" formatCode="_(&quot;$&quot;* #,##0.00_);_(&quot;$&quot;* \(#,##0.00\);_(&quot;$&quot;* &quot;-&quot;??_);_(@_)">
                  <c:v>500000</c:v>
                </c:pt>
                <c:pt idx="5" formatCode="_(&quot;$&quot;* #,##0.00_);_(&quot;$&quot;* \(#,##0.00\);_(&quot;$&quot;* &quot;-&quot;??_);_(@_)">
                  <c:v>500000</c:v>
                </c:pt>
                <c:pt idx="10" formatCode="_(&quot;$&quot;* #,##0.00_);_(&quot;$&quot;* \(#,##0.00\);_(&quot;$&quot;* &quot;-&quot;??_);_(@_)">
                  <c:v>500000</c:v>
                </c:pt>
                <c:pt idx="11" formatCode="_(&quot;$&quot;* #,##0.00_);_(&quot;$&quot;* \(#,##0.00\);_(&quot;$&quot;* &quot;-&quot;??_);_(@_)">
                  <c:v>500000</c:v>
                </c:pt>
              </c:numCache>
            </c:numRef>
          </c:val>
          <c:extLst>
            <c:ext xmlns:c16="http://schemas.microsoft.com/office/drawing/2014/chart" uri="{C3380CC4-5D6E-409C-BE32-E72D297353CC}">
              <c16:uniqueId val="{00000000-2C6D-4442-83F1-C960BDD4D903}"/>
            </c:ext>
          </c:extLst>
        </c:ser>
        <c:dLbls>
          <c:showLegendKey val="0"/>
          <c:showVal val="0"/>
          <c:showCatName val="0"/>
          <c:showSerName val="0"/>
          <c:showPercent val="0"/>
          <c:showBubbleSize val="0"/>
        </c:dLbls>
        <c:gapWidth val="0"/>
        <c:overlap val="100"/>
        <c:axId val="1553161535"/>
        <c:axId val="1553164447"/>
      </c:barChart>
      <c:barChart>
        <c:barDir val="col"/>
        <c:grouping val="clustered"/>
        <c:varyColors val="0"/>
        <c:ser>
          <c:idx val="0"/>
          <c:order val="0"/>
          <c:tx>
            <c:strRef>
              <c:f>Sheet1!$C$1</c:f>
              <c:strCache>
                <c:ptCount val="1"/>
                <c:pt idx="0">
                  <c:v>Commitments</c:v>
                </c:pt>
              </c:strCache>
            </c:strRef>
          </c:tx>
          <c:spPr>
            <a:solidFill>
              <a:srgbClr val="83B2E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12"/>
                <c:lvl>
                  <c:pt idx="0">
                    <c:v>Q3</c:v>
                  </c:pt>
                  <c:pt idx="1">
                    <c:v>Q4</c:v>
                  </c:pt>
                  <c:pt idx="2">
                    <c:v>Q1</c:v>
                  </c:pt>
                  <c:pt idx="3">
                    <c:v>Q2</c:v>
                  </c:pt>
                  <c:pt idx="4">
                    <c:v>Q3</c:v>
                  </c:pt>
                  <c:pt idx="5">
                    <c:v>Q4</c:v>
                  </c:pt>
                  <c:pt idx="6">
                    <c:v>Q1</c:v>
                  </c:pt>
                  <c:pt idx="7">
                    <c:v>Q2</c:v>
                  </c:pt>
                  <c:pt idx="8">
                    <c:v>Q3</c:v>
                  </c:pt>
                  <c:pt idx="9">
                    <c:v>Q4</c:v>
                  </c:pt>
                  <c:pt idx="10">
                    <c:v>Q1</c:v>
                  </c:pt>
                  <c:pt idx="11">
                    <c:v>Q2</c:v>
                  </c:pt>
                </c:lvl>
                <c:lvl>
                  <c:pt idx="0">
                    <c:v>2019</c:v>
                  </c:pt>
                  <c:pt idx="2">
                    <c:v>2020</c:v>
                  </c:pt>
                  <c:pt idx="6">
                    <c:v>2021</c:v>
                  </c:pt>
                  <c:pt idx="10">
                    <c:v>2022</c:v>
                  </c:pt>
                </c:lvl>
              </c:multiLvlStrCache>
            </c:multiLvlStrRef>
          </c:cat>
          <c:val>
            <c:numRef>
              <c:f>Sheet1!$C$2:$C$13</c:f>
              <c:numCache>
                <c:formatCode>"$"#,##0.00</c:formatCode>
                <c:ptCount val="12"/>
                <c:pt idx="0">
                  <c:v>3837.5401222999999</c:v>
                </c:pt>
                <c:pt idx="1">
                  <c:v>3635.2230903999998</c:v>
                </c:pt>
                <c:pt idx="2">
                  <c:v>4161.6854375000003</c:v>
                </c:pt>
                <c:pt idx="3">
                  <c:v>6033.8516783000005</c:v>
                </c:pt>
                <c:pt idx="4">
                  <c:v>5140.9762426999996</c:v>
                </c:pt>
                <c:pt idx="5">
                  <c:v>3881.0913129</c:v>
                </c:pt>
                <c:pt idx="6">
                  <c:v>3117.268</c:v>
                </c:pt>
                <c:pt idx="7">
                  <c:v>2924.8130000000001</c:v>
                </c:pt>
                <c:pt idx="8">
                  <c:v>2383.83</c:v>
                </c:pt>
                <c:pt idx="9">
                  <c:v>2357.4139999999998</c:v>
                </c:pt>
                <c:pt idx="10">
                  <c:v>2353.664444</c:v>
                </c:pt>
                <c:pt idx="11">
                  <c:v>2574.954444</c:v>
                </c:pt>
              </c:numCache>
            </c:numRef>
          </c:val>
          <c:extLst>
            <c:ext xmlns:c16="http://schemas.microsoft.com/office/drawing/2014/chart" uri="{C3380CC4-5D6E-409C-BE32-E72D297353CC}">
              <c16:uniqueId val="{00000001-2C6D-4442-83F1-C960BDD4D903}"/>
            </c:ext>
          </c:extLst>
        </c:ser>
        <c:dLbls>
          <c:showLegendKey val="0"/>
          <c:showVal val="0"/>
          <c:showCatName val="0"/>
          <c:showSerName val="0"/>
          <c:showPercent val="0"/>
          <c:showBubbleSize val="0"/>
        </c:dLbls>
        <c:gapWidth val="50"/>
        <c:overlap val="50"/>
        <c:axId val="1540264015"/>
        <c:axId val="1540262767"/>
      </c:barChart>
      <c:catAx>
        <c:axId val="1553161535"/>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1553164447"/>
        <c:crosses val="autoZero"/>
        <c:auto val="1"/>
        <c:lblAlgn val="ctr"/>
        <c:lblOffset val="100"/>
        <c:noMultiLvlLbl val="0"/>
      </c:catAx>
      <c:valAx>
        <c:axId val="1553164447"/>
        <c:scaling>
          <c:orientation val="minMax"/>
          <c:max val="7000"/>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dirty="0">
                    <a:solidFill>
                      <a:schemeClr val="tx2">
                        <a:lumMod val="50000"/>
                      </a:schemeClr>
                    </a:solidFill>
                  </a:rPr>
                  <a:t>Billions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t;=1000]&quot;$&quot;0,&quot;B&quot;;General;&quot;$&quot;0,&quot;B&quot;"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1553161535"/>
        <c:crosses val="autoZero"/>
        <c:crossBetween val="between"/>
        <c:majorUnit val="7000"/>
      </c:valAx>
      <c:valAx>
        <c:axId val="1540262767"/>
        <c:scaling>
          <c:orientation val="minMax"/>
          <c:min val="0"/>
        </c:scaling>
        <c:delete val="0"/>
        <c:axPos val="r"/>
        <c:numFmt formatCode="&quot;$&quot;#,##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0264015"/>
        <c:crosses val="max"/>
        <c:crossBetween val="between"/>
      </c:valAx>
      <c:catAx>
        <c:axId val="1540264015"/>
        <c:scaling>
          <c:orientation val="minMax"/>
        </c:scaling>
        <c:delete val="1"/>
        <c:axPos val="b"/>
        <c:numFmt formatCode="General" sourceLinked="1"/>
        <c:majorTickMark val="out"/>
        <c:minorTickMark val="none"/>
        <c:tickLblPos val="nextTo"/>
        <c:crossAx val="154026276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27834982165694E-2"/>
          <c:y val="2.9546827479898344E-2"/>
          <c:w val="0.94787216501783433"/>
          <c:h val="0.78856809565470987"/>
        </c:manualLayout>
      </c:layout>
      <c:barChart>
        <c:barDir val="col"/>
        <c:grouping val="clustered"/>
        <c:varyColors val="0"/>
        <c:ser>
          <c:idx val="2"/>
          <c:order val="1"/>
          <c:tx>
            <c:strRef>
              <c:f>Sheet1!$D$1</c:f>
              <c:strCache>
                <c:ptCount val="1"/>
                <c:pt idx="0">
                  <c:v>Column2</c:v>
                </c:pt>
              </c:strCache>
            </c:strRef>
          </c:tx>
          <c:spPr>
            <a:solidFill>
              <a:srgbClr val="F2F2F2"/>
            </a:solidFill>
            <a:ln>
              <a:noFill/>
            </a:ln>
            <a:effectLst/>
          </c:spPr>
          <c:invertIfNegative val="0"/>
          <c:cat>
            <c:multiLvlStrRef>
              <c:f>Sheet1!$A$2:$B$13</c:f>
              <c:multiLvlStrCache>
                <c:ptCount val="12"/>
                <c:lvl>
                  <c:pt idx="0">
                    <c:v>Q3</c:v>
                  </c:pt>
                  <c:pt idx="1">
                    <c:v>Q4</c:v>
                  </c:pt>
                  <c:pt idx="2">
                    <c:v>Q1</c:v>
                  </c:pt>
                  <c:pt idx="3">
                    <c:v>Q2</c:v>
                  </c:pt>
                  <c:pt idx="4">
                    <c:v>Q3</c:v>
                  </c:pt>
                  <c:pt idx="5">
                    <c:v>Q4</c:v>
                  </c:pt>
                  <c:pt idx="6">
                    <c:v>Q1</c:v>
                  </c:pt>
                  <c:pt idx="7">
                    <c:v>Q2</c:v>
                  </c:pt>
                  <c:pt idx="8">
                    <c:v>Q3</c:v>
                  </c:pt>
                  <c:pt idx="9">
                    <c:v>Q4</c:v>
                  </c:pt>
                  <c:pt idx="10">
                    <c:v>Q1</c:v>
                  </c:pt>
                  <c:pt idx="11">
                    <c:v>Q2</c:v>
                  </c:pt>
                </c:lvl>
                <c:lvl>
                  <c:pt idx="0">
                    <c:v>2019</c:v>
                  </c:pt>
                  <c:pt idx="2">
                    <c:v>2020</c:v>
                  </c:pt>
                  <c:pt idx="6">
                    <c:v>2021</c:v>
                  </c:pt>
                  <c:pt idx="10">
                    <c:v>2022</c:v>
                  </c:pt>
                </c:lvl>
              </c:multiLvlStrCache>
            </c:multiLvlStrRef>
          </c:cat>
          <c:val>
            <c:numRef>
              <c:f>Sheet1!$D$2:$D$13</c:f>
              <c:numCache>
                <c:formatCode>General</c:formatCode>
                <c:ptCount val="12"/>
                <c:pt idx="0">
                  <c:v>0</c:v>
                </c:pt>
                <c:pt idx="1">
                  <c:v>0</c:v>
                </c:pt>
                <c:pt idx="2">
                  <c:v>1</c:v>
                </c:pt>
                <c:pt idx="3">
                  <c:v>1</c:v>
                </c:pt>
                <c:pt idx="4">
                  <c:v>1</c:v>
                </c:pt>
                <c:pt idx="5">
                  <c:v>1</c:v>
                </c:pt>
                <c:pt idx="6">
                  <c:v>0</c:v>
                </c:pt>
                <c:pt idx="7">
                  <c:v>0</c:v>
                </c:pt>
                <c:pt idx="8">
                  <c:v>0</c:v>
                </c:pt>
                <c:pt idx="9">
                  <c:v>0</c:v>
                </c:pt>
                <c:pt idx="10">
                  <c:v>1</c:v>
                </c:pt>
                <c:pt idx="11">
                  <c:v>1</c:v>
                </c:pt>
              </c:numCache>
            </c:numRef>
          </c:val>
          <c:extLst>
            <c:ext xmlns:c16="http://schemas.microsoft.com/office/drawing/2014/chart" uri="{C3380CC4-5D6E-409C-BE32-E72D297353CC}">
              <c16:uniqueId val="{00000000-E458-4D15-8250-B652571AB574}"/>
            </c:ext>
          </c:extLst>
        </c:ser>
        <c:dLbls>
          <c:showLegendKey val="0"/>
          <c:showVal val="0"/>
          <c:showCatName val="0"/>
          <c:showSerName val="0"/>
          <c:showPercent val="0"/>
          <c:showBubbleSize val="0"/>
        </c:dLbls>
        <c:gapWidth val="0"/>
        <c:axId val="92720255"/>
        <c:axId val="92714847"/>
      </c:barChart>
      <c:barChart>
        <c:barDir val="col"/>
        <c:grouping val="clustered"/>
        <c:varyColors val="0"/>
        <c:ser>
          <c:idx val="1"/>
          <c:order val="0"/>
          <c:tx>
            <c:strRef>
              <c:f>Sheet1!$C$1</c:f>
              <c:strCache>
                <c:ptCount val="1"/>
                <c:pt idx="0">
                  <c:v>% Spec Ment</c:v>
                </c:pt>
              </c:strCache>
            </c:strRef>
          </c:tx>
          <c:spPr>
            <a:solidFill>
              <a:srgbClr val="76B7B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12"/>
                <c:lvl>
                  <c:pt idx="0">
                    <c:v>Q3</c:v>
                  </c:pt>
                  <c:pt idx="1">
                    <c:v>Q4</c:v>
                  </c:pt>
                  <c:pt idx="2">
                    <c:v>Q1</c:v>
                  </c:pt>
                  <c:pt idx="3">
                    <c:v>Q2</c:v>
                  </c:pt>
                  <c:pt idx="4">
                    <c:v>Q3</c:v>
                  </c:pt>
                  <c:pt idx="5">
                    <c:v>Q4</c:v>
                  </c:pt>
                  <c:pt idx="6">
                    <c:v>Q1</c:v>
                  </c:pt>
                  <c:pt idx="7">
                    <c:v>Q2</c:v>
                  </c:pt>
                  <c:pt idx="8">
                    <c:v>Q3</c:v>
                  </c:pt>
                  <c:pt idx="9">
                    <c:v>Q4</c:v>
                  </c:pt>
                  <c:pt idx="10">
                    <c:v>Q1</c:v>
                  </c:pt>
                  <c:pt idx="11">
                    <c:v>Q2</c:v>
                  </c:pt>
                </c:lvl>
                <c:lvl>
                  <c:pt idx="0">
                    <c:v>2019</c:v>
                  </c:pt>
                  <c:pt idx="2">
                    <c:v>2020</c:v>
                  </c:pt>
                  <c:pt idx="6">
                    <c:v>2021</c:v>
                  </c:pt>
                  <c:pt idx="10">
                    <c:v>2022</c:v>
                  </c:pt>
                </c:lvl>
              </c:multiLvlStrCache>
            </c:multiLvlStrRef>
          </c:cat>
          <c:val>
            <c:numRef>
              <c:f>Sheet1!$C$2:$C$13</c:f>
              <c:numCache>
                <c:formatCode>0.00%</c:formatCode>
                <c:ptCount val="12"/>
                <c:pt idx="0">
                  <c:v>3.7587788556909204E-3</c:v>
                </c:pt>
                <c:pt idx="1">
                  <c:v>3.8163540879995396E-3</c:v>
                </c:pt>
                <c:pt idx="2">
                  <c:v>5.1201782055386603E-3</c:v>
                </c:pt>
                <c:pt idx="3">
                  <c:v>7.5747536292608856E-3</c:v>
                </c:pt>
                <c:pt idx="4">
                  <c:v>6.0883032905947208E-3</c:v>
                </c:pt>
                <c:pt idx="5">
                  <c:v>5.2891714657717637E-3</c:v>
                </c:pt>
                <c:pt idx="6">
                  <c:v>5.382503837525871E-3</c:v>
                </c:pt>
                <c:pt idx="7">
                  <c:v>4.257390042712912E-3</c:v>
                </c:pt>
                <c:pt idx="8">
                  <c:v>3.1805618158890743E-3</c:v>
                </c:pt>
                <c:pt idx="9">
                  <c:v>1.457546216253706E-3</c:v>
                </c:pt>
                <c:pt idx="10">
                  <c:v>1.2582609482677486E-3</c:v>
                </c:pt>
                <c:pt idx="11">
                  <c:v>1.9048794250010027E-3</c:v>
                </c:pt>
              </c:numCache>
            </c:numRef>
          </c:val>
          <c:extLst>
            <c:ext xmlns:c16="http://schemas.microsoft.com/office/drawing/2014/chart" uri="{C3380CC4-5D6E-409C-BE32-E72D297353CC}">
              <c16:uniqueId val="{00000001-E458-4D15-8250-B652571AB574}"/>
            </c:ext>
          </c:extLst>
        </c:ser>
        <c:dLbls>
          <c:showLegendKey val="0"/>
          <c:showVal val="0"/>
          <c:showCatName val="0"/>
          <c:showSerName val="0"/>
          <c:showPercent val="0"/>
          <c:showBubbleSize val="0"/>
        </c:dLbls>
        <c:gapWidth val="50"/>
        <c:axId val="1819328607"/>
        <c:axId val="1819318207"/>
      </c:barChart>
      <c:catAx>
        <c:axId val="92720255"/>
        <c:scaling>
          <c:orientation val="minMax"/>
        </c:scaling>
        <c:delete val="0"/>
        <c:axPos val="b"/>
        <c:numFmt formatCode="General" sourceLinked="1"/>
        <c:majorTickMark val="none"/>
        <c:minorTickMark val="none"/>
        <c:tickLblPos val="low"/>
        <c:spPr>
          <a:noFill/>
          <a:ln w="1270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14847"/>
        <c:crosses val="autoZero"/>
        <c:auto val="1"/>
        <c:lblAlgn val="ctr"/>
        <c:lblOffset val="100"/>
        <c:noMultiLvlLbl val="0"/>
      </c:catAx>
      <c:valAx>
        <c:axId val="92714847"/>
        <c:scaling>
          <c:orientation val="minMax"/>
          <c:max val="1.0000000000000002E-2"/>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20255"/>
        <c:crosses val="autoZero"/>
        <c:crossBetween val="between"/>
        <c:majorUnit val="1.0000000000000002E-2"/>
      </c:valAx>
      <c:valAx>
        <c:axId val="1819318207"/>
        <c:scaling>
          <c:orientation val="minMax"/>
          <c:max val="0.25"/>
        </c:scaling>
        <c:delete val="1"/>
        <c:axPos val="r"/>
        <c:numFmt formatCode="0.00%" sourceLinked="1"/>
        <c:majorTickMark val="out"/>
        <c:minorTickMark val="none"/>
        <c:tickLblPos val="nextTo"/>
        <c:crossAx val="1819328607"/>
        <c:crosses val="max"/>
        <c:crossBetween val="between"/>
      </c:valAx>
      <c:catAx>
        <c:axId val="1819328607"/>
        <c:scaling>
          <c:orientation val="minMax"/>
        </c:scaling>
        <c:delete val="1"/>
        <c:axPos val="b"/>
        <c:numFmt formatCode="General" sourceLinked="1"/>
        <c:majorTickMark val="out"/>
        <c:minorTickMark val="none"/>
        <c:tickLblPos val="nextTo"/>
        <c:crossAx val="18193182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r>
              <a:rPr lang="en-US" sz="1400" b="1" i="0" baseline="0" dirty="0">
                <a:effectLst/>
              </a:rPr>
              <a:t>US Monthly Loan Fund Flows </a:t>
            </a:r>
            <a:br>
              <a:rPr lang="en-US" sz="1400" b="1" i="0" baseline="0" dirty="0">
                <a:effectLst/>
              </a:rPr>
            </a:br>
            <a:r>
              <a:rPr lang="en-US" sz="1400" b="1" i="0" baseline="0" dirty="0">
                <a:effectLst/>
              </a:rPr>
              <a:t>(</a:t>
            </a:r>
            <a:r>
              <a:rPr lang="en-US" sz="1400" b="1" i="0" baseline="0" dirty="0" err="1">
                <a:effectLst/>
              </a:rPr>
              <a:t>US$bn</a:t>
            </a:r>
            <a:r>
              <a:rPr lang="en-US" sz="1400" b="1" i="0" baseline="0" dirty="0">
                <a:effectLst/>
              </a:rPr>
              <a:t>)</a:t>
            </a:r>
            <a:endParaRPr lang="en-US" sz="1100" b="1" dirty="0">
              <a:effectLst/>
            </a:endParaRPr>
          </a:p>
        </c:rich>
      </c:tx>
      <c:layout>
        <c:manualLayout>
          <c:xMode val="edge"/>
          <c:yMode val="edge"/>
          <c:x val="1.9625942531691825E-3"/>
          <c:y val="1.1944444444444444E-3"/>
        </c:manualLayout>
      </c:layout>
      <c:overlay val="0"/>
    </c:title>
    <c:autoTitleDeleted val="0"/>
    <c:plotArea>
      <c:layout>
        <c:manualLayout>
          <c:layoutTarget val="inner"/>
          <c:xMode val="edge"/>
          <c:yMode val="edge"/>
          <c:x val="7.6535250484993739E-2"/>
          <c:y val="0.1270338703806953"/>
          <c:w val="0.89611849823119938"/>
          <c:h val="0.68780955172687408"/>
        </c:manualLayout>
      </c:layout>
      <c:barChart>
        <c:barDir val="col"/>
        <c:grouping val="clustered"/>
        <c:varyColors val="0"/>
        <c:ser>
          <c:idx val="0"/>
          <c:order val="0"/>
          <c:tx>
            <c:strRef>
              <c:f>Sheet1!$C$1</c:f>
              <c:strCache>
                <c:ptCount val="1"/>
                <c:pt idx="0">
                  <c:v>Bank Loan</c:v>
                </c:pt>
              </c:strCache>
            </c:strRef>
          </c:tx>
          <c:invertIfNegative val="0"/>
          <c:cat>
            <c:numRef>
              <c:f>Sheet1!$A$38:$A$83</c:f>
              <c:numCache>
                <c:formatCode>[$-409]mmm\-yy;@</c:formatCode>
                <c:ptCount val="46"/>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44582</c:v>
                </c:pt>
                <c:pt idx="37">
                  <c:v>44614</c:v>
                </c:pt>
                <c:pt idx="38">
                  <c:v>44642</c:v>
                </c:pt>
                <c:pt idx="39">
                  <c:v>44674</c:v>
                </c:pt>
                <c:pt idx="40">
                  <c:v>44705</c:v>
                </c:pt>
                <c:pt idx="41">
                  <c:v>44737</c:v>
                </c:pt>
                <c:pt idx="42">
                  <c:v>44763</c:v>
                </c:pt>
                <c:pt idx="43">
                  <c:v>44795</c:v>
                </c:pt>
                <c:pt idx="44">
                  <c:v>44826</c:v>
                </c:pt>
                <c:pt idx="45">
                  <c:v>44856</c:v>
                </c:pt>
              </c:numCache>
            </c:numRef>
          </c:cat>
          <c:val>
            <c:numRef>
              <c:f>Sheet1!$C$38:$C$83</c:f>
              <c:numCache>
                <c:formatCode>General</c:formatCode>
                <c:ptCount val="46"/>
                <c:pt idx="0">
                  <c:v>-3.93</c:v>
                </c:pt>
                <c:pt idx="1">
                  <c:v>-2.95</c:v>
                </c:pt>
                <c:pt idx="2">
                  <c:v>-3.28</c:v>
                </c:pt>
                <c:pt idx="3">
                  <c:v>-3.66</c:v>
                </c:pt>
                <c:pt idx="4">
                  <c:v>-2.29</c:v>
                </c:pt>
                <c:pt idx="5">
                  <c:v>-3.92</c:v>
                </c:pt>
                <c:pt idx="6">
                  <c:v>-3.51</c:v>
                </c:pt>
                <c:pt idx="7">
                  <c:v>-3.91</c:v>
                </c:pt>
                <c:pt idx="8">
                  <c:v>-2.4700000000000002</c:v>
                </c:pt>
                <c:pt idx="9">
                  <c:v>-3.55</c:v>
                </c:pt>
                <c:pt idx="10">
                  <c:v>-2.04</c:v>
                </c:pt>
                <c:pt idx="11">
                  <c:v>-2.21</c:v>
                </c:pt>
                <c:pt idx="12">
                  <c:v>0.17</c:v>
                </c:pt>
                <c:pt idx="13">
                  <c:v>-1.85</c:v>
                </c:pt>
                <c:pt idx="14">
                  <c:v>-14.44</c:v>
                </c:pt>
                <c:pt idx="15">
                  <c:v>-1.97</c:v>
                </c:pt>
                <c:pt idx="16">
                  <c:v>-1.5</c:v>
                </c:pt>
                <c:pt idx="17">
                  <c:v>-1.89</c:v>
                </c:pt>
                <c:pt idx="18">
                  <c:v>-1.56</c:v>
                </c:pt>
                <c:pt idx="19">
                  <c:v>-1.08</c:v>
                </c:pt>
                <c:pt idx="20">
                  <c:v>-1.52</c:v>
                </c:pt>
                <c:pt idx="21">
                  <c:v>-0.47</c:v>
                </c:pt>
                <c:pt idx="22">
                  <c:v>-0.61</c:v>
                </c:pt>
                <c:pt idx="23">
                  <c:v>0.4</c:v>
                </c:pt>
                <c:pt idx="24">
                  <c:v>3.88</c:v>
                </c:pt>
                <c:pt idx="25">
                  <c:v>4.3</c:v>
                </c:pt>
                <c:pt idx="26">
                  <c:v>5.9</c:v>
                </c:pt>
                <c:pt idx="27">
                  <c:v>5.05</c:v>
                </c:pt>
                <c:pt idx="28">
                  <c:v>4.3899999999999997</c:v>
                </c:pt>
                <c:pt idx="29">
                  <c:v>4.1950000000000003</c:v>
                </c:pt>
                <c:pt idx="30">
                  <c:v>2.181</c:v>
                </c:pt>
                <c:pt idx="31">
                  <c:v>2.843</c:v>
                </c:pt>
                <c:pt idx="32">
                  <c:v>2.879</c:v>
                </c:pt>
                <c:pt idx="33">
                  <c:v>3.86</c:v>
                </c:pt>
                <c:pt idx="34">
                  <c:v>3.65</c:v>
                </c:pt>
                <c:pt idx="35">
                  <c:v>3.04</c:v>
                </c:pt>
                <c:pt idx="36">
                  <c:v>10.47</c:v>
                </c:pt>
                <c:pt idx="37">
                  <c:v>6.48</c:v>
                </c:pt>
                <c:pt idx="38">
                  <c:v>2.59</c:v>
                </c:pt>
                <c:pt idx="39">
                  <c:v>5.52</c:v>
                </c:pt>
                <c:pt idx="40">
                  <c:v>-4.12</c:v>
                </c:pt>
                <c:pt idx="41">
                  <c:v>-5.21</c:v>
                </c:pt>
                <c:pt idx="42">
                  <c:v>-5.04</c:v>
                </c:pt>
                <c:pt idx="43">
                  <c:v>-3.64</c:v>
                </c:pt>
                <c:pt idx="44">
                  <c:v>-6.1470000000000002</c:v>
                </c:pt>
                <c:pt idx="45">
                  <c:v>-4.62</c:v>
                </c:pt>
              </c:numCache>
            </c:numRef>
          </c:val>
          <c:extLst>
            <c:ext xmlns:c16="http://schemas.microsoft.com/office/drawing/2014/chart" uri="{C3380CC4-5D6E-409C-BE32-E72D297353CC}">
              <c16:uniqueId val="{00000000-A700-494A-99AC-06D43FC2D518}"/>
            </c:ext>
          </c:extLst>
        </c:ser>
        <c:dLbls>
          <c:showLegendKey val="0"/>
          <c:showVal val="0"/>
          <c:showCatName val="0"/>
          <c:showSerName val="0"/>
          <c:showPercent val="0"/>
          <c:showBubbleSize val="0"/>
        </c:dLbls>
        <c:gapWidth val="150"/>
        <c:axId val="-1223753568"/>
        <c:axId val="-1223751520"/>
      </c:barChart>
      <c:catAx>
        <c:axId val="-1223753568"/>
        <c:scaling>
          <c:orientation val="minMax"/>
        </c:scaling>
        <c:delete val="0"/>
        <c:axPos val="b"/>
        <c:numFmt formatCode="[$-409]mmm\-yy;@" sourceLinked="0"/>
        <c:majorTickMark val="none"/>
        <c:minorTickMark val="none"/>
        <c:tickLblPos val="low"/>
        <c:spPr>
          <a:ln>
            <a:solidFill>
              <a:schemeClr val="bg2"/>
            </a:solidFill>
          </a:ln>
        </c:spPr>
        <c:txPr>
          <a:bodyPr rot="-5400000" vert="horz"/>
          <a:lstStyle/>
          <a:p>
            <a:pPr>
              <a:defRPr sz="1000" b="0"/>
            </a:pPr>
            <a:endParaRPr lang="en-US"/>
          </a:p>
        </c:txPr>
        <c:crossAx val="-1223751520"/>
        <c:crosses val="autoZero"/>
        <c:auto val="0"/>
        <c:lblAlgn val="ctr"/>
        <c:lblOffset val="100"/>
        <c:noMultiLvlLbl val="0"/>
      </c:catAx>
      <c:valAx>
        <c:axId val="-1223751520"/>
        <c:scaling>
          <c:orientation val="minMax"/>
          <c:max val="15"/>
          <c:min val="-15"/>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dirty="0">
                <a:solidFill>
                  <a:schemeClr val="tx1"/>
                </a:solidFill>
                <a:latin typeface="Arial" charset="0"/>
              </a:rPr>
              <a:t>2021 volume by industry</a:t>
            </a:r>
          </a:p>
        </c:rich>
      </c:tx>
      <c:layout>
        <c:manualLayout>
          <c:xMode val="edge"/>
          <c:yMode val="edge"/>
          <c:x val="7.0037892014603378E-4"/>
          <c:y val="1.0691163604549421E-3"/>
        </c:manualLayout>
      </c:layout>
      <c:overlay val="0"/>
      <c:spPr>
        <a:noFill/>
        <a:ln>
          <a:noFill/>
        </a:ln>
        <a:effectLst/>
      </c:spPr>
    </c:title>
    <c:autoTitleDeleted val="0"/>
    <c:plotArea>
      <c:layout>
        <c:manualLayout>
          <c:layoutTarget val="inner"/>
          <c:xMode val="edge"/>
          <c:yMode val="edge"/>
          <c:x val="0.20273259123955023"/>
          <c:y val="8.3680762226956237E-2"/>
          <c:w val="0.58013246605043922"/>
          <c:h val="0.69495034995625538"/>
        </c:manualLayout>
      </c:layout>
      <c:doughnutChart>
        <c:varyColors val="1"/>
        <c:ser>
          <c:idx val="0"/>
          <c:order val="0"/>
          <c:tx>
            <c:strRef>
              <c:f>Sheet1!$B$1</c:f>
              <c:strCache>
                <c:ptCount val="1"/>
                <c:pt idx="0">
                  <c:v>ABL Volume (US$bn) </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9527-4BA9-94D0-A40D61B59749}"/>
              </c:ext>
            </c:extLst>
          </c:dPt>
          <c:dPt>
            <c:idx val="1"/>
            <c:bubble3D val="0"/>
            <c:spPr>
              <a:solidFill>
                <a:schemeClr val="tx1">
                  <a:lumMod val="65000"/>
                  <a:lumOff val="35000"/>
                </a:schemeClr>
              </a:solidFill>
              <a:ln w="19050">
                <a:solidFill>
                  <a:schemeClr val="bg1"/>
                </a:solidFill>
              </a:ln>
              <a:effectLst/>
            </c:spPr>
            <c:extLst>
              <c:ext xmlns:c16="http://schemas.microsoft.com/office/drawing/2014/chart" uri="{C3380CC4-5D6E-409C-BE32-E72D297353CC}">
                <c16:uniqueId val="{00000003-9527-4BA9-94D0-A40D61B59749}"/>
              </c:ext>
            </c:extLst>
          </c:dPt>
          <c:dPt>
            <c:idx val="2"/>
            <c:bubble3D val="0"/>
            <c:spPr>
              <a:solidFill>
                <a:schemeClr val="tx1"/>
              </a:solidFill>
              <a:ln w="19050">
                <a:solidFill>
                  <a:schemeClr val="bg1"/>
                </a:solidFill>
              </a:ln>
              <a:effectLst/>
            </c:spPr>
            <c:extLst>
              <c:ext xmlns:c16="http://schemas.microsoft.com/office/drawing/2014/chart" uri="{C3380CC4-5D6E-409C-BE32-E72D297353CC}">
                <c16:uniqueId val="{00000005-9527-4BA9-94D0-A40D61B59749}"/>
              </c:ext>
            </c:extLst>
          </c:dPt>
          <c:dPt>
            <c:idx val="3"/>
            <c:bubble3D val="0"/>
            <c:spPr>
              <a:solidFill>
                <a:schemeClr val="accent5">
                  <a:lumMod val="60000"/>
                  <a:lumOff val="40000"/>
                </a:schemeClr>
              </a:solidFill>
              <a:ln w="19050">
                <a:solidFill>
                  <a:schemeClr val="bg1"/>
                </a:solidFill>
              </a:ln>
              <a:effectLst/>
            </c:spPr>
            <c:extLst>
              <c:ext xmlns:c16="http://schemas.microsoft.com/office/drawing/2014/chart" uri="{C3380CC4-5D6E-409C-BE32-E72D297353CC}">
                <c16:uniqueId val="{00000007-9527-4BA9-94D0-A40D61B59749}"/>
              </c:ext>
            </c:extLst>
          </c:dPt>
          <c:dPt>
            <c:idx val="4"/>
            <c:bubble3D val="0"/>
            <c:spPr>
              <a:solidFill>
                <a:schemeClr val="accent4"/>
              </a:solidFill>
              <a:ln w="19050">
                <a:solidFill>
                  <a:schemeClr val="bg1"/>
                </a:solidFill>
              </a:ln>
              <a:effectLst/>
            </c:spPr>
            <c:extLst>
              <c:ext xmlns:c16="http://schemas.microsoft.com/office/drawing/2014/chart" uri="{C3380CC4-5D6E-409C-BE32-E72D297353CC}">
                <c16:uniqueId val="{00000009-9527-4BA9-94D0-A40D61B59749}"/>
              </c:ext>
            </c:extLst>
          </c:dPt>
          <c:dPt>
            <c:idx val="5"/>
            <c:bubble3D val="0"/>
            <c:spPr>
              <a:solidFill>
                <a:schemeClr val="bg1">
                  <a:lumMod val="65000"/>
                </a:schemeClr>
              </a:solidFill>
              <a:ln w="19050">
                <a:solidFill>
                  <a:schemeClr val="bg1"/>
                </a:solidFill>
              </a:ln>
              <a:effectLst/>
            </c:spPr>
            <c:extLst>
              <c:ext xmlns:c16="http://schemas.microsoft.com/office/drawing/2014/chart" uri="{C3380CC4-5D6E-409C-BE32-E72D297353CC}">
                <c16:uniqueId val="{0000000B-9527-4BA9-94D0-A40D61B59749}"/>
              </c:ext>
            </c:extLst>
          </c:dPt>
          <c:dPt>
            <c:idx val="6"/>
            <c:bubble3D val="0"/>
            <c:spPr>
              <a:solidFill>
                <a:schemeClr val="bg1">
                  <a:lumMod val="65000"/>
                </a:schemeClr>
              </a:solidFill>
              <a:ln w="19050">
                <a:solidFill>
                  <a:schemeClr val="bg1"/>
                </a:solidFill>
              </a:ln>
            </c:spPr>
            <c:extLst>
              <c:ext xmlns:c16="http://schemas.microsoft.com/office/drawing/2014/chart" uri="{C3380CC4-5D6E-409C-BE32-E72D297353CC}">
                <c16:uniqueId val="{0000000D-9527-4BA9-94D0-A40D61B59749}"/>
              </c:ext>
            </c:extLst>
          </c:dPt>
          <c:dLbls>
            <c:dLbl>
              <c:idx val="0"/>
              <c:layout>
                <c:manualLayout>
                  <c:x val="8.3454063667126904E-2"/>
                  <c:y val="-5.27777777777777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527-4BA9-94D0-A40D61B59749}"/>
                </c:ext>
              </c:extLst>
            </c:dLbl>
            <c:dLbl>
              <c:idx val="1"/>
              <c:layout>
                <c:manualLayout>
                  <c:x val="9.9681242713512891E-2"/>
                  <c:y val="4.16666666666666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527-4BA9-94D0-A40D61B59749}"/>
                </c:ext>
              </c:extLst>
            </c:dLbl>
            <c:dLbl>
              <c:idx val="2"/>
              <c:layout>
                <c:manualLayout>
                  <c:x val="-1.1590842175989956E-2"/>
                  <c:y val="7.49999999999999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527-4BA9-94D0-A40D61B59749}"/>
                </c:ext>
              </c:extLst>
            </c:dLbl>
            <c:dLbl>
              <c:idx val="3"/>
              <c:layout>
                <c:manualLayout>
                  <c:x val="-6.490871618554328E-2"/>
                  <c:y val="6.94444444444444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527-4BA9-94D0-A40D61B59749}"/>
                </c:ext>
              </c:extLst>
            </c:dLbl>
            <c:dLbl>
              <c:idx val="4"/>
              <c:layout>
                <c:manualLayout>
                  <c:x val="-9.2726737407918966E-2"/>
                  <c:y val="2.50000000000000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527-4BA9-94D0-A40D61B59749}"/>
                </c:ext>
              </c:extLst>
            </c:dLbl>
            <c:dLbl>
              <c:idx val="5"/>
              <c:layout>
                <c:manualLayout>
                  <c:x val="-9.2726737407918966E-2"/>
                  <c:y val="-5.277777777777780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527-4BA9-94D0-A40D61B5974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Wholesale</c:v>
                </c:pt>
                <c:pt idx="1">
                  <c:v>Retail &amp; Supermarkets</c:v>
                </c:pt>
                <c:pt idx="2">
                  <c:v>General Manufacturing</c:v>
                </c:pt>
                <c:pt idx="3">
                  <c:v>Healthcare</c:v>
                </c:pt>
                <c:pt idx="4">
                  <c:v>Automotive</c:v>
                </c:pt>
                <c:pt idx="5">
                  <c:v>Other</c:v>
                </c:pt>
              </c:strCache>
            </c:strRef>
          </c:cat>
          <c:val>
            <c:numRef>
              <c:f>Sheet1!$B$2:$B$7</c:f>
              <c:numCache>
                <c:formatCode>#,##0.00</c:formatCode>
                <c:ptCount val="6"/>
                <c:pt idx="0">
                  <c:v>33.567809999999994</c:v>
                </c:pt>
                <c:pt idx="1">
                  <c:v>31.079059999999998</c:v>
                </c:pt>
                <c:pt idx="2">
                  <c:v>19.955159999999999</c:v>
                </c:pt>
                <c:pt idx="3">
                  <c:v>8.4612000000000016</c:v>
                </c:pt>
                <c:pt idx="4">
                  <c:v>8.3003080000000011</c:v>
                </c:pt>
                <c:pt idx="5">
                  <c:v>47.44412100000001</c:v>
                </c:pt>
              </c:numCache>
            </c:numRef>
          </c:val>
          <c:extLst>
            <c:ext xmlns:c16="http://schemas.microsoft.com/office/drawing/2014/chart" uri="{C3380CC4-5D6E-409C-BE32-E72D297353CC}">
              <c16:uniqueId val="{0000000E-9527-4BA9-94D0-A40D61B59749}"/>
            </c:ext>
          </c:extLst>
        </c:ser>
        <c:dLbls>
          <c:showLegendKey val="0"/>
          <c:showVal val="0"/>
          <c:showCatName val="0"/>
          <c:showSerName val="0"/>
          <c:showPercent val="1"/>
          <c:showBubbleSize val="0"/>
          <c:showLeaderLines val="0"/>
        </c:dLbls>
        <c:firstSliceAng val="0"/>
        <c:holeSize val="75"/>
      </c:doughnutChart>
      <c:spPr>
        <a:noFill/>
        <a:ln>
          <a:noFill/>
        </a:ln>
        <a:effectLst/>
      </c:spPr>
    </c:plotArea>
    <c:legend>
      <c:legendPos val="b"/>
      <c:layout>
        <c:manualLayout>
          <c:xMode val="edge"/>
          <c:yMode val="edge"/>
          <c:x val="3.2133100104901682E-2"/>
          <c:y val="0.87522696110077858"/>
          <c:w val="0.9658524662847956"/>
          <c:h val="0.1247729658792650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dirty="0">
                <a:solidFill>
                  <a:schemeClr val="tx1"/>
                </a:solidFill>
                <a:latin typeface="Arial" charset="0"/>
              </a:rPr>
              <a:t>1Q-3Q22 volume by industry*</a:t>
            </a:r>
          </a:p>
        </c:rich>
      </c:tx>
      <c:layout>
        <c:manualLayout>
          <c:xMode val="edge"/>
          <c:yMode val="edge"/>
          <c:x val="7.0037892014603378E-4"/>
          <c:y val="1.0691163604549421E-3"/>
        </c:manualLayout>
      </c:layout>
      <c:overlay val="0"/>
      <c:spPr>
        <a:noFill/>
        <a:ln>
          <a:noFill/>
        </a:ln>
        <a:effectLst/>
      </c:spPr>
    </c:title>
    <c:autoTitleDeleted val="0"/>
    <c:plotArea>
      <c:layout>
        <c:manualLayout>
          <c:layoutTarget val="inner"/>
          <c:xMode val="edge"/>
          <c:yMode val="edge"/>
          <c:x val="0.19973762410133519"/>
          <c:y val="8.6486657917760265E-2"/>
          <c:w val="0.58013246605043922"/>
          <c:h val="0.69495034995625538"/>
        </c:manualLayout>
      </c:layout>
      <c:doughnutChart>
        <c:varyColors val="1"/>
        <c:ser>
          <c:idx val="0"/>
          <c:order val="0"/>
          <c:tx>
            <c:strRef>
              <c:f>Sheet1!$B$1</c:f>
              <c:strCache>
                <c:ptCount val="1"/>
                <c:pt idx="0">
                  <c:v>ABL Volume (US$bn) </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A136-438E-97AC-F709BEFB4E68}"/>
              </c:ext>
            </c:extLst>
          </c:dPt>
          <c:dPt>
            <c:idx val="1"/>
            <c:bubble3D val="0"/>
            <c:spPr>
              <a:solidFill>
                <a:schemeClr val="tx1"/>
              </a:solidFill>
              <a:ln w="19050">
                <a:solidFill>
                  <a:schemeClr val="bg1"/>
                </a:solidFill>
              </a:ln>
              <a:effectLst/>
            </c:spPr>
            <c:extLst>
              <c:ext xmlns:c16="http://schemas.microsoft.com/office/drawing/2014/chart" uri="{C3380CC4-5D6E-409C-BE32-E72D297353CC}">
                <c16:uniqueId val="{00000003-A136-438E-97AC-F709BEFB4E68}"/>
              </c:ext>
            </c:extLst>
          </c:dPt>
          <c:dPt>
            <c:idx val="2"/>
            <c:bubble3D val="0"/>
            <c:spPr>
              <a:solidFill>
                <a:schemeClr val="tx1">
                  <a:lumMod val="65000"/>
                  <a:lumOff val="35000"/>
                </a:schemeClr>
              </a:solidFill>
              <a:ln w="19050">
                <a:solidFill>
                  <a:schemeClr val="bg1"/>
                </a:solidFill>
              </a:ln>
              <a:effectLst/>
            </c:spPr>
            <c:extLst>
              <c:ext xmlns:c16="http://schemas.microsoft.com/office/drawing/2014/chart" uri="{C3380CC4-5D6E-409C-BE32-E72D297353CC}">
                <c16:uniqueId val="{00000005-A136-438E-97AC-F709BEFB4E68}"/>
              </c:ext>
            </c:extLst>
          </c:dPt>
          <c:dPt>
            <c:idx val="3"/>
            <c:bubble3D val="0"/>
            <c:spPr>
              <a:solidFill>
                <a:schemeClr val="accent2"/>
              </a:solidFill>
              <a:ln w="19050">
                <a:solidFill>
                  <a:schemeClr val="bg1"/>
                </a:solidFill>
              </a:ln>
              <a:effectLst/>
            </c:spPr>
            <c:extLst>
              <c:ext xmlns:c16="http://schemas.microsoft.com/office/drawing/2014/chart" uri="{C3380CC4-5D6E-409C-BE32-E72D297353CC}">
                <c16:uniqueId val="{00000007-A136-438E-97AC-F709BEFB4E68}"/>
              </c:ext>
            </c:extLst>
          </c:dPt>
          <c:dPt>
            <c:idx val="4"/>
            <c:bubble3D val="0"/>
            <c:spPr>
              <a:solidFill>
                <a:schemeClr val="accent3"/>
              </a:solidFill>
              <a:ln w="19050">
                <a:solidFill>
                  <a:schemeClr val="bg1"/>
                </a:solidFill>
              </a:ln>
              <a:effectLst/>
            </c:spPr>
            <c:extLst>
              <c:ext xmlns:c16="http://schemas.microsoft.com/office/drawing/2014/chart" uri="{C3380CC4-5D6E-409C-BE32-E72D297353CC}">
                <c16:uniqueId val="{00000009-A136-438E-97AC-F709BEFB4E68}"/>
              </c:ext>
            </c:extLst>
          </c:dPt>
          <c:dPt>
            <c:idx val="5"/>
            <c:bubble3D val="0"/>
            <c:spPr>
              <a:solidFill>
                <a:schemeClr val="accent4"/>
              </a:solidFill>
              <a:ln w="19050">
                <a:solidFill>
                  <a:schemeClr val="bg1"/>
                </a:solidFill>
              </a:ln>
              <a:effectLst/>
            </c:spPr>
            <c:extLst>
              <c:ext xmlns:c16="http://schemas.microsoft.com/office/drawing/2014/chart" uri="{C3380CC4-5D6E-409C-BE32-E72D297353CC}">
                <c16:uniqueId val="{0000000B-A136-438E-97AC-F709BEFB4E68}"/>
              </c:ext>
            </c:extLst>
          </c:dPt>
          <c:dPt>
            <c:idx val="6"/>
            <c:bubble3D val="0"/>
            <c:spPr>
              <a:solidFill>
                <a:schemeClr val="bg1">
                  <a:lumMod val="65000"/>
                </a:schemeClr>
              </a:solidFill>
              <a:ln w="19050">
                <a:solidFill>
                  <a:schemeClr val="bg1"/>
                </a:solidFill>
              </a:ln>
            </c:spPr>
            <c:extLst>
              <c:ext xmlns:c16="http://schemas.microsoft.com/office/drawing/2014/chart" uri="{C3380CC4-5D6E-409C-BE32-E72D297353CC}">
                <c16:uniqueId val="{0000000D-A136-438E-97AC-F709BEFB4E68}"/>
              </c:ext>
            </c:extLst>
          </c:dPt>
          <c:dLbls>
            <c:dLbl>
              <c:idx val="0"/>
              <c:layout>
                <c:manualLayout>
                  <c:x val="8.3454063667126904E-2"/>
                  <c:y val="-5.27777777777777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136-438E-97AC-F709BEFB4E68}"/>
                </c:ext>
              </c:extLst>
            </c:dLbl>
            <c:dLbl>
              <c:idx val="1"/>
              <c:layout>
                <c:manualLayout>
                  <c:x val="9.9681242713512891E-2"/>
                  <c:y val="4.16666666666666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136-438E-97AC-F709BEFB4E68}"/>
                </c:ext>
              </c:extLst>
            </c:dLbl>
            <c:dLbl>
              <c:idx val="2"/>
              <c:layout>
                <c:manualLayout>
                  <c:x val="-1.1590842175989956E-2"/>
                  <c:y val="7.49999999999999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136-438E-97AC-F709BEFB4E68}"/>
                </c:ext>
              </c:extLst>
            </c:dLbl>
            <c:dLbl>
              <c:idx val="3"/>
              <c:layout>
                <c:manualLayout>
                  <c:x val="-6.490871618554328E-2"/>
                  <c:y val="6.94444444444444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136-438E-97AC-F709BEFB4E68}"/>
                </c:ext>
              </c:extLst>
            </c:dLbl>
            <c:dLbl>
              <c:idx val="4"/>
              <c:layout>
                <c:manualLayout>
                  <c:x val="-9.2726737407918966E-2"/>
                  <c:y val="2.50000000000000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136-438E-97AC-F709BEFB4E68}"/>
                </c:ext>
              </c:extLst>
            </c:dLbl>
            <c:dLbl>
              <c:idx val="5"/>
              <c:layout>
                <c:manualLayout>
                  <c:x val="-8.3454063667127071E-2"/>
                  <c:y val="-5.55555555555560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136-438E-97AC-F709BEFB4E68}"/>
                </c:ext>
              </c:extLst>
            </c:dLbl>
            <c:dLbl>
              <c:idx val="6"/>
              <c:layout>
                <c:manualLayout>
                  <c:x val="-7.4181389926335176E-2"/>
                  <c:y val="-5.55555555555555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136-438E-97AC-F709BEFB4E6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Wholesale</c:v>
                </c:pt>
                <c:pt idx="1">
                  <c:v>Retail &amp; Supermarkets</c:v>
                </c:pt>
                <c:pt idx="2">
                  <c:v>General Manufacturing</c:v>
                </c:pt>
                <c:pt idx="3">
                  <c:v>Oil and Gas</c:v>
                </c:pt>
                <c:pt idx="4">
                  <c:v>Automotive</c:v>
                </c:pt>
                <c:pt idx="5">
                  <c:v>Business Services</c:v>
                </c:pt>
                <c:pt idx="6">
                  <c:v>Other</c:v>
                </c:pt>
              </c:strCache>
            </c:strRef>
          </c:cat>
          <c:val>
            <c:numRef>
              <c:f>Sheet1!$B$2:$B$8</c:f>
              <c:numCache>
                <c:formatCode>#,##0.00</c:formatCode>
                <c:ptCount val="7"/>
                <c:pt idx="0">
                  <c:v>25.050000000000008</c:v>
                </c:pt>
                <c:pt idx="1">
                  <c:v>21.427500000000006</c:v>
                </c:pt>
                <c:pt idx="2">
                  <c:v>21.226749999999996</c:v>
                </c:pt>
                <c:pt idx="3">
                  <c:v>11.106510999999998</c:v>
                </c:pt>
                <c:pt idx="4">
                  <c:v>7.4727289999999993</c:v>
                </c:pt>
                <c:pt idx="5">
                  <c:v>7.3950000000000005</c:v>
                </c:pt>
                <c:pt idx="6">
                  <c:v>28.981000000000002</c:v>
                </c:pt>
              </c:numCache>
            </c:numRef>
          </c:val>
          <c:extLst>
            <c:ext xmlns:c16="http://schemas.microsoft.com/office/drawing/2014/chart" uri="{C3380CC4-5D6E-409C-BE32-E72D297353CC}">
              <c16:uniqueId val="{0000000E-A136-438E-97AC-F709BEFB4E68}"/>
            </c:ext>
          </c:extLst>
        </c:ser>
        <c:dLbls>
          <c:showLegendKey val="0"/>
          <c:showVal val="0"/>
          <c:showCatName val="0"/>
          <c:showSerName val="0"/>
          <c:showPercent val="1"/>
          <c:showBubbleSize val="0"/>
          <c:showLeaderLines val="0"/>
        </c:dLbls>
        <c:firstSliceAng val="0"/>
        <c:holeSize val="75"/>
      </c:doughnutChart>
      <c:spPr>
        <a:noFill/>
        <a:ln>
          <a:noFill/>
        </a:ln>
        <a:effectLst/>
      </c:spPr>
    </c:plotArea>
    <c:legend>
      <c:legendPos val="b"/>
      <c:layout>
        <c:manualLayout>
          <c:xMode val="edge"/>
          <c:yMode val="edge"/>
          <c:x val="5.5314784456881441E-2"/>
          <c:y val="0.87522703412073499"/>
          <c:w val="0.94267078193281584"/>
          <c:h val="0.1247729658792650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b="1" baseline="0" dirty="0">
                <a:latin typeface="Arial" panose="020B0604020202020204" pitchFamily="34" charset="0"/>
                <a:cs typeface="Arial" panose="020B0604020202020204" pitchFamily="34" charset="0"/>
              </a:rPr>
              <a:t>All-in drawn spread buckets (% by deal count)*</a:t>
            </a:r>
          </a:p>
        </c:rich>
      </c:tx>
      <c:layout>
        <c:manualLayout>
          <c:xMode val="edge"/>
          <c:yMode val="edge"/>
          <c:x val="1.0701934437822881E-3"/>
          <c:y val="1.1467629046369213E-3"/>
        </c:manualLayout>
      </c:layout>
      <c:overlay val="0"/>
    </c:title>
    <c:autoTitleDeleted val="0"/>
    <c:plotArea>
      <c:layout>
        <c:manualLayout>
          <c:layoutTarget val="inner"/>
          <c:xMode val="edge"/>
          <c:yMode val="edge"/>
          <c:x val="7.3171105785689833E-2"/>
          <c:y val="9.4562773403324585E-2"/>
          <c:w val="0.90153381160886603"/>
          <c:h val="0.65922909453614631"/>
        </c:manualLayout>
      </c:layout>
      <c:lineChart>
        <c:grouping val="standard"/>
        <c:varyColors val="0"/>
        <c:ser>
          <c:idx val="1"/>
          <c:order val="0"/>
          <c:tx>
            <c:strRef>
              <c:f>Sheet1!$D$1</c:f>
              <c:strCache>
                <c:ptCount val="1"/>
                <c:pt idx="0">
                  <c:v>4Q21</c:v>
                </c:pt>
              </c:strCache>
            </c:strRef>
          </c:tx>
          <c:spPr>
            <a:ln w="28575">
              <a:solidFill>
                <a:srgbClr val="00CFD3"/>
              </a:solidFill>
              <a:prstDash val="dash"/>
            </a:ln>
            <a:effectLst/>
          </c:spPr>
          <c:marker>
            <c:symbol val="none"/>
          </c:marker>
          <c:cat>
            <c:strRef>
              <c:f>Sheet1!$A$2:$A$10</c:f>
              <c:strCache>
                <c:ptCount val="9"/>
                <c:pt idx="0">
                  <c:v>&lt;125</c:v>
                </c:pt>
                <c:pt idx="1">
                  <c:v>125</c:v>
                </c:pt>
                <c:pt idx="2">
                  <c:v>150</c:v>
                </c:pt>
                <c:pt idx="3">
                  <c:v>175</c:v>
                </c:pt>
                <c:pt idx="4">
                  <c:v>200</c:v>
                </c:pt>
                <c:pt idx="5">
                  <c:v>225</c:v>
                </c:pt>
                <c:pt idx="6">
                  <c:v>250</c:v>
                </c:pt>
                <c:pt idx="7">
                  <c:v>275</c:v>
                </c:pt>
                <c:pt idx="8">
                  <c:v>&gt;275</c:v>
                </c:pt>
              </c:strCache>
            </c:strRef>
          </c:cat>
          <c:val>
            <c:numRef>
              <c:f>Sheet1!$D$2:$D$10</c:f>
              <c:numCache>
                <c:formatCode>0.00%</c:formatCode>
                <c:ptCount val="9"/>
                <c:pt idx="0">
                  <c:v>4.41E-2</c:v>
                </c:pt>
                <c:pt idx="1">
                  <c:v>0.26469999999999999</c:v>
                </c:pt>
                <c:pt idx="2">
                  <c:v>0.2608695652173913</c:v>
                </c:pt>
                <c:pt idx="3">
                  <c:v>0.15942028985507245</c:v>
                </c:pt>
                <c:pt idx="4">
                  <c:v>0.10144927536231885</c:v>
                </c:pt>
                <c:pt idx="5">
                  <c:v>1.4492753623188406E-2</c:v>
                </c:pt>
                <c:pt idx="6">
                  <c:v>4.3478260869565216E-2</c:v>
                </c:pt>
                <c:pt idx="7">
                  <c:v>1.4492753623188406E-2</c:v>
                </c:pt>
                <c:pt idx="8">
                  <c:v>8.6956521739130432E-2</c:v>
                </c:pt>
              </c:numCache>
            </c:numRef>
          </c:val>
          <c:smooth val="0"/>
          <c:extLst>
            <c:ext xmlns:c16="http://schemas.microsoft.com/office/drawing/2014/chart" uri="{C3380CC4-5D6E-409C-BE32-E72D297353CC}">
              <c16:uniqueId val="{00000000-7920-459A-99DE-ED19AB894C86}"/>
            </c:ext>
          </c:extLst>
        </c:ser>
        <c:ser>
          <c:idx val="2"/>
          <c:order val="1"/>
          <c:tx>
            <c:strRef>
              <c:f>Sheet1!$E$1</c:f>
              <c:strCache>
                <c:ptCount val="1"/>
                <c:pt idx="0">
                  <c:v>1Q22</c:v>
                </c:pt>
              </c:strCache>
            </c:strRef>
          </c:tx>
          <c:spPr>
            <a:ln w="28575">
              <a:solidFill>
                <a:srgbClr val="000000">
                  <a:lumMod val="50000"/>
                  <a:lumOff val="50000"/>
                </a:srgbClr>
              </a:solidFill>
              <a:prstDash val="dash"/>
            </a:ln>
          </c:spPr>
          <c:marker>
            <c:symbol val="none"/>
          </c:marker>
          <c:cat>
            <c:strRef>
              <c:f>Sheet1!$A$2:$A$10</c:f>
              <c:strCache>
                <c:ptCount val="9"/>
                <c:pt idx="0">
                  <c:v>&lt;125</c:v>
                </c:pt>
                <c:pt idx="1">
                  <c:v>125</c:v>
                </c:pt>
                <c:pt idx="2">
                  <c:v>150</c:v>
                </c:pt>
                <c:pt idx="3">
                  <c:v>175</c:v>
                </c:pt>
                <c:pt idx="4">
                  <c:v>200</c:v>
                </c:pt>
                <c:pt idx="5">
                  <c:v>225</c:v>
                </c:pt>
                <c:pt idx="6">
                  <c:v>250</c:v>
                </c:pt>
                <c:pt idx="7">
                  <c:v>275</c:v>
                </c:pt>
                <c:pt idx="8">
                  <c:v>&gt;275</c:v>
                </c:pt>
              </c:strCache>
            </c:strRef>
          </c:cat>
          <c:val>
            <c:numRef>
              <c:f>Sheet1!$E$2:$E$10</c:f>
              <c:numCache>
                <c:formatCode>0.00%</c:formatCode>
                <c:ptCount val="9"/>
                <c:pt idx="0">
                  <c:v>2.3800000000000002E-2</c:v>
                </c:pt>
                <c:pt idx="1">
                  <c:v>0.21429999999999999</c:v>
                </c:pt>
                <c:pt idx="2">
                  <c:v>0.25</c:v>
                </c:pt>
                <c:pt idx="3">
                  <c:v>0.10416666666666667</c:v>
                </c:pt>
                <c:pt idx="4">
                  <c:v>0.1875</c:v>
                </c:pt>
                <c:pt idx="5">
                  <c:v>4.1666666666666664E-2</c:v>
                </c:pt>
                <c:pt idx="6">
                  <c:v>4.1666666666666664E-2</c:v>
                </c:pt>
                <c:pt idx="7">
                  <c:v>0</c:v>
                </c:pt>
                <c:pt idx="8">
                  <c:v>4.1666666666666664E-2</c:v>
                </c:pt>
              </c:numCache>
            </c:numRef>
          </c:val>
          <c:smooth val="0"/>
          <c:extLst>
            <c:ext xmlns:c16="http://schemas.microsoft.com/office/drawing/2014/chart" uri="{C3380CC4-5D6E-409C-BE32-E72D297353CC}">
              <c16:uniqueId val="{00000001-7920-459A-99DE-ED19AB894C86}"/>
            </c:ext>
          </c:extLst>
        </c:ser>
        <c:ser>
          <c:idx val="3"/>
          <c:order val="2"/>
          <c:tx>
            <c:strRef>
              <c:f>Sheet1!$F$1</c:f>
              <c:strCache>
                <c:ptCount val="1"/>
                <c:pt idx="0">
                  <c:v>2Q22</c:v>
                </c:pt>
              </c:strCache>
            </c:strRef>
          </c:tx>
          <c:spPr>
            <a:ln w="28575">
              <a:solidFill>
                <a:srgbClr val="000000"/>
              </a:solidFill>
              <a:prstDash val="dash"/>
            </a:ln>
          </c:spPr>
          <c:marker>
            <c:symbol val="none"/>
          </c:marker>
          <c:cat>
            <c:strRef>
              <c:f>Sheet1!$A$2:$A$10</c:f>
              <c:strCache>
                <c:ptCount val="9"/>
                <c:pt idx="0">
                  <c:v>&lt;125</c:v>
                </c:pt>
                <c:pt idx="1">
                  <c:v>125</c:v>
                </c:pt>
                <c:pt idx="2">
                  <c:v>150</c:v>
                </c:pt>
                <c:pt idx="3">
                  <c:v>175</c:v>
                </c:pt>
                <c:pt idx="4">
                  <c:v>200</c:v>
                </c:pt>
                <c:pt idx="5">
                  <c:v>225</c:v>
                </c:pt>
                <c:pt idx="6">
                  <c:v>250</c:v>
                </c:pt>
                <c:pt idx="7">
                  <c:v>275</c:v>
                </c:pt>
                <c:pt idx="8">
                  <c:v>&gt;275</c:v>
                </c:pt>
              </c:strCache>
            </c:strRef>
          </c:cat>
          <c:val>
            <c:numRef>
              <c:f>Sheet1!$F$2:$F$10</c:f>
              <c:numCache>
                <c:formatCode>0.00%</c:formatCode>
                <c:ptCount val="9"/>
                <c:pt idx="0">
                  <c:v>0.05</c:v>
                </c:pt>
                <c:pt idx="1">
                  <c:v>0.22500000000000001</c:v>
                </c:pt>
                <c:pt idx="2">
                  <c:v>0.20408163265306123</c:v>
                </c:pt>
                <c:pt idx="3">
                  <c:v>0.14285714285714285</c:v>
                </c:pt>
                <c:pt idx="4">
                  <c:v>0.10204081632653061</c:v>
                </c:pt>
                <c:pt idx="5">
                  <c:v>6.1224489795918366E-2</c:v>
                </c:pt>
                <c:pt idx="6">
                  <c:v>2.0408163265306121E-2</c:v>
                </c:pt>
                <c:pt idx="7">
                  <c:v>0</c:v>
                </c:pt>
                <c:pt idx="8">
                  <c:v>6.1224489795918366E-2</c:v>
                </c:pt>
              </c:numCache>
            </c:numRef>
          </c:val>
          <c:smooth val="0"/>
          <c:extLst>
            <c:ext xmlns:c16="http://schemas.microsoft.com/office/drawing/2014/chart" uri="{C3380CC4-5D6E-409C-BE32-E72D297353CC}">
              <c16:uniqueId val="{00000002-7920-459A-99DE-ED19AB894C86}"/>
            </c:ext>
          </c:extLst>
        </c:ser>
        <c:ser>
          <c:idx val="0"/>
          <c:order val="3"/>
          <c:tx>
            <c:strRef>
              <c:f>Sheet1!$G$1</c:f>
              <c:strCache>
                <c:ptCount val="1"/>
                <c:pt idx="0">
                  <c:v>3Q22</c:v>
                </c:pt>
              </c:strCache>
            </c:strRef>
          </c:tx>
          <c:marker>
            <c:symbol val="none"/>
          </c:marker>
          <c:cat>
            <c:strRef>
              <c:f>Sheet1!$A$2:$A$10</c:f>
              <c:strCache>
                <c:ptCount val="9"/>
                <c:pt idx="0">
                  <c:v>&lt;125</c:v>
                </c:pt>
                <c:pt idx="1">
                  <c:v>125</c:v>
                </c:pt>
                <c:pt idx="2">
                  <c:v>150</c:v>
                </c:pt>
                <c:pt idx="3">
                  <c:v>175</c:v>
                </c:pt>
                <c:pt idx="4">
                  <c:v>200</c:v>
                </c:pt>
                <c:pt idx="5">
                  <c:v>225</c:v>
                </c:pt>
                <c:pt idx="6">
                  <c:v>250</c:v>
                </c:pt>
                <c:pt idx="7">
                  <c:v>275</c:v>
                </c:pt>
                <c:pt idx="8">
                  <c:v>&gt;275</c:v>
                </c:pt>
              </c:strCache>
            </c:strRef>
          </c:cat>
          <c:val>
            <c:numRef>
              <c:f>Sheet1!$G$2:$G$10</c:f>
              <c:numCache>
                <c:formatCode>0.00%</c:formatCode>
                <c:ptCount val="9"/>
                <c:pt idx="0">
                  <c:v>6.3829999999999998E-2</c:v>
                </c:pt>
                <c:pt idx="1">
                  <c:v>0.15426000000000001</c:v>
                </c:pt>
                <c:pt idx="2">
                  <c:v>7.2700000000000001E-2</c:v>
                </c:pt>
                <c:pt idx="3">
                  <c:v>0.14549999999999999</c:v>
                </c:pt>
                <c:pt idx="4">
                  <c:v>7.2700000000000001E-2</c:v>
                </c:pt>
                <c:pt idx="5">
                  <c:v>0.1273</c:v>
                </c:pt>
                <c:pt idx="6">
                  <c:v>0</c:v>
                </c:pt>
                <c:pt idx="7">
                  <c:v>3.6400000000000002E-2</c:v>
                </c:pt>
                <c:pt idx="8">
                  <c:v>5.45E-2</c:v>
                </c:pt>
              </c:numCache>
            </c:numRef>
          </c:val>
          <c:smooth val="0"/>
          <c:extLst>
            <c:ext xmlns:c16="http://schemas.microsoft.com/office/drawing/2014/chart" uri="{C3380CC4-5D6E-409C-BE32-E72D297353CC}">
              <c16:uniqueId val="{00000001-AFF3-4E2E-BACE-1E9A63282E7A}"/>
            </c:ext>
          </c:extLst>
        </c:ser>
        <c:dLbls>
          <c:showLegendKey val="0"/>
          <c:showVal val="0"/>
          <c:showCatName val="0"/>
          <c:showSerName val="0"/>
          <c:showPercent val="0"/>
          <c:showBubbleSize val="0"/>
        </c:dLbls>
        <c:smooth val="0"/>
        <c:axId val="351487976"/>
        <c:axId val="351488368"/>
      </c:lineChart>
      <c:catAx>
        <c:axId val="35148797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488368"/>
        <c:crosses val="autoZero"/>
        <c:auto val="1"/>
        <c:lblAlgn val="ctr"/>
        <c:lblOffset val="100"/>
        <c:noMultiLvlLbl val="0"/>
      </c:catAx>
      <c:valAx>
        <c:axId val="351488368"/>
        <c:scaling>
          <c:orientation val="minMax"/>
          <c:min val="0"/>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351487976"/>
        <c:crosses val="autoZero"/>
        <c:crossBetween val="between"/>
      </c:valAx>
      <c:spPr>
        <a:ln>
          <a:noFill/>
        </a:ln>
      </c:spPr>
    </c:plotArea>
    <c:legend>
      <c:legendPos val="b"/>
      <c:layout>
        <c:manualLayout>
          <c:xMode val="edge"/>
          <c:yMode val="edge"/>
          <c:x val="0.13073550154056832"/>
          <c:y val="0.91680730533683275"/>
          <c:w val="0.61167344516718014"/>
          <c:h val="4.9859361329833769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sz="1400" b="1" dirty="0">
                <a:latin typeface="Arial" panose="020B0604020202020204" pitchFamily="34" charset="0"/>
                <a:cs typeface="Arial" panose="020B0604020202020204" pitchFamily="34" charset="0"/>
              </a:rPr>
              <a:t>Average pro rata pricing (bps)*</a:t>
            </a:r>
          </a:p>
        </c:rich>
      </c:tx>
      <c:layout>
        <c:manualLayout>
          <c:xMode val="edge"/>
          <c:yMode val="edge"/>
          <c:x val="5.4513511014375503E-3"/>
          <c:y val="1.1467119767133755E-3"/>
        </c:manualLayout>
      </c:layout>
      <c:overlay val="0"/>
    </c:title>
    <c:autoTitleDeleted val="0"/>
    <c:plotArea>
      <c:layout>
        <c:manualLayout>
          <c:layoutTarget val="inner"/>
          <c:xMode val="edge"/>
          <c:yMode val="edge"/>
          <c:x val="4.9853731317539306E-2"/>
          <c:y val="0.10845166229221348"/>
          <c:w val="0.90153381160886603"/>
          <c:h val="0.65922909453614631"/>
        </c:manualLayout>
      </c:layout>
      <c:lineChart>
        <c:grouping val="standard"/>
        <c:varyColors val="0"/>
        <c:ser>
          <c:idx val="0"/>
          <c:order val="0"/>
          <c:tx>
            <c:strRef>
              <c:f>Sheet1!$B$1</c:f>
              <c:strCache>
                <c:ptCount val="1"/>
                <c:pt idx="0">
                  <c:v>Undrawn</c:v>
                </c:pt>
              </c:strCache>
            </c:strRef>
          </c:tx>
          <c:spPr>
            <a:ln w="28575">
              <a:solidFill>
                <a:srgbClr val="000000"/>
              </a:solidFill>
            </a:ln>
            <a:effectLst/>
          </c:spPr>
          <c:marker>
            <c:symbol val="none"/>
          </c:marker>
          <c:cat>
            <c:strRef>
              <c:f>Sheet1!$A$10:$A$72</c:f>
              <c:strCache>
                <c:ptCount val="63"/>
                <c:pt idx="0">
                  <c:v>1Q07</c:v>
                </c:pt>
                <c:pt idx="1">
                  <c:v>2Q07</c:v>
                </c:pt>
                <c:pt idx="2">
                  <c:v>3Q07</c:v>
                </c:pt>
                <c:pt idx="3">
                  <c:v>4Q07</c:v>
                </c:pt>
                <c:pt idx="4">
                  <c:v>1Q08</c:v>
                </c:pt>
                <c:pt idx="5">
                  <c:v>2Q08</c:v>
                </c:pt>
                <c:pt idx="6">
                  <c:v>3Q08</c:v>
                </c:pt>
                <c:pt idx="7">
                  <c:v>4Q08</c:v>
                </c:pt>
                <c:pt idx="8">
                  <c:v>1Q09</c:v>
                </c:pt>
                <c:pt idx="9">
                  <c:v>2Q09</c:v>
                </c:pt>
                <c:pt idx="10">
                  <c:v>3Q09</c:v>
                </c:pt>
                <c:pt idx="11">
                  <c:v>4Q09</c:v>
                </c:pt>
                <c:pt idx="12">
                  <c:v>1Q10</c:v>
                </c:pt>
                <c:pt idx="13">
                  <c:v>2Q10</c:v>
                </c:pt>
                <c:pt idx="14">
                  <c:v>3Q10</c:v>
                </c:pt>
                <c:pt idx="15">
                  <c:v>4Q10</c:v>
                </c:pt>
                <c:pt idx="16">
                  <c:v>1Q11</c:v>
                </c:pt>
                <c:pt idx="17">
                  <c:v>2Q11</c:v>
                </c:pt>
                <c:pt idx="18">
                  <c:v>3Q11</c:v>
                </c:pt>
                <c:pt idx="19">
                  <c:v>4Q11</c:v>
                </c:pt>
                <c:pt idx="20">
                  <c:v>1Q12</c:v>
                </c:pt>
                <c:pt idx="21">
                  <c:v>2Q12</c:v>
                </c:pt>
                <c:pt idx="22">
                  <c:v>3Q12</c:v>
                </c:pt>
                <c:pt idx="23">
                  <c:v>4Q12</c:v>
                </c:pt>
                <c:pt idx="24">
                  <c:v>1Q13</c:v>
                </c:pt>
                <c:pt idx="25">
                  <c:v>2Q13</c:v>
                </c:pt>
                <c:pt idx="26">
                  <c:v>3Q13</c:v>
                </c:pt>
                <c:pt idx="27">
                  <c:v>4Q13</c:v>
                </c:pt>
                <c:pt idx="28">
                  <c:v>1Q14</c:v>
                </c:pt>
                <c:pt idx="29">
                  <c:v>2Q14</c:v>
                </c:pt>
                <c:pt idx="30">
                  <c:v>3Q14</c:v>
                </c:pt>
                <c:pt idx="31">
                  <c:v>4Q14</c:v>
                </c:pt>
                <c:pt idx="32">
                  <c:v>1Q15</c:v>
                </c:pt>
                <c:pt idx="33">
                  <c:v>2Q15</c:v>
                </c:pt>
                <c:pt idx="34">
                  <c:v>3Q15</c:v>
                </c:pt>
                <c:pt idx="35">
                  <c:v>4Q15</c:v>
                </c:pt>
                <c:pt idx="36">
                  <c:v>1Q16</c:v>
                </c:pt>
                <c:pt idx="37">
                  <c:v>2Q16</c:v>
                </c:pt>
                <c:pt idx="38">
                  <c:v>3Q16</c:v>
                </c:pt>
                <c:pt idx="39">
                  <c:v>4Q16</c:v>
                </c:pt>
                <c:pt idx="40">
                  <c:v>1Q17</c:v>
                </c:pt>
                <c:pt idx="41">
                  <c:v>2Q17</c:v>
                </c:pt>
                <c:pt idx="42">
                  <c:v>3Q17</c:v>
                </c:pt>
                <c:pt idx="43">
                  <c:v>4Q17</c:v>
                </c:pt>
                <c:pt idx="44">
                  <c:v>1Q18</c:v>
                </c:pt>
                <c:pt idx="45">
                  <c:v>2Q18</c:v>
                </c:pt>
                <c:pt idx="46">
                  <c:v>3Q18</c:v>
                </c:pt>
                <c:pt idx="47">
                  <c:v>4Q18</c:v>
                </c:pt>
                <c:pt idx="48">
                  <c:v>1Q19</c:v>
                </c:pt>
                <c:pt idx="49">
                  <c:v>2Q19</c:v>
                </c:pt>
                <c:pt idx="50">
                  <c:v>3Q19</c:v>
                </c:pt>
                <c:pt idx="51">
                  <c:v>4Q19</c:v>
                </c:pt>
                <c:pt idx="52">
                  <c:v>1Q20</c:v>
                </c:pt>
                <c:pt idx="53">
                  <c:v>2Q20</c:v>
                </c:pt>
                <c:pt idx="54">
                  <c:v>3Q20</c:v>
                </c:pt>
                <c:pt idx="55">
                  <c:v>4Q20</c:v>
                </c:pt>
                <c:pt idx="56">
                  <c:v>1Q21</c:v>
                </c:pt>
                <c:pt idx="57">
                  <c:v>2Q21</c:v>
                </c:pt>
                <c:pt idx="58">
                  <c:v>3Q21</c:v>
                </c:pt>
                <c:pt idx="59">
                  <c:v>4Q21</c:v>
                </c:pt>
                <c:pt idx="60">
                  <c:v>1Q22</c:v>
                </c:pt>
                <c:pt idx="61">
                  <c:v>2Q22</c:v>
                </c:pt>
                <c:pt idx="62">
                  <c:v>3Q22</c:v>
                </c:pt>
              </c:strCache>
            </c:strRef>
          </c:cat>
          <c:val>
            <c:numRef>
              <c:f>Sheet1!$B$10:$B$72</c:f>
              <c:numCache>
                <c:formatCode>0.00</c:formatCode>
                <c:ptCount val="63"/>
                <c:pt idx="0">
                  <c:v>33.612903225806448</c:v>
                </c:pt>
                <c:pt idx="1">
                  <c:v>28.389473684210525</c:v>
                </c:pt>
                <c:pt idx="2">
                  <c:v>31.370967741935484</c:v>
                </c:pt>
                <c:pt idx="3">
                  <c:v>31.120689655172413</c:v>
                </c:pt>
                <c:pt idx="4">
                  <c:v>36.6</c:v>
                </c:pt>
                <c:pt idx="5">
                  <c:v>37.39</c:v>
                </c:pt>
                <c:pt idx="6">
                  <c:v>37.270000000000003</c:v>
                </c:pt>
                <c:pt idx="7">
                  <c:v>43.518518518518519</c:v>
                </c:pt>
                <c:pt idx="8">
                  <c:v>78</c:v>
                </c:pt>
                <c:pt idx="9">
                  <c:v>73.209999999999994</c:v>
                </c:pt>
                <c:pt idx="10">
                  <c:v>76.586956521739125</c:v>
                </c:pt>
                <c:pt idx="11">
                  <c:v>78.369565217391298</c:v>
                </c:pt>
                <c:pt idx="12">
                  <c:v>59.2</c:v>
                </c:pt>
                <c:pt idx="13">
                  <c:v>59.555</c:v>
                </c:pt>
                <c:pt idx="14">
                  <c:v>50.142857142857146</c:v>
                </c:pt>
                <c:pt idx="15">
                  <c:v>48.636363636363633</c:v>
                </c:pt>
                <c:pt idx="16">
                  <c:v>50.458333333333336</c:v>
                </c:pt>
                <c:pt idx="17">
                  <c:v>44.43</c:v>
                </c:pt>
                <c:pt idx="18">
                  <c:v>39.803921568627452</c:v>
                </c:pt>
                <c:pt idx="19">
                  <c:v>42.2</c:v>
                </c:pt>
                <c:pt idx="20">
                  <c:v>41.125</c:v>
                </c:pt>
                <c:pt idx="21">
                  <c:v>38.31</c:v>
                </c:pt>
                <c:pt idx="22">
                  <c:v>40.299999999999997</c:v>
                </c:pt>
                <c:pt idx="23">
                  <c:v>37.073170731707314</c:v>
                </c:pt>
                <c:pt idx="24">
                  <c:v>38.928571428571431</c:v>
                </c:pt>
                <c:pt idx="25">
                  <c:v>34.942999999999998</c:v>
                </c:pt>
                <c:pt idx="26">
                  <c:v>37.5</c:v>
                </c:pt>
                <c:pt idx="27">
                  <c:v>35.68</c:v>
                </c:pt>
                <c:pt idx="28">
                  <c:v>35.4</c:v>
                </c:pt>
                <c:pt idx="29">
                  <c:v>35.799999999999997</c:v>
                </c:pt>
                <c:pt idx="30">
                  <c:v>39.17</c:v>
                </c:pt>
                <c:pt idx="31">
                  <c:v>31.717391304347824</c:v>
                </c:pt>
                <c:pt idx="32">
                  <c:v>32.770000000000003</c:v>
                </c:pt>
                <c:pt idx="33">
                  <c:v>33</c:v>
                </c:pt>
                <c:pt idx="34">
                  <c:v>34.590000000000003</c:v>
                </c:pt>
                <c:pt idx="35">
                  <c:v>28.88</c:v>
                </c:pt>
                <c:pt idx="36">
                  <c:v>31.08</c:v>
                </c:pt>
                <c:pt idx="37">
                  <c:v>34.966666666666669</c:v>
                </c:pt>
                <c:pt idx="38">
                  <c:v>30.48</c:v>
                </c:pt>
                <c:pt idx="39">
                  <c:v>32.071428571428569</c:v>
                </c:pt>
                <c:pt idx="40">
                  <c:v>34.862000000000002</c:v>
                </c:pt>
                <c:pt idx="41">
                  <c:v>29.117647059999999</c:v>
                </c:pt>
                <c:pt idx="42">
                  <c:v>32.212000000000003</c:v>
                </c:pt>
                <c:pt idx="43">
                  <c:v>34.516129030000002</c:v>
                </c:pt>
                <c:pt idx="44">
                  <c:v>35.296296296296298</c:v>
                </c:pt>
                <c:pt idx="45">
                  <c:v>32</c:v>
                </c:pt>
                <c:pt idx="46">
                  <c:v>29.76</c:v>
                </c:pt>
                <c:pt idx="47">
                  <c:v>30.72</c:v>
                </c:pt>
                <c:pt idx="48">
                  <c:v>28.083333333333332</c:v>
                </c:pt>
                <c:pt idx="49">
                  <c:v>29.032258064516128</c:v>
                </c:pt>
                <c:pt idx="50">
                  <c:v>29.25</c:v>
                </c:pt>
                <c:pt idx="51">
                  <c:v>28.904761904761905</c:v>
                </c:pt>
                <c:pt idx="52">
                  <c:v>28.879310344827587</c:v>
                </c:pt>
                <c:pt idx="53">
                  <c:v>33.863636363636367</c:v>
                </c:pt>
                <c:pt idx="54">
                  <c:v>40.261904761904759</c:v>
                </c:pt>
                <c:pt idx="55">
                  <c:v>36.339285714285715</c:v>
                </c:pt>
                <c:pt idx="56">
                  <c:v>29.35483870967742</c:v>
                </c:pt>
                <c:pt idx="57">
                  <c:v>28.214285714285715</c:v>
                </c:pt>
                <c:pt idx="58">
                  <c:v>28.13953488372093</c:v>
                </c:pt>
                <c:pt idx="59">
                  <c:v>27.942307692307693</c:v>
                </c:pt>
                <c:pt idx="60">
                  <c:v>27.69</c:v>
                </c:pt>
                <c:pt idx="61">
                  <c:v>26.49</c:v>
                </c:pt>
                <c:pt idx="62">
                  <c:v>26.38</c:v>
                </c:pt>
              </c:numCache>
            </c:numRef>
          </c:val>
          <c:smooth val="0"/>
          <c:extLst>
            <c:ext xmlns:c16="http://schemas.microsoft.com/office/drawing/2014/chart" uri="{C3380CC4-5D6E-409C-BE32-E72D297353CC}">
              <c16:uniqueId val="{00000000-D6FB-44C9-A2AA-D36380ADF672}"/>
            </c:ext>
          </c:extLst>
        </c:ser>
        <c:ser>
          <c:idx val="1"/>
          <c:order val="1"/>
          <c:tx>
            <c:strRef>
              <c:f>Sheet1!$C$1</c:f>
              <c:strCache>
                <c:ptCount val="1"/>
                <c:pt idx="0">
                  <c:v>Drawn</c:v>
                </c:pt>
              </c:strCache>
            </c:strRef>
          </c:tx>
          <c:spPr>
            <a:ln w="28575">
              <a:solidFill>
                <a:srgbClr val="001DFF"/>
              </a:solidFill>
            </a:ln>
          </c:spPr>
          <c:marker>
            <c:symbol val="none"/>
          </c:marker>
          <c:cat>
            <c:strRef>
              <c:f>Sheet1!$A$10:$A$72</c:f>
              <c:strCache>
                <c:ptCount val="63"/>
                <c:pt idx="0">
                  <c:v>1Q07</c:v>
                </c:pt>
                <c:pt idx="1">
                  <c:v>2Q07</c:v>
                </c:pt>
                <c:pt idx="2">
                  <c:v>3Q07</c:v>
                </c:pt>
                <c:pt idx="3">
                  <c:v>4Q07</c:v>
                </c:pt>
                <c:pt idx="4">
                  <c:v>1Q08</c:v>
                </c:pt>
                <c:pt idx="5">
                  <c:v>2Q08</c:v>
                </c:pt>
                <c:pt idx="6">
                  <c:v>3Q08</c:v>
                </c:pt>
                <c:pt idx="7">
                  <c:v>4Q08</c:v>
                </c:pt>
                <c:pt idx="8">
                  <c:v>1Q09</c:v>
                </c:pt>
                <c:pt idx="9">
                  <c:v>2Q09</c:v>
                </c:pt>
                <c:pt idx="10">
                  <c:v>3Q09</c:v>
                </c:pt>
                <c:pt idx="11">
                  <c:v>4Q09</c:v>
                </c:pt>
                <c:pt idx="12">
                  <c:v>1Q10</c:v>
                </c:pt>
                <c:pt idx="13">
                  <c:v>2Q10</c:v>
                </c:pt>
                <c:pt idx="14">
                  <c:v>3Q10</c:v>
                </c:pt>
                <c:pt idx="15">
                  <c:v>4Q10</c:v>
                </c:pt>
                <c:pt idx="16">
                  <c:v>1Q11</c:v>
                </c:pt>
                <c:pt idx="17">
                  <c:v>2Q11</c:v>
                </c:pt>
                <c:pt idx="18">
                  <c:v>3Q11</c:v>
                </c:pt>
                <c:pt idx="19">
                  <c:v>4Q11</c:v>
                </c:pt>
                <c:pt idx="20">
                  <c:v>1Q12</c:v>
                </c:pt>
                <c:pt idx="21">
                  <c:v>2Q12</c:v>
                </c:pt>
                <c:pt idx="22">
                  <c:v>3Q12</c:v>
                </c:pt>
                <c:pt idx="23">
                  <c:v>4Q12</c:v>
                </c:pt>
                <c:pt idx="24">
                  <c:v>1Q13</c:v>
                </c:pt>
                <c:pt idx="25">
                  <c:v>2Q13</c:v>
                </c:pt>
                <c:pt idx="26">
                  <c:v>3Q13</c:v>
                </c:pt>
                <c:pt idx="27">
                  <c:v>4Q13</c:v>
                </c:pt>
                <c:pt idx="28">
                  <c:v>1Q14</c:v>
                </c:pt>
                <c:pt idx="29">
                  <c:v>2Q14</c:v>
                </c:pt>
                <c:pt idx="30">
                  <c:v>3Q14</c:v>
                </c:pt>
                <c:pt idx="31">
                  <c:v>4Q14</c:v>
                </c:pt>
                <c:pt idx="32">
                  <c:v>1Q15</c:v>
                </c:pt>
                <c:pt idx="33">
                  <c:v>2Q15</c:v>
                </c:pt>
                <c:pt idx="34">
                  <c:v>3Q15</c:v>
                </c:pt>
                <c:pt idx="35">
                  <c:v>4Q15</c:v>
                </c:pt>
                <c:pt idx="36">
                  <c:v>1Q16</c:v>
                </c:pt>
                <c:pt idx="37">
                  <c:v>2Q16</c:v>
                </c:pt>
                <c:pt idx="38">
                  <c:v>3Q16</c:v>
                </c:pt>
                <c:pt idx="39">
                  <c:v>4Q16</c:v>
                </c:pt>
                <c:pt idx="40">
                  <c:v>1Q17</c:v>
                </c:pt>
                <c:pt idx="41">
                  <c:v>2Q17</c:v>
                </c:pt>
                <c:pt idx="42">
                  <c:v>3Q17</c:v>
                </c:pt>
                <c:pt idx="43">
                  <c:v>4Q17</c:v>
                </c:pt>
                <c:pt idx="44">
                  <c:v>1Q18</c:v>
                </c:pt>
                <c:pt idx="45">
                  <c:v>2Q18</c:v>
                </c:pt>
                <c:pt idx="46">
                  <c:v>3Q18</c:v>
                </c:pt>
                <c:pt idx="47">
                  <c:v>4Q18</c:v>
                </c:pt>
                <c:pt idx="48">
                  <c:v>1Q19</c:v>
                </c:pt>
                <c:pt idx="49">
                  <c:v>2Q19</c:v>
                </c:pt>
                <c:pt idx="50">
                  <c:v>3Q19</c:v>
                </c:pt>
                <c:pt idx="51">
                  <c:v>4Q19</c:v>
                </c:pt>
                <c:pt idx="52">
                  <c:v>1Q20</c:v>
                </c:pt>
                <c:pt idx="53">
                  <c:v>2Q20</c:v>
                </c:pt>
                <c:pt idx="54">
                  <c:v>3Q20</c:v>
                </c:pt>
                <c:pt idx="55">
                  <c:v>4Q20</c:v>
                </c:pt>
                <c:pt idx="56">
                  <c:v>1Q21</c:v>
                </c:pt>
                <c:pt idx="57">
                  <c:v>2Q21</c:v>
                </c:pt>
                <c:pt idx="58">
                  <c:v>3Q21</c:v>
                </c:pt>
                <c:pt idx="59">
                  <c:v>4Q21</c:v>
                </c:pt>
                <c:pt idx="60">
                  <c:v>1Q22</c:v>
                </c:pt>
                <c:pt idx="61">
                  <c:v>2Q22</c:v>
                </c:pt>
                <c:pt idx="62">
                  <c:v>3Q22</c:v>
                </c:pt>
              </c:strCache>
            </c:strRef>
          </c:cat>
          <c:val>
            <c:numRef>
              <c:f>Sheet1!$C$10:$C$72</c:f>
              <c:numCache>
                <c:formatCode>0.00</c:formatCode>
                <c:ptCount val="63"/>
                <c:pt idx="0">
                  <c:v>172.125</c:v>
                </c:pt>
                <c:pt idx="1">
                  <c:v>162</c:v>
                </c:pt>
                <c:pt idx="2">
                  <c:v>165.81818181818181</c:v>
                </c:pt>
                <c:pt idx="3">
                  <c:v>181.18180000000001</c:v>
                </c:pt>
                <c:pt idx="4">
                  <c:v>227.23</c:v>
                </c:pt>
                <c:pt idx="5">
                  <c:v>234.459</c:v>
                </c:pt>
                <c:pt idx="6">
                  <c:v>256.64999999999998</c:v>
                </c:pt>
                <c:pt idx="7">
                  <c:v>266.75572519083971</c:v>
                </c:pt>
                <c:pt idx="8">
                  <c:v>432.41935483870969</c:v>
                </c:pt>
                <c:pt idx="9">
                  <c:v>406.82</c:v>
                </c:pt>
                <c:pt idx="10">
                  <c:v>393.75</c:v>
                </c:pt>
                <c:pt idx="11">
                  <c:v>391.44736842105266</c:v>
                </c:pt>
                <c:pt idx="12">
                  <c:v>376.28205128205127</c:v>
                </c:pt>
                <c:pt idx="13">
                  <c:v>340.04166666666669</c:v>
                </c:pt>
                <c:pt idx="14">
                  <c:v>278.46153846153845</c:v>
                </c:pt>
                <c:pt idx="15">
                  <c:v>277.5462962962963</c:v>
                </c:pt>
                <c:pt idx="16">
                  <c:v>269.66216216216219</c:v>
                </c:pt>
                <c:pt idx="17">
                  <c:v>240</c:v>
                </c:pt>
                <c:pt idx="18">
                  <c:v>230.234375</c:v>
                </c:pt>
                <c:pt idx="19">
                  <c:v>224</c:v>
                </c:pt>
                <c:pt idx="20">
                  <c:v>227.88461538461539</c:v>
                </c:pt>
                <c:pt idx="21">
                  <c:v>208.96</c:v>
                </c:pt>
                <c:pt idx="22">
                  <c:v>227.08333333333334</c:v>
                </c:pt>
                <c:pt idx="23">
                  <c:v>223.27586206896552</c:v>
                </c:pt>
                <c:pt idx="24">
                  <c:v>242.60416666666666</c:v>
                </c:pt>
                <c:pt idx="25">
                  <c:v>205.71</c:v>
                </c:pt>
                <c:pt idx="26">
                  <c:v>204.375</c:v>
                </c:pt>
                <c:pt idx="27">
                  <c:v>195.56</c:v>
                </c:pt>
                <c:pt idx="28">
                  <c:v>202.71</c:v>
                </c:pt>
                <c:pt idx="29">
                  <c:v>210.99</c:v>
                </c:pt>
                <c:pt idx="30">
                  <c:v>191.11</c:v>
                </c:pt>
                <c:pt idx="31">
                  <c:v>195</c:v>
                </c:pt>
                <c:pt idx="32">
                  <c:v>217.57</c:v>
                </c:pt>
                <c:pt idx="33">
                  <c:v>185.1</c:v>
                </c:pt>
                <c:pt idx="34">
                  <c:v>182.93</c:v>
                </c:pt>
                <c:pt idx="35">
                  <c:v>191.14</c:v>
                </c:pt>
                <c:pt idx="36">
                  <c:v>181.56</c:v>
                </c:pt>
                <c:pt idx="37">
                  <c:v>190</c:v>
                </c:pt>
                <c:pt idx="38">
                  <c:v>176.06</c:v>
                </c:pt>
                <c:pt idx="39">
                  <c:v>200.46875</c:v>
                </c:pt>
                <c:pt idx="40">
                  <c:v>200.56800000000001</c:v>
                </c:pt>
                <c:pt idx="41">
                  <c:v>167.16</c:v>
                </c:pt>
                <c:pt idx="42">
                  <c:v>167.40909099999999</c:v>
                </c:pt>
                <c:pt idx="43">
                  <c:v>188.2</c:v>
                </c:pt>
                <c:pt idx="44">
                  <c:v>197.55555555555554</c:v>
                </c:pt>
                <c:pt idx="45">
                  <c:v>194.31399999999999</c:v>
                </c:pt>
                <c:pt idx="46">
                  <c:v>195.11</c:v>
                </c:pt>
                <c:pt idx="47">
                  <c:v>175.57017543859649</c:v>
                </c:pt>
                <c:pt idx="48">
                  <c:v>180.55555555555554</c:v>
                </c:pt>
                <c:pt idx="49">
                  <c:v>169.76229508196721</c:v>
                </c:pt>
                <c:pt idx="50">
                  <c:v>169.31818181818181</c:v>
                </c:pt>
                <c:pt idx="51">
                  <c:v>168.625</c:v>
                </c:pt>
                <c:pt idx="52">
                  <c:v>167.28260869565219</c:v>
                </c:pt>
                <c:pt idx="53">
                  <c:v>226.42857142857142</c:v>
                </c:pt>
                <c:pt idx="54">
                  <c:v>236.20689655172413</c:v>
                </c:pt>
                <c:pt idx="55">
                  <c:v>206.86046511627907</c:v>
                </c:pt>
                <c:pt idx="56">
                  <c:v>189.36111111111111</c:v>
                </c:pt>
                <c:pt idx="57">
                  <c:v>170.73770491803279</c:v>
                </c:pt>
                <c:pt idx="58">
                  <c:v>175.76612903225808</c:v>
                </c:pt>
                <c:pt idx="59">
                  <c:v>173.731884057971</c:v>
                </c:pt>
                <c:pt idx="60">
                  <c:v>174.9</c:v>
                </c:pt>
                <c:pt idx="61">
                  <c:v>174.54</c:v>
                </c:pt>
                <c:pt idx="62">
                  <c:v>171.92</c:v>
                </c:pt>
              </c:numCache>
            </c:numRef>
          </c:val>
          <c:smooth val="0"/>
          <c:extLst>
            <c:ext xmlns:c16="http://schemas.microsoft.com/office/drawing/2014/chart" uri="{C3380CC4-5D6E-409C-BE32-E72D297353CC}">
              <c16:uniqueId val="{00000001-D6FB-44C9-A2AA-D36380ADF672}"/>
            </c:ext>
          </c:extLst>
        </c:ser>
        <c:dLbls>
          <c:showLegendKey val="0"/>
          <c:showVal val="0"/>
          <c:showCatName val="0"/>
          <c:showSerName val="0"/>
          <c:showPercent val="0"/>
          <c:showBubbleSize val="0"/>
        </c:dLbls>
        <c:smooth val="0"/>
        <c:axId val="352089208"/>
        <c:axId val="352089600"/>
      </c:lineChart>
      <c:catAx>
        <c:axId val="352089208"/>
        <c:scaling>
          <c:orientation val="minMax"/>
        </c:scaling>
        <c:delete val="0"/>
        <c:axPos val="b"/>
        <c:numFmt formatCode="General" sourceLinked="1"/>
        <c:majorTickMark val="none"/>
        <c:minorTickMark val="none"/>
        <c:tickLblPos val="nextTo"/>
        <c:spPr>
          <a:ln>
            <a:solidFill>
              <a:schemeClr val="bg2"/>
            </a:solidFill>
          </a:ln>
        </c:spPr>
        <c:txPr>
          <a:bodyPr/>
          <a:lstStyle/>
          <a:p>
            <a:pPr>
              <a:defRPr sz="1000" b="0"/>
            </a:pPr>
            <a:endParaRPr lang="en-US"/>
          </a:p>
        </c:txPr>
        <c:crossAx val="352089600"/>
        <c:crosses val="autoZero"/>
        <c:auto val="1"/>
        <c:lblAlgn val="ctr"/>
        <c:lblOffset val="100"/>
        <c:noMultiLvlLbl val="0"/>
      </c:catAx>
      <c:valAx>
        <c:axId val="352089600"/>
        <c:scaling>
          <c:orientation val="minMax"/>
          <c:max val="500"/>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089208"/>
        <c:crosses val="autoZero"/>
        <c:crossBetween val="between"/>
      </c:valAx>
      <c:spPr>
        <a:ln>
          <a:noFill/>
        </a:ln>
      </c:spPr>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sz="1400" b="1" i="0" u="none" strike="noStrike" baseline="0" dirty="0">
                <a:effectLst/>
                <a:latin typeface="Arial" panose="020B0604020202020204" pitchFamily="34" charset="0"/>
                <a:cs typeface="Arial" panose="020B0604020202020204" pitchFamily="34" charset="0"/>
              </a:rPr>
              <a:t>Average ABL pro rata vs BB/B pro rata cash flow spreads vs BB/B institutional spreads </a:t>
            </a:r>
            <a:endParaRPr lang="en-US" sz="1400" b="1" dirty="0">
              <a:latin typeface="Arial" panose="020B0604020202020204" pitchFamily="34" charset="0"/>
              <a:cs typeface="Arial" panose="020B0604020202020204" pitchFamily="34" charset="0"/>
            </a:endParaRPr>
          </a:p>
        </c:rich>
      </c:tx>
      <c:layout>
        <c:manualLayout>
          <c:xMode val="edge"/>
          <c:yMode val="edge"/>
          <c:x val="1.0701934437822877E-3"/>
          <c:y val="1.1467629046369204E-3"/>
        </c:manualLayout>
      </c:layout>
      <c:overlay val="0"/>
    </c:title>
    <c:autoTitleDeleted val="0"/>
    <c:plotArea>
      <c:layout>
        <c:manualLayout>
          <c:layoutTarget val="inner"/>
          <c:xMode val="edge"/>
          <c:yMode val="edge"/>
          <c:x val="4.9853731317539306E-2"/>
          <c:y val="9.4562773403324585E-2"/>
          <c:w val="0.90153381160886603"/>
          <c:h val="0.65922909453614653"/>
        </c:manualLayout>
      </c:layout>
      <c:lineChart>
        <c:grouping val="standard"/>
        <c:varyColors val="0"/>
        <c:ser>
          <c:idx val="0"/>
          <c:order val="0"/>
          <c:tx>
            <c:strRef>
              <c:f>Sheet1!$B$1</c:f>
              <c:strCache>
                <c:ptCount val="1"/>
                <c:pt idx="0">
                  <c:v>ABL Pro Rata</c:v>
                </c:pt>
              </c:strCache>
            </c:strRef>
          </c:tx>
          <c:spPr>
            <a:ln w="28575">
              <a:solidFill>
                <a:srgbClr val="000000"/>
              </a:solidFill>
            </a:ln>
            <a:effectLst/>
          </c:spPr>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Sheet1!$B$22:$B$72</c:f>
              <c:numCache>
                <c:formatCode>0.00</c:formatCode>
                <c:ptCount val="51"/>
                <c:pt idx="0">
                  <c:v>376.28205128205127</c:v>
                </c:pt>
                <c:pt idx="1">
                  <c:v>340.04166666666669</c:v>
                </c:pt>
                <c:pt idx="2">
                  <c:v>278.46153846153845</c:v>
                </c:pt>
                <c:pt idx="3">
                  <c:v>277.5462962962963</c:v>
                </c:pt>
                <c:pt idx="4">
                  <c:v>269.66216216216219</c:v>
                </c:pt>
                <c:pt idx="5">
                  <c:v>240</c:v>
                </c:pt>
                <c:pt idx="6">
                  <c:v>230.234375</c:v>
                </c:pt>
                <c:pt idx="7">
                  <c:v>224</c:v>
                </c:pt>
                <c:pt idx="8">
                  <c:v>227.88461538461539</c:v>
                </c:pt>
                <c:pt idx="9">
                  <c:v>208.96</c:v>
                </c:pt>
                <c:pt idx="10">
                  <c:v>227.08333333333334</c:v>
                </c:pt>
                <c:pt idx="11">
                  <c:v>223.27586206896552</c:v>
                </c:pt>
                <c:pt idx="12">
                  <c:v>242.60416666666666</c:v>
                </c:pt>
                <c:pt idx="13">
                  <c:v>205.71</c:v>
                </c:pt>
                <c:pt idx="14">
                  <c:v>204.375</c:v>
                </c:pt>
                <c:pt idx="15">
                  <c:v>195.56034482758622</c:v>
                </c:pt>
                <c:pt idx="16">
                  <c:v>202.71</c:v>
                </c:pt>
                <c:pt idx="17">
                  <c:v>210.99</c:v>
                </c:pt>
                <c:pt idx="18">
                  <c:v>191.11</c:v>
                </c:pt>
                <c:pt idx="19">
                  <c:v>195</c:v>
                </c:pt>
                <c:pt idx="20">
                  <c:v>217.57</c:v>
                </c:pt>
                <c:pt idx="21">
                  <c:v>185.1</c:v>
                </c:pt>
                <c:pt idx="22">
                  <c:v>182.93</c:v>
                </c:pt>
                <c:pt idx="23">
                  <c:v>191.14035087719299</c:v>
                </c:pt>
                <c:pt idx="24">
                  <c:v>181.5625</c:v>
                </c:pt>
                <c:pt idx="25">
                  <c:v>190</c:v>
                </c:pt>
                <c:pt idx="26">
                  <c:v>176.06</c:v>
                </c:pt>
                <c:pt idx="27">
                  <c:v>200.46875</c:v>
                </c:pt>
                <c:pt idx="28">
                  <c:v>200.56800000000001</c:v>
                </c:pt>
                <c:pt idx="29">
                  <c:v>167.15517199999999</c:v>
                </c:pt>
                <c:pt idx="30">
                  <c:v>167.40909090909091</c:v>
                </c:pt>
                <c:pt idx="31">
                  <c:v>188.2</c:v>
                </c:pt>
                <c:pt idx="32">
                  <c:v>197.55600000000001</c:v>
                </c:pt>
                <c:pt idx="33">
                  <c:v>194.31399999999999</c:v>
                </c:pt>
                <c:pt idx="34">
                  <c:v>195.11</c:v>
                </c:pt>
                <c:pt idx="35">
                  <c:v>175.57</c:v>
                </c:pt>
                <c:pt idx="36">
                  <c:v>180.55555555555554</c:v>
                </c:pt>
                <c:pt idx="37">
                  <c:v>169.76229508196721</c:v>
                </c:pt>
                <c:pt idx="38">
                  <c:v>169.31818181818181</c:v>
                </c:pt>
                <c:pt idx="39">
                  <c:v>168.625</c:v>
                </c:pt>
                <c:pt idx="40">
                  <c:v>167.28260869565219</c:v>
                </c:pt>
                <c:pt idx="41">
                  <c:v>226.42857142857142</c:v>
                </c:pt>
                <c:pt idx="42">
                  <c:v>236.20689655172413</c:v>
                </c:pt>
                <c:pt idx="43">
                  <c:v>206.86046511627907</c:v>
                </c:pt>
                <c:pt idx="44">
                  <c:v>189.36111111111111</c:v>
                </c:pt>
                <c:pt idx="45">
                  <c:v>170.73770491803279</c:v>
                </c:pt>
                <c:pt idx="46">
                  <c:v>175.76612903225808</c:v>
                </c:pt>
                <c:pt idx="47">
                  <c:v>173.731884057971</c:v>
                </c:pt>
                <c:pt idx="48">
                  <c:v>175.27</c:v>
                </c:pt>
                <c:pt idx="49">
                  <c:v>173.68</c:v>
                </c:pt>
                <c:pt idx="50">
                  <c:v>171.92</c:v>
                </c:pt>
              </c:numCache>
            </c:numRef>
          </c:val>
          <c:smooth val="0"/>
          <c:extLst>
            <c:ext xmlns:c16="http://schemas.microsoft.com/office/drawing/2014/chart" uri="{C3380CC4-5D6E-409C-BE32-E72D297353CC}">
              <c16:uniqueId val="{00000000-DD34-644E-B6D4-70A34DC5C920}"/>
            </c:ext>
          </c:extLst>
        </c:ser>
        <c:ser>
          <c:idx val="1"/>
          <c:order val="1"/>
          <c:tx>
            <c:strRef>
              <c:f>Sheet1!$C$1</c:f>
              <c:strCache>
                <c:ptCount val="1"/>
                <c:pt idx="0">
                  <c:v>BB Pro rata</c:v>
                </c:pt>
              </c:strCache>
            </c:strRef>
          </c:tx>
          <c:spPr>
            <a:ln w="28575">
              <a:solidFill>
                <a:srgbClr val="001DFF"/>
              </a:solidFill>
            </a:ln>
          </c:spPr>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Sheet1!$C$22:$C$72</c:f>
              <c:numCache>
                <c:formatCode>0.00</c:formatCode>
                <c:ptCount val="51"/>
                <c:pt idx="0">
                  <c:v>362.5</c:v>
                </c:pt>
                <c:pt idx="1">
                  <c:v>379.41</c:v>
                </c:pt>
                <c:pt idx="2">
                  <c:v>415</c:v>
                </c:pt>
                <c:pt idx="3">
                  <c:v>413.33</c:v>
                </c:pt>
                <c:pt idx="4">
                  <c:v>353.13</c:v>
                </c:pt>
                <c:pt idx="5">
                  <c:v>352.5</c:v>
                </c:pt>
                <c:pt idx="6">
                  <c:v>432.5</c:v>
                </c:pt>
                <c:pt idx="7">
                  <c:v>402.08</c:v>
                </c:pt>
                <c:pt idx="8">
                  <c:v>291.67</c:v>
                </c:pt>
                <c:pt idx="9">
                  <c:v>343.75</c:v>
                </c:pt>
                <c:pt idx="10">
                  <c:v>341.67</c:v>
                </c:pt>
                <c:pt idx="11">
                  <c:v>328.33</c:v>
                </c:pt>
                <c:pt idx="12">
                  <c:v>257.5</c:v>
                </c:pt>
                <c:pt idx="13">
                  <c:v>236.76</c:v>
                </c:pt>
                <c:pt idx="14">
                  <c:v>248.68</c:v>
                </c:pt>
                <c:pt idx="15">
                  <c:v>232.5</c:v>
                </c:pt>
                <c:pt idx="16">
                  <c:v>237.36</c:v>
                </c:pt>
                <c:pt idx="17">
                  <c:v>235.71</c:v>
                </c:pt>
                <c:pt idx="18">
                  <c:v>225</c:v>
                </c:pt>
                <c:pt idx="19">
                  <c:v>256.62</c:v>
                </c:pt>
                <c:pt idx="20">
                  <c:v>275</c:v>
                </c:pt>
                <c:pt idx="21">
                  <c:v>221.43</c:v>
                </c:pt>
                <c:pt idx="22">
                  <c:v>233.33</c:v>
                </c:pt>
                <c:pt idx="23">
                  <c:v>283.33</c:v>
                </c:pt>
                <c:pt idx="24">
                  <c:v>241.67</c:v>
                </c:pt>
                <c:pt idx="25">
                  <c:v>266.58999999999997</c:v>
                </c:pt>
                <c:pt idx="26">
                  <c:v>236.25</c:v>
                </c:pt>
                <c:pt idx="27">
                  <c:v>237.5</c:v>
                </c:pt>
                <c:pt idx="28">
                  <c:v>240.22</c:v>
                </c:pt>
                <c:pt idx="29">
                  <c:v>218.44</c:v>
                </c:pt>
                <c:pt idx="30">
                  <c:v>207.69</c:v>
                </c:pt>
                <c:pt idx="31">
                  <c:v>237.5</c:v>
                </c:pt>
                <c:pt idx="32">
                  <c:v>216.35</c:v>
                </c:pt>
                <c:pt idx="33">
                  <c:v>223.54</c:v>
                </c:pt>
                <c:pt idx="34">
                  <c:v>231.25</c:v>
                </c:pt>
                <c:pt idx="35">
                  <c:v>210</c:v>
                </c:pt>
                <c:pt idx="36">
                  <c:v>237.5</c:v>
                </c:pt>
                <c:pt idx="37">
                  <c:v>195.45</c:v>
                </c:pt>
                <c:pt idx="38">
                  <c:v>192.86</c:v>
                </c:pt>
                <c:pt idx="39">
                  <c:v>209.62</c:v>
                </c:pt>
                <c:pt idx="40">
                  <c:v>192.71</c:v>
                </c:pt>
                <c:pt idx="41">
                  <c:v>250</c:v>
                </c:pt>
                <c:pt idx="42">
                  <c:v>200</c:v>
                </c:pt>
                <c:pt idx="43">
                  <c:v>205</c:v>
                </c:pt>
                <c:pt idx="44">
                  <c:v>216.43</c:v>
                </c:pt>
                <c:pt idx="45">
                  <c:v>215.38</c:v>
                </c:pt>
                <c:pt idx="46">
                  <c:v>225</c:v>
                </c:pt>
                <c:pt idx="47">
                  <c:v>202.27</c:v>
                </c:pt>
                <c:pt idx="49">
                  <c:v>209.38</c:v>
                </c:pt>
              </c:numCache>
            </c:numRef>
          </c:val>
          <c:smooth val="0"/>
          <c:extLst>
            <c:ext xmlns:c16="http://schemas.microsoft.com/office/drawing/2014/chart" uri="{C3380CC4-5D6E-409C-BE32-E72D297353CC}">
              <c16:uniqueId val="{00000000-C95F-472F-8E13-4F1C8414C2B1}"/>
            </c:ext>
          </c:extLst>
        </c:ser>
        <c:ser>
          <c:idx val="2"/>
          <c:order val="2"/>
          <c:tx>
            <c:strRef>
              <c:f>Sheet1!$D$1</c:f>
              <c:strCache>
                <c:ptCount val="1"/>
                <c:pt idx="0">
                  <c:v>B Pro rata</c:v>
                </c:pt>
              </c:strCache>
            </c:strRef>
          </c:tx>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Sheet1!$D$22:$D$72</c:f>
              <c:numCache>
                <c:formatCode>0.00</c:formatCode>
                <c:ptCount val="51"/>
                <c:pt idx="0">
                  <c:v>440.91</c:v>
                </c:pt>
                <c:pt idx="1">
                  <c:v>484.38</c:v>
                </c:pt>
                <c:pt idx="2">
                  <c:v>493.18</c:v>
                </c:pt>
                <c:pt idx="3">
                  <c:v>448.21</c:v>
                </c:pt>
                <c:pt idx="4">
                  <c:v>448.91</c:v>
                </c:pt>
                <c:pt idx="5">
                  <c:v>402.38</c:v>
                </c:pt>
                <c:pt idx="6">
                  <c:v>502.5</c:v>
                </c:pt>
                <c:pt idx="7" formatCode="General">
                  <c:v>500</c:v>
                </c:pt>
                <c:pt idx="8" formatCode="General">
                  <c:v>500</c:v>
                </c:pt>
                <c:pt idx="9" formatCode="General">
                  <c:v>480</c:v>
                </c:pt>
                <c:pt idx="10" formatCode="General">
                  <c:v>485</c:v>
                </c:pt>
                <c:pt idx="11" formatCode="General">
                  <c:v>472.06</c:v>
                </c:pt>
                <c:pt idx="12" formatCode="General">
                  <c:v>391.67</c:v>
                </c:pt>
                <c:pt idx="13" formatCode="General">
                  <c:v>371.15</c:v>
                </c:pt>
                <c:pt idx="14" formatCode="General">
                  <c:v>388.46</c:v>
                </c:pt>
                <c:pt idx="15" formatCode="General">
                  <c:v>378.53</c:v>
                </c:pt>
                <c:pt idx="16" formatCode="General">
                  <c:v>350</c:v>
                </c:pt>
                <c:pt idx="17" formatCode="General">
                  <c:v>385</c:v>
                </c:pt>
                <c:pt idx="18" formatCode="General">
                  <c:v>386.36</c:v>
                </c:pt>
                <c:pt idx="19" formatCode="General">
                  <c:v>430.56</c:v>
                </c:pt>
                <c:pt idx="20" formatCode="General">
                  <c:v>428.57</c:v>
                </c:pt>
                <c:pt idx="21" formatCode="General">
                  <c:v>406.25</c:v>
                </c:pt>
                <c:pt idx="22" formatCode="General">
                  <c:v>415</c:v>
                </c:pt>
                <c:pt idx="23" formatCode="General">
                  <c:v>425</c:v>
                </c:pt>
                <c:pt idx="24" formatCode="General">
                  <c:v>450</c:v>
                </c:pt>
                <c:pt idx="25" formatCode="General">
                  <c:v>415</c:v>
                </c:pt>
                <c:pt idx="26" formatCode="General">
                  <c:v>420.83</c:v>
                </c:pt>
                <c:pt idx="27" formatCode="General">
                  <c:v>425</c:v>
                </c:pt>
                <c:pt idx="28" formatCode="General">
                  <c:v>387.5</c:v>
                </c:pt>
                <c:pt idx="29" formatCode="General">
                  <c:v>372.97</c:v>
                </c:pt>
                <c:pt idx="30" formatCode="General">
                  <c:v>366.3</c:v>
                </c:pt>
                <c:pt idx="31" formatCode="General">
                  <c:v>360.53</c:v>
                </c:pt>
                <c:pt idx="32" formatCode="General">
                  <c:v>336.72</c:v>
                </c:pt>
                <c:pt idx="33" formatCode="General">
                  <c:v>357.41</c:v>
                </c:pt>
                <c:pt idx="34" formatCode="General">
                  <c:v>376.39</c:v>
                </c:pt>
                <c:pt idx="35" formatCode="General">
                  <c:v>348.33</c:v>
                </c:pt>
                <c:pt idx="36" formatCode="General">
                  <c:v>413.46</c:v>
                </c:pt>
                <c:pt idx="37" formatCode="General">
                  <c:v>383.33</c:v>
                </c:pt>
                <c:pt idx="38" formatCode="General">
                  <c:v>423.44</c:v>
                </c:pt>
                <c:pt idx="39" formatCode="General">
                  <c:v>409.38</c:v>
                </c:pt>
                <c:pt idx="40" formatCode="General">
                  <c:v>392.86</c:v>
                </c:pt>
                <c:pt idx="42" formatCode="General">
                  <c:v>375</c:v>
                </c:pt>
                <c:pt idx="43" formatCode="General">
                  <c:v>400</c:v>
                </c:pt>
                <c:pt idx="44" formatCode="General">
                  <c:v>362.5</c:v>
                </c:pt>
                <c:pt idx="45" formatCode="General">
                  <c:v>320.24</c:v>
                </c:pt>
                <c:pt idx="46" formatCode="General">
                  <c:v>335.71</c:v>
                </c:pt>
                <c:pt idx="47" formatCode="General">
                  <c:v>329.17</c:v>
                </c:pt>
                <c:pt idx="48" formatCode="General">
                  <c:v>360</c:v>
                </c:pt>
                <c:pt idx="49" formatCode="General">
                  <c:v>400</c:v>
                </c:pt>
              </c:numCache>
            </c:numRef>
          </c:val>
          <c:smooth val="0"/>
          <c:extLst>
            <c:ext xmlns:c16="http://schemas.microsoft.com/office/drawing/2014/chart" uri="{C3380CC4-5D6E-409C-BE32-E72D297353CC}">
              <c16:uniqueId val="{00000000-FBFB-4B28-897D-CCE4982A666C}"/>
            </c:ext>
          </c:extLst>
        </c:ser>
        <c:ser>
          <c:idx val="3"/>
          <c:order val="3"/>
          <c:tx>
            <c:strRef>
              <c:f>Sheet1!$E$1</c:f>
              <c:strCache>
                <c:ptCount val="1"/>
                <c:pt idx="0">
                  <c:v>BB Institutional</c:v>
                </c:pt>
              </c:strCache>
            </c:strRef>
          </c:tx>
          <c:spPr>
            <a:ln>
              <a:prstDash val="dash"/>
            </a:ln>
          </c:spPr>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Sheet1!$E$22:$E$72</c:f>
              <c:numCache>
                <c:formatCode>General</c:formatCode>
                <c:ptCount val="51"/>
                <c:pt idx="0">
                  <c:v>393.75</c:v>
                </c:pt>
                <c:pt idx="1">
                  <c:v>394.64</c:v>
                </c:pt>
                <c:pt idx="2">
                  <c:v>465.13</c:v>
                </c:pt>
                <c:pt idx="3">
                  <c:v>409.78</c:v>
                </c:pt>
                <c:pt idx="4">
                  <c:v>343.24</c:v>
                </c:pt>
                <c:pt idx="5">
                  <c:v>363.24</c:v>
                </c:pt>
                <c:pt idx="6">
                  <c:v>485</c:v>
                </c:pt>
                <c:pt idx="7">
                  <c:v>431.82</c:v>
                </c:pt>
                <c:pt idx="8">
                  <c:v>361</c:v>
                </c:pt>
                <c:pt idx="9">
                  <c:v>434.38</c:v>
                </c:pt>
                <c:pt idx="10">
                  <c:v>397.73</c:v>
                </c:pt>
                <c:pt idx="11">
                  <c:v>362.78</c:v>
                </c:pt>
                <c:pt idx="12">
                  <c:v>311.11</c:v>
                </c:pt>
                <c:pt idx="13">
                  <c:v>296.51</c:v>
                </c:pt>
                <c:pt idx="14">
                  <c:v>297.92</c:v>
                </c:pt>
                <c:pt idx="15">
                  <c:v>294.44</c:v>
                </c:pt>
                <c:pt idx="16">
                  <c:v>268.89999999999998</c:v>
                </c:pt>
                <c:pt idx="17">
                  <c:v>306</c:v>
                </c:pt>
                <c:pt idx="18">
                  <c:v>326.92</c:v>
                </c:pt>
                <c:pt idx="19">
                  <c:v>336.67</c:v>
                </c:pt>
                <c:pt idx="20" formatCode="_(* #,##0.00_);_(* \(#,##0.00\);_(* &quot;-&quot;??_);_(@_)">
                  <c:v>377.78</c:v>
                </c:pt>
                <c:pt idx="21" formatCode="_(* #,##0.00_);_(* \(#,##0.00\);_(* &quot;-&quot;??_);_(@_)">
                  <c:v>295.54000000000002</c:v>
                </c:pt>
                <c:pt idx="22" formatCode="_(* #,##0.00_);_(* \(#,##0.00\);_(* &quot;-&quot;??_);_(@_)">
                  <c:v>325</c:v>
                </c:pt>
                <c:pt idx="23" formatCode="_(* #,##0.00_);_(* \(#,##0.00\);_(* &quot;-&quot;??_);_(@_)">
                  <c:v>336.36</c:v>
                </c:pt>
                <c:pt idx="24">
                  <c:v>350</c:v>
                </c:pt>
                <c:pt idx="25">
                  <c:v>340.63</c:v>
                </c:pt>
                <c:pt idx="26">
                  <c:v>314.27999999999997</c:v>
                </c:pt>
                <c:pt idx="27">
                  <c:v>312.27</c:v>
                </c:pt>
                <c:pt idx="28">
                  <c:v>289.93</c:v>
                </c:pt>
                <c:pt idx="29">
                  <c:v>265</c:v>
                </c:pt>
                <c:pt idx="30">
                  <c:v>282.14</c:v>
                </c:pt>
                <c:pt idx="31">
                  <c:v>265</c:v>
                </c:pt>
                <c:pt idx="32">
                  <c:v>268.89999999999998</c:v>
                </c:pt>
                <c:pt idx="33">
                  <c:v>245.04</c:v>
                </c:pt>
                <c:pt idx="34">
                  <c:v>285.70999999999998</c:v>
                </c:pt>
                <c:pt idx="35">
                  <c:v>291.38</c:v>
                </c:pt>
                <c:pt idx="36">
                  <c:v>339.29</c:v>
                </c:pt>
                <c:pt idx="37">
                  <c:v>320.83</c:v>
                </c:pt>
                <c:pt idx="38">
                  <c:v>295.54000000000002</c:v>
                </c:pt>
                <c:pt idx="39">
                  <c:v>235.19</c:v>
                </c:pt>
                <c:pt idx="40">
                  <c:v>225</c:v>
                </c:pt>
                <c:pt idx="41">
                  <c:v>460</c:v>
                </c:pt>
                <c:pt idx="42" formatCode="0.00">
                  <c:v>350</c:v>
                </c:pt>
                <c:pt idx="43">
                  <c:v>297.22000000000003</c:v>
                </c:pt>
                <c:pt idx="44" formatCode="0.00">
                  <c:v>278.13</c:v>
                </c:pt>
                <c:pt idx="45" formatCode="0.00">
                  <c:v>268.52</c:v>
                </c:pt>
                <c:pt idx="46">
                  <c:v>302.94</c:v>
                </c:pt>
                <c:pt idx="47">
                  <c:v>297.5</c:v>
                </c:pt>
                <c:pt idx="48">
                  <c:v>292.86</c:v>
                </c:pt>
                <c:pt idx="49">
                  <c:v>270.83</c:v>
                </c:pt>
                <c:pt idx="50">
                  <c:v>266.67</c:v>
                </c:pt>
              </c:numCache>
            </c:numRef>
          </c:val>
          <c:smooth val="0"/>
          <c:extLst>
            <c:ext xmlns:c16="http://schemas.microsoft.com/office/drawing/2014/chart" uri="{C3380CC4-5D6E-409C-BE32-E72D297353CC}">
              <c16:uniqueId val="{00000001-FBFB-4B28-897D-CCE4982A666C}"/>
            </c:ext>
          </c:extLst>
        </c:ser>
        <c:ser>
          <c:idx val="4"/>
          <c:order val="4"/>
          <c:tx>
            <c:strRef>
              <c:f>Sheet1!$F$1</c:f>
              <c:strCache>
                <c:ptCount val="1"/>
                <c:pt idx="0">
                  <c:v>B Institutional</c:v>
                </c:pt>
              </c:strCache>
            </c:strRef>
          </c:tx>
          <c:spPr>
            <a:ln>
              <a:prstDash val="dash"/>
            </a:ln>
          </c:spPr>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Sheet1!$F$22:$F$72</c:f>
              <c:numCache>
                <c:formatCode>General</c:formatCode>
                <c:ptCount val="51"/>
                <c:pt idx="0">
                  <c:v>436.36</c:v>
                </c:pt>
                <c:pt idx="1">
                  <c:v>510</c:v>
                </c:pt>
                <c:pt idx="2">
                  <c:v>618.05999999999995</c:v>
                </c:pt>
                <c:pt idx="3">
                  <c:v>481.73</c:v>
                </c:pt>
                <c:pt idx="4">
                  <c:v>442.55</c:v>
                </c:pt>
                <c:pt idx="5">
                  <c:v>430.83</c:v>
                </c:pt>
                <c:pt idx="6">
                  <c:v>601.91999999999996</c:v>
                </c:pt>
                <c:pt idx="7">
                  <c:v>588.1</c:v>
                </c:pt>
                <c:pt idx="8">
                  <c:v>536.46</c:v>
                </c:pt>
                <c:pt idx="9">
                  <c:v>521.04999999999995</c:v>
                </c:pt>
                <c:pt idx="10">
                  <c:v>502.98</c:v>
                </c:pt>
                <c:pt idx="11">
                  <c:v>494.94</c:v>
                </c:pt>
                <c:pt idx="12">
                  <c:v>416.59</c:v>
                </c:pt>
                <c:pt idx="13">
                  <c:v>410.86</c:v>
                </c:pt>
                <c:pt idx="14">
                  <c:v>439.73</c:v>
                </c:pt>
                <c:pt idx="15">
                  <c:v>406.18</c:v>
                </c:pt>
                <c:pt idx="16">
                  <c:v>382.73</c:v>
                </c:pt>
                <c:pt idx="17">
                  <c:v>413.11</c:v>
                </c:pt>
                <c:pt idx="18">
                  <c:v>429.55</c:v>
                </c:pt>
                <c:pt idx="19">
                  <c:v>467.86</c:v>
                </c:pt>
                <c:pt idx="20">
                  <c:v>457.14</c:v>
                </c:pt>
                <c:pt idx="21">
                  <c:v>404.74</c:v>
                </c:pt>
                <c:pt idx="22">
                  <c:v>444.53</c:v>
                </c:pt>
                <c:pt idx="23">
                  <c:v>486.76</c:v>
                </c:pt>
                <c:pt idx="24">
                  <c:v>519.16999999999996</c:v>
                </c:pt>
                <c:pt idx="25">
                  <c:v>456.94</c:v>
                </c:pt>
                <c:pt idx="26">
                  <c:v>467.71</c:v>
                </c:pt>
                <c:pt idx="27">
                  <c:v>432.2</c:v>
                </c:pt>
                <c:pt idx="28">
                  <c:v>405.12</c:v>
                </c:pt>
                <c:pt idx="29">
                  <c:v>415.6</c:v>
                </c:pt>
                <c:pt idx="30">
                  <c:v>398.32</c:v>
                </c:pt>
                <c:pt idx="31">
                  <c:v>400.19</c:v>
                </c:pt>
                <c:pt idx="32">
                  <c:v>382.97</c:v>
                </c:pt>
                <c:pt idx="33">
                  <c:v>382.38</c:v>
                </c:pt>
                <c:pt idx="34">
                  <c:v>411.63</c:v>
                </c:pt>
                <c:pt idx="35">
                  <c:v>424.23</c:v>
                </c:pt>
                <c:pt idx="36">
                  <c:v>440</c:v>
                </c:pt>
                <c:pt idx="37">
                  <c:v>442.98</c:v>
                </c:pt>
                <c:pt idx="38">
                  <c:v>442.68</c:v>
                </c:pt>
                <c:pt idx="39">
                  <c:v>466.92</c:v>
                </c:pt>
                <c:pt idx="40">
                  <c:v>391.15</c:v>
                </c:pt>
                <c:pt idx="41">
                  <c:v>569.79</c:v>
                </c:pt>
                <c:pt idx="42">
                  <c:v>482.14</c:v>
                </c:pt>
                <c:pt idx="43">
                  <c:v>433.7</c:v>
                </c:pt>
                <c:pt idx="44">
                  <c:v>391.33</c:v>
                </c:pt>
                <c:pt idx="45">
                  <c:v>413.07</c:v>
                </c:pt>
                <c:pt idx="46">
                  <c:v>411.4</c:v>
                </c:pt>
                <c:pt idx="47">
                  <c:v>402.85</c:v>
                </c:pt>
                <c:pt idx="48">
                  <c:v>430.08</c:v>
                </c:pt>
                <c:pt idx="49">
                  <c:v>496.38</c:v>
                </c:pt>
                <c:pt idx="50">
                  <c:v>500.89</c:v>
                </c:pt>
              </c:numCache>
            </c:numRef>
          </c:val>
          <c:smooth val="0"/>
          <c:extLst>
            <c:ext xmlns:c16="http://schemas.microsoft.com/office/drawing/2014/chart" uri="{C3380CC4-5D6E-409C-BE32-E72D297353CC}">
              <c16:uniqueId val="{00000002-FBFB-4B28-897D-CCE4982A666C}"/>
            </c:ext>
          </c:extLst>
        </c:ser>
        <c:dLbls>
          <c:showLegendKey val="0"/>
          <c:showVal val="0"/>
          <c:showCatName val="0"/>
          <c:showSerName val="0"/>
          <c:showPercent val="0"/>
          <c:showBubbleSize val="0"/>
        </c:dLbls>
        <c:smooth val="0"/>
        <c:axId val="352090384"/>
        <c:axId val="351487192"/>
      </c:lineChart>
      <c:catAx>
        <c:axId val="352090384"/>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487192"/>
        <c:crosses val="autoZero"/>
        <c:auto val="1"/>
        <c:lblAlgn val="ctr"/>
        <c:lblOffset val="100"/>
        <c:noMultiLvlLbl val="0"/>
      </c:catAx>
      <c:valAx>
        <c:axId val="351487192"/>
        <c:scaling>
          <c:orientation val="minMax"/>
          <c:max val="700"/>
          <c:min val="125"/>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090384"/>
        <c:crosses val="autoZero"/>
        <c:crossBetween val="between"/>
        <c:majorUnit val="100"/>
      </c:valAx>
      <c:spPr>
        <a:ln>
          <a:noFill/>
        </a:ln>
      </c:spPr>
    </c:plotArea>
    <c:legend>
      <c:legendPos val="b"/>
      <c:layout>
        <c:manualLayout>
          <c:xMode val="edge"/>
          <c:yMode val="edge"/>
          <c:x val="0.25345085424015318"/>
          <c:y val="0.89180730533683283"/>
          <c:w val="0.57610111167648403"/>
          <c:h val="4.985936132983376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dirty="0">
                <a:latin typeface="Arial" panose="020B0604020202020204" pitchFamily="34" charset="0"/>
                <a:cs typeface="Arial" panose="020B0604020202020204" pitchFamily="34" charset="0"/>
              </a:rPr>
              <a:t>Outstanding</a:t>
            </a:r>
            <a:r>
              <a:rPr lang="en-US" b="1" baseline="0" dirty="0">
                <a:latin typeface="Arial" panose="020B0604020202020204" pitchFamily="34" charset="0"/>
                <a:cs typeface="Arial" panose="020B0604020202020204" pitchFamily="34" charset="0"/>
              </a:rPr>
              <a:t> ABL </a:t>
            </a:r>
            <a:r>
              <a:rPr lang="en-US" b="1" dirty="0">
                <a:latin typeface="Arial" panose="020B0604020202020204" pitchFamily="34" charset="0"/>
                <a:cs typeface="Arial" panose="020B0604020202020204" pitchFamily="34" charset="0"/>
              </a:rPr>
              <a:t>loan commitments (</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155426223897E-3"/>
          <c:y val="1.1944444444444444E-3"/>
        </c:manualLayout>
      </c:layout>
      <c:overlay val="0"/>
    </c:title>
    <c:autoTitleDeleted val="0"/>
    <c:plotArea>
      <c:layout>
        <c:manualLayout>
          <c:layoutTarget val="inner"/>
          <c:xMode val="edge"/>
          <c:yMode val="edge"/>
          <c:x val="8.2863859408878235E-2"/>
          <c:y val="0.10027777777777777"/>
          <c:w val="0.85394773479402031"/>
          <c:h val="0.71176902887139093"/>
        </c:manualLayout>
      </c:layout>
      <c:barChart>
        <c:barDir val="col"/>
        <c:grouping val="stacked"/>
        <c:varyColors val="0"/>
        <c:ser>
          <c:idx val="0"/>
          <c:order val="0"/>
          <c:tx>
            <c:strRef>
              <c:f>Sheet1!$B$1</c:f>
              <c:strCache>
                <c:ptCount val="1"/>
                <c:pt idx="0">
                  <c:v>Outstanding Commitments</c:v>
                </c:pt>
              </c:strCache>
            </c:strRef>
          </c:tx>
          <c:spPr>
            <a:solidFill>
              <a:schemeClr val="accent1"/>
            </a:solidFill>
          </c:spPr>
          <c:invertIfNegative val="0"/>
          <c:cat>
            <c:strRef>
              <c:f>Sheet1!$A$2:$A$15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to date</c:v>
                </c:pt>
              </c:strCache>
            </c:strRef>
          </c:cat>
          <c:val>
            <c:numRef>
              <c:f>Sheet1!$B$2:$B$15</c:f>
              <c:numCache>
                <c:formatCode>_(* #,##0.00_);_(* \(#,##0.00\);_(* "-"??_);_(@_)</c:formatCode>
                <c:ptCount val="14"/>
                <c:pt idx="0">
                  <c:v>187.15</c:v>
                </c:pt>
                <c:pt idx="1">
                  <c:v>180.86</c:v>
                </c:pt>
                <c:pt idx="2">
                  <c:v>166.08</c:v>
                </c:pt>
                <c:pt idx="3">
                  <c:v>207.56</c:v>
                </c:pt>
                <c:pt idx="4">
                  <c:v>214.56</c:v>
                </c:pt>
                <c:pt idx="5">
                  <c:v>240.17</c:v>
                </c:pt>
                <c:pt idx="6">
                  <c:v>267.98</c:v>
                </c:pt>
                <c:pt idx="7">
                  <c:v>257.81</c:v>
                </c:pt>
                <c:pt idx="8">
                  <c:v>269.3</c:v>
                </c:pt>
                <c:pt idx="9">
                  <c:v>276.99</c:v>
                </c:pt>
                <c:pt idx="10">
                  <c:v>274.2</c:v>
                </c:pt>
                <c:pt idx="11">
                  <c:v>290.8</c:v>
                </c:pt>
                <c:pt idx="12">
                  <c:v>319</c:v>
                </c:pt>
                <c:pt idx="13">
                  <c:v>332.82</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8761136"/>
        <c:axId val="348761528"/>
      </c:barChart>
      <c:catAx>
        <c:axId val="34876113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8761528"/>
        <c:crosses val="autoZero"/>
        <c:auto val="1"/>
        <c:lblAlgn val="ctr"/>
        <c:lblOffset val="100"/>
        <c:noMultiLvlLbl val="0"/>
      </c:catAx>
      <c:valAx>
        <c:axId val="348761528"/>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8761136"/>
        <c:crosses val="autoZero"/>
        <c:crossBetween val="between"/>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dirty="0">
                <a:latin typeface="Arial" panose="020B0604020202020204" pitchFamily="34" charset="0"/>
                <a:cs typeface="Arial" panose="020B0604020202020204" pitchFamily="34" charset="0"/>
              </a:rPr>
              <a:t>ABL Maturing Volume (</a:t>
            </a:r>
            <a:r>
              <a:rPr lang="en-US" b="1" dirty="0" err="1">
                <a:latin typeface="Arial" panose="020B0604020202020204" pitchFamily="34" charset="0"/>
                <a:cs typeface="Arial" panose="020B0604020202020204" pitchFamily="34" charset="0"/>
              </a:rPr>
              <a:t>US$bn</a:t>
            </a:r>
            <a:r>
              <a:rPr lang="en-US" b="1" dirty="0">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6.5275331821200336E-2"/>
          <c:y val="0.10027777777777777"/>
          <c:w val="0.86973204198325149"/>
          <c:h val="0.71176902887139093"/>
        </c:manualLayout>
      </c:layout>
      <c:barChart>
        <c:barDir val="col"/>
        <c:grouping val="stacked"/>
        <c:varyColors val="0"/>
        <c:ser>
          <c:idx val="0"/>
          <c:order val="0"/>
          <c:tx>
            <c:strRef>
              <c:f>Sheet1!$B$1</c:f>
              <c:strCache>
                <c:ptCount val="1"/>
                <c:pt idx="0">
                  <c:v>ABL Maturing Vol. (US$bn)</c:v>
                </c:pt>
              </c:strCache>
            </c:strRef>
          </c:tx>
          <c:spPr>
            <a:solidFill>
              <a:schemeClr val="accent1"/>
            </a:solidFill>
          </c:spPr>
          <c:invertIfNegative val="0"/>
          <c:cat>
            <c:strRef>
              <c:f>Sheet1!$A$2:$A$22</c:f>
              <c:strCache>
                <c:ptCount val="21"/>
                <c:pt idx="0">
                  <c:v>4Q22</c:v>
                </c:pt>
                <c:pt idx="1">
                  <c:v>1Q23</c:v>
                </c:pt>
                <c:pt idx="2">
                  <c:v>2Q23</c:v>
                </c:pt>
                <c:pt idx="3">
                  <c:v>3Q23</c:v>
                </c:pt>
                <c:pt idx="4">
                  <c:v>4Q23</c:v>
                </c:pt>
                <c:pt idx="5">
                  <c:v>1Q24</c:v>
                </c:pt>
                <c:pt idx="6">
                  <c:v>2Q24</c:v>
                </c:pt>
                <c:pt idx="7">
                  <c:v>3Q24</c:v>
                </c:pt>
                <c:pt idx="8">
                  <c:v>4Q24</c:v>
                </c:pt>
                <c:pt idx="9">
                  <c:v>1Q25</c:v>
                </c:pt>
                <c:pt idx="10">
                  <c:v>2Q25</c:v>
                </c:pt>
                <c:pt idx="11">
                  <c:v>3Q25</c:v>
                </c:pt>
                <c:pt idx="12">
                  <c:v>4Q25</c:v>
                </c:pt>
                <c:pt idx="13">
                  <c:v>1Q26</c:v>
                </c:pt>
                <c:pt idx="14">
                  <c:v>2Q26</c:v>
                </c:pt>
                <c:pt idx="15">
                  <c:v>3Q26</c:v>
                </c:pt>
                <c:pt idx="16">
                  <c:v>4Q26</c:v>
                </c:pt>
                <c:pt idx="17">
                  <c:v>1Q27</c:v>
                </c:pt>
                <c:pt idx="18">
                  <c:v>2Q27</c:v>
                </c:pt>
                <c:pt idx="19">
                  <c:v>3Q27</c:v>
                </c:pt>
                <c:pt idx="20">
                  <c:v>4Q27</c:v>
                </c:pt>
              </c:strCache>
            </c:strRef>
          </c:cat>
          <c:val>
            <c:numRef>
              <c:f>Sheet1!$B$2:$B$22</c:f>
              <c:numCache>
                <c:formatCode>0.00</c:formatCode>
                <c:ptCount val="21"/>
                <c:pt idx="0">
                  <c:v>6.2630799999999986</c:v>
                </c:pt>
                <c:pt idx="1">
                  <c:v>3.8279999999999998</c:v>
                </c:pt>
                <c:pt idx="2">
                  <c:v>8.7570399999999982</c:v>
                </c:pt>
                <c:pt idx="3">
                  <c:v>8.8099999999999987</c:v>
                </c:pt>
                <c:pt idx="4">
                  <c:v>12.15577</c:v>
                </c:pt>
                <c:pt idx="5">
                  <c:v>13.936889999999995</c:v>
                </c:pt>
                <c:pt idx="6">
                  <c:v>22.85052000000001</c:v>
                </c:pt>
                <c:pt idx="7">
                  <c:v>13.76336</c:v>
                </c:pt>
                <c:pt idx="8">
                  <c:v>13.572390000000006</c:v>
                </c:pt>
                <c:pt idx="9">
                  <c:v>14.030260000000002</c:v>
                </c:pt>
                <c:pt idx="10">
                  <c:v>10.069749999999999</c:v>
                </c:pt>
                <c:pt idx="11">
                  <c:v>2.5684000000000005</c:v>
                </c:pt>
                <c:pt idx="12">
                  <c:v>10.186000000000002</c:v>
                </c:pt>
                <c:pt idx="13">
                  <c:v>16.844200000000008</c:v>
                </c:pt>
                <c:pt idx="14">
                  <c:v>28.896970000000003</c:v>
                </c:pt>
                <c:pt idx="15">
                  <c:v>38.918999999999983</c:v>
                </c:pt>
                <c:pt idx="16">
                  <c:v>31.956169999999993</c:v>
                </c:pt>
                <c:pt idx="17">
                  <c:v>17.477800000000002</c:v>
                </c:pt>
                <c:pt idx="18">
                  <c:v>24.56</c:v>
                </c:pt>
                <c:pt idx="19">
                  <c:v>32.870000000000005</c:v>
                </c:pt>
                <c:pt idx="20">
                  <c:v>0.5</c:v>
                </c:pt>
              </c:numCache>
            </c:numRef>
          </c:val>
          <c:extLst>
            <c:ext xmlns:c16="http://schemas.microsoft.com/office/drawing/2014/chart" uri="{C3380CC4-5D6E-409C-BE32-E72D297353CC}">
              <c16:uniqueId val="{00000000-3577-4927-B103-4E9925E17AA1}"/>
            </c:ext>
          </c:extLst>
        </c:ser>
        <c:dLbls>
          <c:showLegendKey val="0"/>
          <c:showVal val="0"/>
          <c:showCatName val="0"/>
          <c:showSerName val="0"/>
          <c:showPercent val="0"/>
          <c:showBubbleSize val="0"/>
        </c:dLbls>
        <c:gapWidth val="219"/>
        <c:overlap val="100"/>
        <c:axId val="351499872"/>
        <c:axId val="351500264"/>
      </c:barChart>
      <c:catAx>
        <c:axId val="351499872"/>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500264"/>
        <c:crosses val="autoZero"/>
        <c:auto val="1"/>
        <c:lblAlgn val="ctr"/>
        <c:lblOffset val="100"/>
        <c:noMultiLvlLbl val="0"/>
      </c:catAx>
      <c:valAx>
        <c:axId val="351500264"/>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51499872"/>
        <c:crosses val="autoZero"/>
        <c:crossBetween val="between"/>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sz="1400" b="1" i="0" baseline="0" dirty="0">
                <a:effectLst/>
                <a:latin typeface="Arial Body"/>
              </a:rPr>
              <a:t>US CLO New-Issue Volume (</a:t>
            </a:r>
            <a:r>
              <a:rPr lang="en-US" sz="1400" b="1" i="0" baseline="0" dirty="0" err="1">
                <a:effectLst/>
                <a:latin typeface="Arial Body"/>
              </a:rPr>
              <a:t>US$bn</a:t>
            </a:r>
            <a:r>
              <a:rPr lang="en-US" sz="1400" b="1" i="0" baseline="0" dirty="0">
                <a:effectLst/>
                <a:latin typeface="Arial Body"/>
              </a:rPr>
              <a:t>)</a:t>
            </a:r>
            <a:endParaRPr lang="en-US" sz="1100" dirty="0">
              <a:effectLst/>
              <a:latin typeface="Arial Body"/>
            </a:endParaRPr>
          </a:p>
        </c:rich>
      </c:tx>
      <c:layout>
        <c:manualLayout>
          <c:xMode val="edge"/>
          <c:yMode val="edge"/>
          <c:x val="1.9626002034298603E-3"/>
          <c:y val="1.1943712906070001E-3"/>
        </c:manualLayout>
      </c:layout>
      <c:overlay val="0"/>
    </c:title>
    <c:autoTitleDeleted val="0"/>
    <c:plotArea>
      <c:layout>
        <c:manualLayout>
          <c:layoutTarget val="inner"/>
          <c:xMode val="edge"/>
          <c:yMode val="edge"/>
          <c:x val="3.9895990547731366E-2"/>
          <c:y val="0.11740633921408009"/>
          <c:w val="0.92340126432717273"/>
          <c:h val="0.69160384768394312"/>
        </c:manualLayout>
      </c:layout>
      <c:barChart>
        <c:barDir val="col"/>
        <c:grouping val="stacked"/>
        <c:varyColors val="0"/>
        <c:ser>
          <c:idx val="0"/>
          <c:order val="0"/>
          <c:tx>
            <c:strRef>
              <c:f>Sheet1!$B$1</c:f>
              <c:strCache>
                <c:ptCount val="1"/>
                <c:pt idx="0">
                  <c:v>CLO Issuance</c:v>
                </c:pt>
              </c:strCache>
            </c:strRef>
          </c:tx>
          <c:spPr>
            <a:solidFill>
              <a:schemeClr val="accent1"/>
            </a:solidFill>
          </c:spPr>
          <c:invertIfNegative val="0"/>
          <c:cat>
            <c:numRef>
              <c:f>Sheet1!$A$2:$A$47</c:f>
              <c:numCache>
                <c:formatCode>[$-409]mmm\-yy;@</c:formatCode>
                <c:ptCount val="46"/>
                <c:pt idx="0">
                  <c:v>43466</c:v>
                </c:pt>
                <c:pt idx="1">
                  <c:v>43498</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numCache>
            </c:numRef>
          </c:cat>
          <c:val>
            <c:numRef>
              <c:f>Sheet1!$B$2:$B$47</c:f>
              <c:numCache>
                <c:formatCode>0.0_);[Red]\(0.0\)</c:formatCode>
                <c:ptCount val="46"/>
                <c:pt idx="0">
                  <c:v>5.0999999999999996</c:v>
                </c:pt>
                <c:pt idx="1">
                  <c:v>13.2</c:v>
                </c:pt>
                <c:pt idx="2">
                  <c:v>11</c:v>
                </c:pt>
                <c:pt idx="3">
                  <c:v>15.7</c:v>
                </c:pt>
                <c:pt idx="4">
                  <c:v>10</c:v>
                </c:pt>
                <c:pt idx="5">
                  <c:v>10.199999999999999</c:v>
                </c:pt>
                <c:pt idx="6">
                  <c:v>9.3000000000000007</c:v>
                </c:pt>
                <c:pt idx="7">
                  <c:v>7.4</c:v>
                </c:pt>
                <c:pt idx="8">
                  <c:v>8.1</c:v>
                </c:pt>
                <c:pt idx="9">
                  <c:v>10.4</c:v>
                </c:pt>
                <c:pt idx="10">
                  <c:v>9.6999999999999993</c:v>
                </c:pt>
                <c:pt idx="11">
                  <c:v>8.6999999999999993</c:v>
                </c:pt>
                <c:pt idx="12">
                  <c:v>4.0999999999999996</c:v>
                </c:pt>
                <c:pt idx="13">
                  <c:v>8.3000000000000007</c:v>
                </c:pt>
                <c:pt idx="14">
                  <c:v>3.4</c:v>
                </c:pt>
                <c:pt idx="15">
                  <c:v>3.9</c:v>
                </c:pt>
                <c:pt idx="16">
                  <c:v>6</c:v>
                </c:pt>
                <c:pt idx="17">
                  <c:v>8.1999999999999993</c:v>
                </c:pt>
                <c:pt idx="18">
                  <c:v>9.5</c:v>
                </c:pt>
                <c:pt idx="19">
                  <c:v>3.9</c:v>
                </c:pt>
                <c:pt idx="20">
                  <c:v>11.4</c:v>
                </c:pt>
                <c:pt idx="21">
                  <c:v>13.8</c:v>
                </c:pt>
                <c:pt idx="22">
                  <c:v>7</c:v>
                </c:pt>
                <c:pt idx="23">
                  <c:v>10.7</c:v>
                </c:pt>
                <c:pt idx="24">
                  <c:v>9.1999999999999993</c:v>
                </c:pt>
                <c:pt idx="25">
                  <c:v>15.2</c:v>
                </c:pt>
                <c:pt idx="26">
                  <c:v>13.9</c:v>
                </c:pt>
                <c:pt idx="27">
                  <c:v>13.4</c:v>
                </c:pt>
                <c:pt idx="28">
                  <c:v>13.7</c:v>
                </c:pt>
                <c:pt idx="29">
                  <c:v>15.3</c:v>
                </c:pt>
                <c:pt idx="30">
                  <c:v>10.1</c:v>
                </c:pt>
                <c:pt idx="31">
                  <c:v>19.2</c:v>
                </c:pt>
                <c:pt idx="32">
                  <c:v>17.899999999999999</c:v>
                </c:pt>
                <c:pt idx="33">
                  <c:v>18.399999999999999</c:v>
                </c:pt>
                <c:pt idx="34">
                  <c:v>25.9</c:v>
                </c:pt>
                <c:pt idx="35">
                  <c:v>10.5</c:v>
                </c:pt>
                <c:pt idx="36">
                  <c:v>4.9000000000000004</c:v>
                </c:pt>
                <c:pt idx="37">
                  <c:v>15.6</c:v>
                </c:pt>
                <c:pt idx="38">
                  <c:v>11.1</c:v>
                </c:pt>
                <c:pt idx="39">
                  <c:v>13.6</c:v>
                </c:pt>
                <c:pt idx="40">
                  <c:v>13.5</c:v>
                </c:pt>
                <c:pt idx="41">
                  <c:v>13.6</c:v>
                </c:pt>
                <c:pt idx="42">
                  <c:v>12.4</c:v>
                </c:pt>
                <c:pt idx="43">
                  <c:v>7.6</c:v>
                </c:pt>
                <c:pt idx="44">
                  <c:v>13.3</c:v>
                </c:pt>
                <c:pt idx="45">
                  <c:v>7.45</c:v>
                </c:pt>
              </c:numCache>
            </c:numRef>
          </c:val>
          <c:extLst>
            <c:ext xmlns:c16="http://schemas.microsoft.com/office/drawing/2014/chart" uri="{C3380CC4-5D6E-409C-BE32-E72D297353CC}">
              <c16:uniqueId val="{00000000-9E29-44DB-961F-EF99A8F60B9D}"/>
            </c:ext>
          </c:extLst>
        </c:ser>
        <c:dLbls>
          <c:showLegendKey val="0"/>
          <c:showVal val="0"/>
          <c:showCatName val="0"/>
          <c:showSerName val="0"/>
          <c:showPercent val="0"/>
          <c:showBubbleSize val="0"/>
        </c:dLbls>
        <c:gapWidth val="176"/>
        <c:overlap val="100"/>
        <c:axId val="800056608"/>
        <c:axId val="800057000"/>
      </c:barChart>
      <c:lineChart>
        <c:grouping val="standard"/>
        <c:varyColors val="0"/>
        <c:ser>
          <c:idx val="1"/>
          <c:order val="1"/>
          <c:tx>
            <c:strRef>
              <c:f>Sheet1!$C$1</c:f>
              <c:strCache>
                <c:ptCount val="1"/>
                <c:pt idx="0">
                  <c:v>Libor Avg</c:v>
                </c:pt>
              </c:strCache>
            </c:strRef>
          </c:tx>
          <c:spPr>
            <a:ln>
              <a:solidFill>
                <a:srgbClr val="99A5FF"/>
              </a:solidFill>
            </a:ln>
          </c:spPr>
          <c:marker>
            <c:symbol val="none"/>
          </c:marker>
          <c:cat>
            <c:numRef>
              <c:f>Sheet1!$A$2:$A$47</c:f>
              <c:numCache>
                <c:formatCode>[$-409]mmm\-yy;@</c:formatCode>
                <c:ptCount val="46"/>
                <c:pt idx="0">
                  <c:v>43466</c:v>
                </c:pt>
                <c:pt idx="1">
                  <c:v>43498</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numCache>
            </c:numRef>
          </c:cat>
          <c:val>
            <c:numRef>
              <c:f>Sheet1!$C$2:$C$47</c:f>
              <c:numCache>
                <c:formatCode>_(* #,##0.00_);_(* \(#,##0.00\);_(* "-"??_);_(@_)</c:formatCode>
                <c:ptCount val="46"/>
                <c:pt idx="0">
                  <c:v>134.57142857142858</c:v>
                </c:pt>
                <c:pt idx="1">
                  <c:v>138.05555555555554</c:v>
                </c:pt>
                <c:pt idx="2">
                  <c:v>138.83333333333334</c:v>
                </c:pt>
                <c:pt idx="3">
                  <c:v>136.28571428571428</c:v>
                </c:pt>
                <c:pt idx="4">
                  <c:v>131.66666666666666</c:v>
                </c:pt>
                <c:pt idx="5">
                  <c:v>132.4</c:v>
                </c:pt>
                <c:pt idx="6">
                  <c:v>133.78571428571428</c:v>
                </c:pt>
                <c:pt idx="7">
                  <c:v>137.11111111111111</c:v>
                </c:pt>
                <c:pt idx="8">
                  <c:v>132.9</c:v>
                </c:pt>
                <c:pt idx="9">
                  <c:v>134.25</c:v>
                </c:pt>
                <c:pt idx="10">
                  <c:v>133.64285714285714</c:v>
                </c:pt>
                <c:pt idx="11">
                  <c:v>136.66666666666666</c:v>
                </c:pt>
                <c:pt idx="12">
                  <c:v>129.6</c:v>
                </c:pt>
                <c:pt idx="13">
                  <c:v>127.125</c:v>
                </c:pt>
                <c:pt idx="14">
                  <c:v>117</c:v>
                </c:pt>
                <c:pt idx="15">
                  <c:v>216.66666666666666</c:v>
                </c:pt>
                <c:pt idx="16">
                  <c:v>187.5</c:v>
                </c:pt>
                <c:pt idx="17">
                  <c:v>178.125</c:v>
                </c:pt>
                <c:pt idx="18">
                  <c:v>171.5</c:v>
                </c:pt>
                <c:pt idx="19">
                  <c:v>179.66666666666666</c:v>
                </c:pt>
                <c:pt idx="20">
                  <c:v>136.625</c:v>
                </c:pt>
                <c:pt idx="21">
                  <c:v>141.30000000000001</c:v>
                </c:pt>
                <c:pt idx="22">
                  <c:v>136.66666666666666</c:v>
                </c:pt>
                <c:pt idx="23">
                  <c:v>129.76470588235293</c:v>
                </c:pt>
                <c:pt idx="24" formatCode="General">
                  <c:v>124</c:v>
                </c:pt>
                <c:pt idx="25" formatCode="General">
                  <c:v>116</c:v>
                </c:pt>
                <c:pt idx="26" formatCode="General">
                  <c:v>105</c:v>
                </c:pt>
                <c:pt idx="27" formatCode="General">
                  <c:v>115</c:v>
                </c:pt>
                <c:pt idx="28" formatCode="General">
                  <c:v>114</c:v>
                </c:pt>
                <c:pt idx="29" formatCode="General">
                  <c:v>117</c:v>
                </c:pt>
                <c:pt idx="30" formatCode="General">
                  <c:v>117</c:v>
                </c:pt>
                <c:pt idx="31" formatCode="General">
                  <c:v>117.52</c:v>
                </c:pt>
                <c:pt idx="32" formatCode="General">
                  <c:v>117</c:v>
                </c:pt>
                <c:pt idx="33" formatCode="General">
                  <c:v>117</c:v>
                </c:pt>
                <c:pt idx="34" formatCode="General">
                  <c:v>116</c:v>
                </c:pt>
                <c:pt idx="35" formatCode="General">
                  <c:v>112</c:v>
                </c:pt>
              </c:numCache>
            </c:numRef>
          </c:val>
          <c:smooth val="0"/>
          <c:extLst>
            <c:ext xmlns:c16="http://schemas.microsoft.com/office/drawing/2014/chart" uri="{C3380CC4-5D6E-409C-BE32-E72D297353CC}">
              <c16:uniqueId val="{00000001-9E29-44DB-961F-EF99A8F60B9D}"/>
            </c:ext>
          </c:extLst>
        </c:ser>
        <c:ser>
          <c:idx val="2"/>
          <c:order val="2"/>
          <c:tx>
            <c:strRef>
              <c:f>Sheet1!$D$1</c:f>
              <c:strCache>
                <c:ptCount val="1"/>
                <c:pt idx="0">
                  <c:v>TSOFR Avg</c:v>
                </c:pt>
              </c:strCache>
            </c:strRef>
          </c:tx>
          <c:spPr>
            <a:ln>
              <a:solidFill>
                <a:srgbClr val="B2B2B2"/>
              </a:solidFill>
            </a:ln>
          </c:spPr>
          <c:marker>
            <c:symbol val="none"/>
          </c:marker>
          <c:cat>
            <c:numRef>
              <c:f>Sheet1!$A$2:$A$47</c:f>
              <c:numCache>
                <c:formatCode>[$-409]mmm\-yy;@</c:formatCode>
                <c:ptCount val="46"/>
                <c:pt idx="0">
                  <c:v>43466</c:v>
                </c:pt>
                <c:pt idx="1">
                  <c:v>43498</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numCache>
            </c:numRef>
          </c:cat>
          <c:val>
            <c:numRef>
              <c:f>Sheet1!$D$2:$D$47</c:f>
              <c:numCache>
                <c:formatCode>General</c:formatCode>
                <c:ptCount val="46"/>
                <c:pt idx="36">
                  <c:v>131</c:v>
                </c:pt>
                <c:pt idx="37">
                  <c:v>132</c:v>
                </c:pt>
                <c:pt idx="38">
                  <c:v>139</c:v>
                </c:pt>
                <c:pt idx="39">
                  <c:v>145.4</c:v>
                </c:pt>
                <c:pt idx="40">
                  <c:v>150</c:v>
                </c:pt>
                <c:pt idx="41">
                  <c:v>178</c:v>
                </c:pt>
                <c:pt idx="42">
                  <c:v>208</c:v>
                </c:pt>
                <c:pt idx="43">
                  <c:v>222</c:v>
                </c:pt>
                <c:pt idx="44">
                  <c:v>206</c:v>
                </c:pt>
                <c:pt idx="45">
                  <c:v>222</c:v>
                </c:pt>
              </c:numCache>
            </c:numRef>
          </c:val>
          <c:smooth val="0"/>
          <c:extLst>
            <c:ext xmlns:c16="http://schemas.microsoft.com/office/drawing/2014/chart" uri="{C3380CC4-5D6E-409C-BE32-E72D297353CC}">
              <c16:uniqueId val="{00000002-9E29-44DB-961F-EF99A8F60B9D}"/>
            </c:ext>
          </c:extLst>
        </c:ser>
        <c:dLbls>
          <c:showLegendKey val="0"/>
          <c:showVal val="0"/>
          <c:showCatName val="0"/>
          <c:showSerName val="0"/>
          <c:showPercent val="0"/>
          <c:showBubbleSize val="0"/>
        </c:dLbls>
        <c:marker val="1"/>
        <c:smooth val="0"/>
        <c:axId val="1172404560"/>
        <c:axId val="1172407056"/>
      </c:lineChart>
      <c:dateAx>
        <c:axId val="800056608"/>
        <c:scaling>
          <c:orientation val="minMax"/>
          <c:max val="44835"/>
        </c:scaling>
        <c:delete val="0"/>
        <c:axPos val="b"/>
        <c:numFmt formatCode="[$-409]mmm\-yy;@" sourceLinked="1"/>
        <c:majorTickMark val="none"/>
        <c:minorTickMark val="none"/>
        <c:tickLblPos val="low"/>
        <c:spPr>
          <a:ln>
            <a:solidFill>
              <a:schemeClr val="bg2"/>
            </a:solidFill>
          </a:ln>
        </c:spPr>
        <c:txPr>
          <a:bodyPr rot="-5400000" vert="horz"/>
          <a:lstStyle/>
          <a:p>
            <a:pPr>
              <a:defRPr sz="1000" b="0"/>
            </a:pPr>
            <a:endParaRPr lang="en-US"/>
          </a:p>
        </c:txPr>
        <c:crossAx val="800057000"/>
        <c:crosses val="autoZero"/>
        <c:auto val="1"/>
        <c:lblOffset val="100"/>
        <c:baseTimeUnit val="months"/>
      </c:dateAx>
      <c:valAx>
        <c:axId val="800057000"/>
        <c:scaling>
          <c:orientation val="minMax"/>
          <c:max val="35"/>
          <c:min val="0"/>
        </c:scaling>
        <c:delete val="0"/>
        <c:axPos val="l"/>
        <c:majorGridlines>
          <c:spPr>
            <a:ln>
              <a:solidFill>
                <a:schemeClr val="bg2"/>
              </a:solidFill>
            </a:ln>
          </c:spPr>
        </c:majorGridlines>
        <c:numFmt formatCode="General" sourceLinked="0"/>
        <c:majorTickMark val="none"/>
        <c:minorTickMark val="none"/>
        <c:tickLblPos val="nextTo"/>
        <c:spPr>
          <a:ln>
            <a:noFill/>
          </a:ln>
        </c:spPr>
        <c:txPr>
          <a:bodyPr/>
          <a:lstStyle/>
          <a:p>
            <a:pPr>
              <a:defRPr sz="1000" b="0"/>
            </a:pPr>
            <a:endParaRPr lang="en-US"/>
          </a:p>
        </c:txPr>
        <c:crossAx val="800056608"/>
        <c:crosses val="autoZero"/>
        <c:crossBetween val="between"/>
        <c:majorUnit val="5"/>
      </c:valAx>
      <c:valAx>
        <c:axId val="1172407056"/>
        <c:scaling>
          <c:orientation val="minMax"/>
        </c:scaling>
        <c:delete val="0"/>
        <c:axPos val="r"/>
        <c:title>
          <c:tx>
            <c:rich>
              <a:bodyPr rot="0" vert="horz" anchor="t" anchorCtr="0"/>
              <a:lstStyle/>
              <a:p>
                <a:pPr>
                  <a:defRPr/>
                </a:pPr>
                <a:r>
                  <a:rPr lang="en-US" sz="1400" dirty="0"/>
                  <a:t>Avg. AAA spread</a:t>
                </a:r>
              </a:p>
            </c:rich>
          </c:tx>
          <c:layout>
            <c:manualLayout>
              <c:xMode val="edge"/>
              <c:yMode val="edge"/>
              <c:x val="0.785114740724977"/>
              <c:y val="0"/>
            </c:manualLayout>
          </c:layout>
          <c:overlay val="0"/>
        </c:title>
        <c:numFmt formatCode="#,##0" sourceLinked="0"/>
        <c:majorTickMark val="out"/>
        <c:minorTickMark val="none"/>
        <c:tickLblPos val="nextTo"/>
        <c:txPr>
          <a:bodyPr/>
          <a:lstStyle/>
          <a:p>
            <a:pPr>
              <a:defRPr sz="1000"/>
            </a:pPr>
            <a:endParaRPr lang="en-US"/>
          </a:p>
        </c:txPr>
        <c:crossAx val="1172404560"/>
        <c:crosses val="max"/>
        <c:crossBetween val="between"/>
      </c:valAx>
      <c:dateAx>
        <c:axId val="1172404560"/>
        <c:scaling>
          <c:orientation val="minMax"/>
        </c:scaling>
        <c:delete val="1"/>
        <c:axPos val="b"/>
        <c:numFmt formatCode="[$-409]mmm\-yy;@" sourceLinked="1"/>
        <c:majorTickMark val="out"/>
        <c:minorTickMark val="none"/>
        <c:tickLblPos val="nextTo"/>
        <c:crossAx val="1172407056"/>
        <c:crosses val="autoZero"/>
        <c:auto val="1"/>
        <c:lblOffset val="100"/>
        <c:baseTimeUnit val="days"/>
      </c:date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b="1" i="0" baseline="0">
                <a:effectLst/>
              </a:rPr>
              <a:t>Do you expect to see increasing risk aversion among lenders? (% of respondents)  </a:t>
            </a:r>
            <a:endParaRPr lang="en-US" sz="1100">
              <a:effectLst/>
            </a:endParaRPr>
          </a:p>
        </c:rich>
      </c:tx>
      <c:layout>
        <c:manualLayout>
          <c:xMode val="edge"/>
          <c:yMode val="edge"/>
          <c:x val="1.1594202898550067E-4"/>
          <c:y val="0"/>
        </c:manualLayout>
      </c:layout>
      <c:overlay val="0"/>
    </c:title>
    <c:autoTitleDeleted val="0"/>
    <c:plotArea>
      <c:layout>
        <c:manualLayout>
          <c:layoutTarget val="inner"/>
          <c:xMode val="edge"/>
          <c:yMode val="edge"/>
          <c:x val="9.3162312097351471E-2"/>
          <c:y val="0.14066336740304866"/>
          <c:w val="0.87729223335719397"/>
          <c:h val="0.7465405917132929"/>
        </c:manualLayout>
      </c:layout>
      <c:barChart>
        <c:barDir val="col"/>
        <c:grouping val="clustered"/>
        <c:varyColors val="0"/>
        <c:ser>
          <c:idx val="0"/>
          <c:order val="0"/>
          <c:tx>
            <c:strRef>
              <c:f>Sheet1!$B$1</c:f>
              <c:strCache>
                <c:ptCount val="1"/>
                <c:pt idx="0">
                  <c:v>2Q22 Survey</c:v>
                </c:pt>
              </c:strCache>
            </c:strRef>
          </c:tx>
          <c:spPr>
            <a:solidFill>
              <a:schemeClr val="accent1"/>
            </a:solidFill>
          </c:spPr>
          <c:invertIfNegative val="0"/>
          <c:cat>
            <c:strRef>
              <c:f>Sheet1!$A$2:$A$3</c:f>
              <c:strCache>
                <c:ptCount val="2"/>
                <c:pt idx="0">
                  <c:v>No</c:v>
                </c:pt>
                <c:pt idx="1">
                  <c:v>Yes</c:v>
                </c:pt>
              </c:strCache>
            </c:strRef>
          </c:cat>
          <c:val>
            <c:numRef>
              <c:f>Sheet1!$B$2:$B$3</c:f>
              <c:numCache>
                <c:formatCode>0%</c:formatCode>
                <c:ptCount val="2"/>
                <c:pt idx="0">
                  <c:v>0.23076923076923078</c:v>
                </c:pt>
                <c:pt idx="1">
                  <c:v>0.76923076923076927</c:v>
                </c:pt>
              </c:numCache>
            </c:numRef>
          </c:val>
          <c:extLst>
            <c:ext xmlns:c16="http://schemas.microsoft.com/office/drawing/2014/chart" uri="{C3380CC4-5D6E-409C-BE32-E72D297353CC}">
              <c16:uniqueId val="{00000000-3A7A-48D2-8A9E-81FED85A7E1A}"/>
            </c:ext>
          </c:extLst>
        </c:ser>
        <c:ser>
          <c:idx val="1"/>
          <c:order val="1"/>
          <c:tx>
            <c:strRef>
              <c:f>Sheet1!$C$1</c:f>
              <c:strCache>
                <c:ptCount val="1"/>
                <c:pt idx="0">
                  <c:v>3Q22 Survey</c:v>
                </c:pt>
              </c:strCache>
            </c:strRef>
          </c:tx>
          <c:spPr>
            <a:solidFill>
              <a:schemeClr val="accent2"/>
            </a:solidFill>
          </c:spPr>
          <c:invertIfNegative val="0"/>
          <c:cat>
            <c:strRef>
              <c:f>Sheet1!$A$2:$A$3</c:f>
              <c:strCache>
                <c:ptCount val="2"/>
                <c:pt idx="0">
                  <c:v>No</c:v>
                </c:pt>
                <c:pt idx="1">
                  <c:v>Yes</c:v>
                </c:pt>
              </c:strCache>
            </c:strRef>
          </c:cat>
          <c:val>
            <c:numRef>
              <c:f>Sheet1!$C$2:$C$3</c:f>
              <c:numCache>
                <c:formatCode>0%</c:formatCode>
                <c:ptCount val="2"/>
                <c:pt idx="0">
                  <c:v>0.17647058823529413</c:v>
                </c:pt>
                <c:pt idx="1">
                  <c:v>0.82352941176470584</c:v>
                </c:pt>
              </c:numCache>
            </c:numRef>
          </c:val>
          <c:extLst>
            <c:ext xmlns:c16="http://schemas.microsoft.com/office/drawing/2014/chart" uri="{C3380CC4-5D6E-409C-BE32-E72D297353CC}">
              <c16:uniqueId val="{00000001-3A7A-48D2-8A9E-81FED85A7E1A}"/>
            </c:ext>
          </c:extLst>
        </c:ser>
        <c:dLbls>
          <c:showLegendKey val="0"/>
          <c:showVal val="0"/>
          <c:showCatName val="0"/>
          <c:showSerName val="0"/>
          <c:showPercent val="0"/>
          <c:showBubbleSize val="0"/>
        </c:dLbls>
        <c:gapWidth val="200"/>
        <c:axId val="-1223753568"/>
        <c:axId val="-1223751520"/>
      </c:barChart>
      <c:catAx>
        <c:axId val="-1223753568"/>
        <c:scaling>
          <c:orientation val="minMax"/>
        </c:scaling>
        <c:delete val="0"/>
        <c:axPos val="b"/>
        <c:numFmt formatCode="General" sourceLinked="1"/>
        <c:majorTickMark val="none"/>
        <c:minorTickMark val="none"/>
        <c:tickLblPos val="nextTo"/>
        <c:spPr>
          <a:ln>
            <a:solidFill>
              <a:schemeClr val="bg2"/>
            </a:solidFill>
          </a:ln>
        </c:spPr>
        <c:txPr>
          <a:bodyPr rot="0" vert="horz"/>
          <a:lstStyle/>
          <a:p>
            <a:pPr>
              <a:defRPr sz="1000" b="0"/>
            </a:pPr>
            <a:endParaRPr lang="en-US"/>
          </a:p>
        </c:txPr>
        <c:crossAx val="-1223751520"/>
        <c:crosses val="autoZero"/>
        <c:auto val="1"/>
        <c:lblAlgn val="ctr"/>
        <c:lblOffset val="100"/>
        <c:noMultiLvlLbl val="0"/>
      </c:catAx>
      <c:valAx>
        <c:axId val="-1223751520"/>
        <c:scaling>
          <c:orientation val="minMax"/>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legend>
      <c:legendPos val="b"/>
      <c:layout>
        <c:manualLayout>
          <c:xMode val="edge"/>
          <c:yMode val="edge"/>
          <c:x val="0.3454348604151754"/>
          <c:y val="0.95841113813257139"/>
          <c:w val="0.37329219541988667"/>
          <c:h val="4.1588861867428557E-2"/>
        </c:manualLayout>
      </c:layout>
      <c:overlay val="0"/>
      <c:txPr>
        <a:bodyPr/>
        <a:lstStyle/>
        <a:p>
          <a:pPr>
            <a:defRPr sz="10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b="1" i="0" baseline="0" dirty="0">
                <a:effectLst/>
              </a:rPr>
              <a:t>Next year, do you expect direct lender role to increase/decrease/stay </a:t>
            </a:r>
            <a:r>
              <a:rPr lang="en-US" sz="1400" b="1" i="0" baseline="0">
                <a:effectLst/>
              </a:rPr>
              <a:t>the same:        </a:t>
            </a:r>
          </a:p>
          <a:p>
            <a:pPr algn="l">
              <a:defRPr/>
            </a:pPr>
            <a:r>
              <a:rPr lang="en-US" sz="1400" b="1" i="0" baseline="0">
                <a:effectLst/>
              </a:rPr>
              <a:t>(% of survey respondents)</a:t>
            </a:r>
            <a:endParaRPr lang="en-US" sz="1400" b="1">
              <a:effectLst/>
            </a:endParaRPr>
          </a:p>
        </c:rich>
      </c:tx>
      <c:layout>
        <c:manualLayout>
          <c:xMode val="edge"/>
          <c:yMode val="edge"/>
          <c:x val="1.1594202898550067E-4"/>
          <c:y val="0"/>
        </c:manualLayout>
      </c:layout>
      <c:overlay val="0"/>
    </c:title>
    <c:autoTitleDeleted val="0"/>
    <c:plotArea>
      <c:layout>
        <c:manualLayout>
          <c:layoutTarget val="inner"/>
          <c:xMode val="edge"/>
          <c:yMode val="edge"/>
          <c:x val="0.4744946707748488"/>
          <c:y val="0.10610620188895685"/>
          <c:w val="0.86592853255006019"/>
          <c:h val="0.7810977928556494"/>
        </c:manualLayout>
      </c:layout>
      <c:barChart>
        <c:barDir val="bar"/>
        <c:grouping val="clustered"/>
        <c:varyColors val="0"/>
        <c:ser>
          <c:idx val="0"/>
          <c:order val="0"/>
          <c:tx>
            <c:strRef>
              <c:f>Sheet1!$B$1</c:f>
              <c:strCache>
                <c:ptCount val="1"/>
                <c:pt idx="0">
                  <c:v>3Q21 Survey</c:v>
                </c:pt>
              </c:strCache>
            </c:strRef>
          </c:tx>
          <c:spPr>
            <a:solidFill>
              <a:schemeClr val="accent1"/>
            </a:solidFill>
          </c:spPr>
          <c:invertIfNegative val="0"/>
          <c:cat>
            <c:strRef>
              <c:f>Sheet1!$A$2:$A$5</c:f>
              <c:strCache>
                <c:ptCount val="4"/>
                <c:pt idx="0">
                  <c:v>Increase among large leveraged financings, but only for deals outside of banks’ parameters</c:v>
                </c:pt>
                <c:pt idx="1">
                  <c:v>Increase among large leveraged financings across the board as sponsors prioritize non-rated structures with speed to completion</c:v>
                </c:pt>
                <c:pt idx="2">
                  <c:v>Stay the same</c:v>
                </c:pt>
                <c:pt idx="3">
                  <c:v>It depends on how market conditions and overall credit quality hold up over next 12 months</c:v>
                </c:pt>
              </c:strCache>
            </c:strRef>
          </c:cat>
          <c:val>
            <c:numRef>
              <c:f>Sheet1!$B$2:$B$5</c:f>
              <c:numCache>
                <c:formatCode>0%</c:formatCode>
                <c:ptCount val="4"/>
                <c:pt idx="0">
                  <c:v>6.25E-2</c:v>
                </c:pt>
                <c:pt idx="1">
                  <c:v>0.75</c:v>
                </c:pt>
                <c:pt idx="2">
                  <c:v>6.25E-2</c:v>
                </c:pt>
                <c:pt idx="3">
                  <c:v>0.125</c:v>
                </c:pt>
              </c:numCache>
            </c:numRef>
          </c:val>
          <c:extLst>
            <c:ext xmlns:c16="http://schemas.microsoft.com/office/drawing/2014/chart" uri="{C3380CC4-5D6E-409C-BE32-E72D297353CC}">
              <c16:uniqueId val="{00000000-3356-47C0-9AB0-80FD5652093A}"/>
            </c:ext>
          </c:extLst>
        </c:ser>
        <c:ser>
          <c:idx val="1"/>
          <c:order val="1"/>
          <c:tx>
            <c:strRef>
              <c:f>Sheet1!$C$1</c:f>
              <c:strCache>
                <c:ptCount val="1"/>
                <c:pt idx="0">
                  <c:v>4Q21 Survey</c:v>
                </c:pt>
              </c:strCache>
            </c:strRef>
          </c:tx>
          <c:spPr>
            <a:solidFill>
              <a:schemeClr val="accent2"/>
            </a:solidFill>
          </c:spPr>
          <c:invertIfNegative val="0"/>
          <c:cat>
            <c:strRef>
              <c:f>Sheet1!$A$2:$A$5</c:f>
              <c:strCache>
                <c:ptCount val="4"/>
                <c:pt idx="0">
                  <c:v>Increase among large leveraged financings, but only for deals outside of banks’ parameters</c:v>
                </c:pt>
                <c:pt idx="1">
                  <c:v>Increase among large leveraged financings across the board as sponsors prioritize non-rated structures with speed to completion</c:v>
                </c:pt>
                <c:pt idx="2">
                  <c:v>Stay the same</c:v>
                </c:pt>
                <c:pt idx="3">
                  <c:v>It depends on how market conditions and overall credit quality hold up over next 12 months</c:v>
                </c:pt>
              </c:strCache>
            </c:strRef>
          </c:cat>
          <c:val>
            <c:numRef>
              <c:f>Sheet1!$C$2:$C$5</c:f>
              <c:numCache>
                <c:formatCode>0%</c:formatCode>
                <c:ptCount val="4"/>
                <c:pt idx="0">
                  <c:v>7.6923076923076927E-2</c:v>
                </c:pt>
                <c:pt idx="1">
                  <c:v>0.84615384615384615</c:v>
                </c:pt>
                <c:pt idx="2">
                  <c:v>0</c:v>
                </c:pt>
                <c:pt idx="3">
                  <c:v>7.6923076923076927E-2</c:v>
                </c:pt>
              </c:numCache>
            </c:numRef>
          </c:val>
          <c:extLst>
            <c:ext xmlns:c16="http://schemas.microsoft.com/office/drawing/2014/chart" uri="{C3380CC4-5D6E-409C-BE32-E72D297353CC}">
              <c16:uniqueId val="{00000001-3356-47C0-9AB0-80FD5652093A}"/>
            </c:ext>
          </c:extLst>
        </c:ser>
        <c:ser>
          <c:idx val="2"/>
          <c:order val="2"/>
          <c:tx>
            <c:strRef>
              <c:f>Sheet1!$D$1</c:f>
              <c:strCache>
                <c:ptCount val="1"/>
                <c:pt idx="0">
                  <c:v>1Q22 Survey</c:v>
                </c:pt>
              </c:strCache>
            </c:strRef>
          </c:tx>
          <c:spPr>
            <a:solidFill>
              <a:schemeClr val="accent3"/>
            </a:solidFill>
          </c:spPr>
          <c:invertIfNegative val="0"/>
          <c:cat>
            <c:strRef>
              <c:f>Sheet1!$A$2:$A$5</c:f>
              <c:strCache>
                <c:ptCount val="4"/>
                <c:pt idx="0">
                  <c:v>Increase among large leveraged financings, but only for deals outside of banks’ parameters</c:v>
                </c:pt>
                <c:pt idx="1">
                  <c:v>Increase among large leveraged financings across the board as sponsors prioritize non-rated structures with speed to completion</c:v>
                </c:pt>
                <c:pt idx="2">
                  <c:v>Stay the same</c:v>
                </c:pt>
                <c:pt idx="3">
                  <c:v>It depends on how market conditions and overall credit quality hold up over next 12 months</c:v>
                </c:pt>
              </c:strCache>
            </c:strRef>
          </c:cat>
          <c:val>
            <c:numRef>
              <c:f>Sheet1!$D$2:$D$5</c:f>
              <c:numCache>
                <c:formatCode>0%</c:formatCode>
                <c:ptCount val="4"/>
                <c:pt idx="0">
                  <c:v>0.2</c:v>
                </c:pt>
                <c:pt idx="1">
                  <c:v>0.4</c:v>
                </c:pt>
                <c:pt idx="2">
                  <c:v>0.1</c:v>
                </c:pt>
                <c:pt idx="3">
                  <c:v>0.3</c:v>
                </c:pt>
              </c:numCache>
            </c:numRef>
          </c:val>
          <c:extLst>
            <c:ext xmlns:c16="http://schemas.microsoft.com/office/drawing/2014/chart" uri="{C3380CC4-5D6E-409C-BE32-E72D297353CC}">
              <c16:uniqueId val="{00000002-3356-47C0-9AB0-80FD5652093A}"/>
            </c:ext>
          </c:extLst>
        </c:ser>
        <c:ser>
          <c:idx val="3"/>
          <c:order val="3"/>
          <c:tx>
            <c:strRef>
              <c:f>Sheet1!$E$1</c:f>
              <c:strCache>
                <c:ptCount val="1"/>
                <c:pt idx="0">
                  <c:v>2Q22 Survey</c:v>
                </c:pt>
              </c:strCache>
            </c:strRef>
          </c:tx>
          <c:invertIfNegative val="0"/>
          <c:cat>
            <c:strRef>
              <c:f>Sheet1!$A$2:$A$5</c:f>
              <c:strCache>
                <c:ptCount val="4"/>
                <c:pt idx="0">
                  <c:v>Increase among large leveraged financings, but only for deals outside of banks’ parameters</c:v>
                </c:pt>
                <c:pt idx="1">
                  <c:v>Increase among large leveraged financings across the board as sponsors prioritize non-rated structures with speed to completion</c:v>
                </c:pt>
                <c:pt idx="2">
                  <c:v>Stay the same</c:v>
                </c:pt>
                <c:pt idx="3">
                  <c:v>It depends on how market conditions and overall credit quality hold up over next 12 months</c:v>
                </c:pt>
              </c:strCache>
            </c:strRef>
          </c:cat>
          <c:val>
            <c:numRef>
              <c:f>Sheet1!$E$2:$E$5</c:f>
              <c:numCache>
                <c:formatCode>0%</c:formatCode>
                <c:ptCount val="4"/>
                <c:pt idx="0">
                  <c:v>0</c:v>
                </c:pt>
                <c:pt idx="1">
                  <c:v>0.58333333333333337</c:v>
                </c:pt>
                <c:pt idx="2">
                  <c:v>0</c:v>
                </c:pt>
                <c:pt idx="3">
                  <c:v>0.41666666666666669</c:v>
                </c:pt>
              </c:numCache>
            </c:numRef>
          </c:val>
          <c:extLst>
            <c:ext xmlns:c16="http://schemas.microsoft.com/office/drawing/2014/chart" uri="{C3380CC4-5D6E-409C-BE32-E72D297353CC}">
              <c16:uniqueId val="{00000003-3356-47C0-9AB0-80FD5652093A}"/>
            </c:ext>
          </c:extLst>
        </c:ser>
        <c:ser>
          <c:idx val="4"/>
          <c:order val="4"/>
          <c:tx>
            <c:strRef>
              <c:f>Sheet1!$F$1</c:f>
              <c:strCache>
                <c:ptCount val="1"/>
                <c:pt idx="0">
                  <c:v>3Q22 Survey</c:v>
                </c:pt>
              </c:strCache>
            </c:strRef>
          </c:tx>
          <c:invertIfNegative val="0"/>
          <c:cat>
            <c:strRef>
              <c:f>Sheet1!$A$2:$A$5</c:f>
              <c:strCache>
                <c:ptCount val="4"/>
                <c:pt idx="0">
                  <c:v>Increase among large leveraged financings, but only for deals outside of banks’ parameters</c:v>
                </c:pt>
                <c:pt idx="1">
                  <c:v>Increase among large leveraged financings across the board as sponsors prioritize non-rated structures with speed to completion</c:v>
                </c:pt>
                <c:pt idx="2">
                  <c:v>Stay the same</c:v>
                </c:pt>
                <c:pt idx="3">
                  <c:v>It depends on how market conditions and overall credit quality hold up over next 12 months</c:v>
                </c:pt>
              </c:strCache>
            </c:strRef>
          </c:cat>
          <c:val>
            <c:numRef>
              <c:f>Sheet1!$F$2:$F$5</c:f>
              <c:numCache>
                <c:formatCode>0%</c:formatCode>
                <c:ptCount val="4"/>
                <c:pt idx="0">
                  <c:v>0.11764705882352941</c:v>
                </c:pt>
                <c:pt idx="1">
                  <c:v>0.47058823529411764</c:v>
                </c:pt>
                <c:pt idx="2">
                  <c:v>0.11764705882352941</c:v>
                </c:pt>
                <c:pt idx="3">
                  <c:v>0.29411764705882354</c:v>
                </c:pt>
              </c:numCache>
            </c:numRef>
          </c:val>
          <c:extLst>
            <c:ext xmlns:c16="http://schemas.microsoft.com/office/drawing/2014/chart" uri="{C3380CC4-5D6E-409C-BE32-E72D297353CC}">
              <c16:uniqueId val="{00000004-3356-47C0-9AB0-80FD5652093A}"/>
            </c:ext>
          </c:extLst>
        </c:ser>
        <c:dLbls>
          <c:showLegendKey val="0"/>
          <c:showVal val="0"/>
          <c:showCatName val="0"/>
          <c:showSerName val="0"/>
          <c:showPercent val="0"/>
          <c:showBubbleSize val="0"/>
        </c:dLbls>
        <c:gapWidth val="200"/>
        <c:axId val="-1223753568"/>
        <c:axId val="-1223751520"/>
      </c:barChart>
      <c:catAx>
        <c:axId val="-1223753568"/>
        <c:scaling>
          <c:orientation val="minMax"/>
        </c:scaling>
        <c:delete val="0"/>
        <c:axPos val="l"/>
        <c:numFmt formatCode="General" sourceLinked="1"/>
        <c:majorTickMark val="none"/>
        <c:minorTickMark val="none"/>
        <c:tickLblPos val="nextTo"/>
        <c:spPr>
          <a:ln>
            <a:solidFill>
              <a:schemeClr val="bg2"/>
            </a:solidFill>
          </a:ln>
        </c:spPr>
        <c:txPr>
          <a:bodyPr rot="0" vert="horz"/>
          <a:lstStyle/>
          <a:p>
            <a:pPr>
              <a:defRPr sz="1000" b="0"/>
            </a:pPr>
            <a:endParaRPr lang="en-US"/>
          </a:p>
        </c:txPr>
        <c:crossAx val="-1223751520"/>
        <c:crosses val="autoZero"/>
        <c:auto val="1"/>
        <c:lblAlgn val="ctr"/>
        <c:lblOffset val="100"/>
        <c:noMultiLvlLbl val="0"/>
      </c:catAx>
      <c:valAx>
        <c:axId val="-1223751520"/>
        <c:scaling>
          <c:orientation val="minMax"/>
        </c:scaling>
        <c:delete val="0"/>
        <c:axPos val="b"/>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legend>
      <c:legendPos val="b"/>
      <c:layout>
        <c:manualLayout>
          <c:xMode val="edge"/>
          <c:yMode val="edge"/>
          <c:x val="2.498025566320566E-2"/>
          <c:y val="0.95841113813257139"/>
          <c:w val="0.9500140698537809"/>
          <c:h val="4.1588861867428557E-2"/>
        </c:manualLayout>
      </c:layout>
      <c:overlay val="0"/>
      <c:txPr>
        <a:bodyPr/>
        <a:lstStyle/>
        <a:p>
          <a:pPr>
            <a:defRPr sz="10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sz="1400" b="1" i="0" u="none" strike="noStrike" baseline="0" dirty="0">
                <a:effectLst/>
                <a:latin typeface="Arial" panose="020B0604020202020204" pitchFamily="34" charset="0"/>
                <a:cs typeface="Arial" panose="020B0604020202020204" pitchFamily="34" charset="0"/>
              </a:rPr>
              <a:t>First-lien TL primary yield (3-year)</a:t>
            </a:r>
            <a:endParaRPr lang="en-US" sz="1400" b="1" dirty="0">
              <a:latin typeface="Arial" panose="020B0604020202020204" pitchFamily="34" charset="0"/>
              <a:cs typeface="Arial" panose="020B0604020202020204" pitchFamily="34" charset="0"/>
            </a:endParaRPr>
          </a:p>
        </c:rich>
      </c:tx>
      <c:layout>
        <c:manualLayout>
          <c:xMode val="edge"/>
          <c:yMode val="edge"/>
          <c:x val="1.0702365243918704E-3"/>
          <c:y val="1.1467629046369204E-3"/>
        </c:manualLayout>
      </c:layout>
      <c:overlay val="0"/>
    </c:title>
    <c:autoTitleDeleted val="0"/>
    <c:plotArea>
      <c:layout>
        <c:manualLayout>
          <c:layoutTarget val="inner"/>
          <c:xMode val="edge"/>
          <c:yMode val="edge"/>
          <c:x val="5.3219180659564616E-2"/>
          <c:y val="9.4562773403324585E-2"/>
          <c:w val="0.90153381160886603"/>
          <c:h val="0.65922909453614653"/>
        </c:manualLayout>
      </c:layout>
      <c:lineChart>
        <c:grouping val="standard"/>
        <c:varyColors val="0"/>
        <c:ser>
          <c:idx val="0"/>
          <c:order val="0"/>
          <c:tx>
            <c:strRef>
              <c:f>Sheet1!$B$1</c:f>
              <c:strCache>
                <c:ptCount val="1"/>
                <c:pt idx="0">
                  <c:v>B</c:v>
                </c:pt>
              </c:strCache>
            </c:strRef>
          </c:tx>
          <c:spPr>
            <a:ln w="28575">
              <a:solidFill>
                <a:srgbClr val="000000"/>
              </a:solidFill>
            </a:ln>
            <a:effectLst/>
          </c:spPr>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Sheet1!$B$22:$B$72</c:f>
              <c:numCache>
                <c:formatCode>0.00</c:formatCode>
                <c:ptCount val="51"/>
                <c:pt idx="0">
                  <c:v>6.8699999999999997E-2</c:v>
                </c:pt>
                <c:pt idx="1">
                  <c:v>6.9099999999999995E-2</c:v>
                </c:pt>
                <c:pt idx="2">
                  <c:v>7.8899999999999998E-2</c:v>
                </c:pt>
                <c:pt idx="3">
                  <c:v>7.1300000000000002E-2</c:v>
                </c:pt>
                <c:pt idx="4">
                  <c:v>5.57E-2</c:v>
                </c:pt>
                <c:pt idx="5">
                  <c:v>6.0499999999999998E-2</c:v>
                </c:pt>
                <c:pt idx="6">
                  <c:v>7.7399999999999997E-2</c:v>
                </c:pt>
                <c:pt idx="7">
                  <c:v>7.7700000000000005E-2</c:v>
                </c:pt>
                <c:pt idx="8">
                  <c:v>6.5299999999999997E-2</c:v>
                </c:pt>
                <c:pt idx="9">
                  <c:v>6.8900000000000003E-2</c:v>
                </c:pt>
                <c:pt idx="10">
                  <c:v>6.4000000000000001E-2</c:v>
                </c:pt>
                <c:pt idx="11">
                  <c:v>6.0900000000000003E-2</c:v>
                </c:pt>
                <c:pt idx="12">
                  <c:v>5.1400000000000001E-2</c:v>
                </c:pt>
                <c:pt idx="13">
                  <c:v>5.0599999999999999E-2</c:v>
                </c:pt>
                <c:pt idx="14">
                  <c:v>5.6599999999999998E-2</c:v>
                </c:pt>
                <c:pt idx="15">
                  <c:v>5.1400000000000001E-2</c:v>
                </c:pt>
                <c:pt idx="16">
                  <c:v>4.87E-2</c:v>
                </c:pt>
                <c:pt idx="17">
                  <c:v>5.3100000000000001E-2</c:v>
                </c:pt>
                <c:pt idx="18">
                  <c:v>5.5E-2</c:v>
                </c:pt>
                <c:pt idx="19">
                  <c:v>6.3700000000000007E-2</c:v>
                </c:pt>
                <c:pt idx="20">
                  <c:v>5.8900000000000001E-2</c:v>
                </c:pt>
                <c:pt idx="21">
                  <c:v>5.0999999999999997E-2</c:v>
                </c:pt>
                <c:pt idx="22">
                  <c:v>5.5100000000000003E-2</c:v>
                </c:pt>
                <c:pt idx="23">
                  <c:v>6.6699999999999995E-2</c:v>
                </c:pt>
                <c:pt idx="24">
                  <c:v>6.9900000000000004E-2</c:v>
                </c:pt>
                <c:pt idx="25">
                  <c:v>5.8000000000000003E-2</c:v>
                </c:pt>
                <c:pt idx="26">
                  <c:v>5.7799999999999997E-2</c:v>
                </c:pt>
                <c:pt idx="27">
                  <c:v>5.3199999999999997E-2</c:v>
                </c:pt>
                <c:pt idx="28">
                  <c:v>5.0099999999999999E-2</c:v>
                </c:pt>
                <c:pt idx="29">
                  <c:v>5.21E-2</c:v>
                </c:pt>
                <c:pt idx="30">
                  <c:v>5.5E-2</c:v>
                </c:pt>
                <c:pt idx="31">
                  <c:v>5.45E-2</c:v>
                </c:pt>
                <c:pt idx="32">
                  <c:v>5.5399999999999998E-2</c:v>
                </c:pt>
                <c:pt idx="33">
                  <c:v>6.25E-2</c:v>
                </c:pt>
                <c:pt idx="34">
                  <c:v>6.7100000000000007E-2</c:v>
                </c:pt>
                <c:pt idx="35">
                  <c:v>7.0300000000000001E-2</c:v>
                </c:pt>
                <c:pt idx="36">
                  <c:v>7.85E-2</c:v>
                </c:pt>
                <c:pt idx="37">
                  <c:v>7.0499999999999993E-2</c:v>
                </c:pt>
                <c:pt idx="38">
                  <c:v>6.8900000000000003E-2</c:v>
                </c:pt>
                <c:pt idx="39">
                  <c:v>6.8699999999999997E-2</c:v>
                </c:pt>
                <c:pt idx="40">
                  <c:v>5.4699999999999999E-2</c:v>
                </c:pt>
                <c:pt idx="41">
                  <c:v>7.8200000000000006E-2</c:v>
                </c:pt>
                <c:pt idx="42">
                  <c:v>5.79E-2</c:v>
                </c:pt>
                <c:pt idx="43">
                  <c:v>5.4800000000000001E-2</c:v>
                </c:pt>
                <c:pt idx="44">
                  <c:v>4.5600000000000002E-2</c:v>
                </c:pt>
                <c:pt idx="45">
                  <c:v>4.9799999999999997E-2</c:v>
                </c:pt>
                <c:pt idx="46">
                  <c:v>4.9000000000000002E-2</c:v>
                </c:pt>
                <c:pt idx="47">
                  <c:v>4.8399999999999999E-2</c:v>
                </c:pt>
                <c:pt idx="48">
                  <c:v>5.2400000000000002E-2</c:v>
                </c:pt>
                <c:pt idx="49">
                  <c:v>6.7900000000000002E-2</c:v>
                </c:pt>
                <c:pt idx="50">
                  <c:v>0.1027</c:v>
                </c:pt>
              </c:numCache>
            </c:numRef>
          </c:val>
          <c:smooth val="0"/>
          <c:extLst>
            <c:ext xmlns:c16="http://schemas.microsoft.com/office/drawing/2014/chart" uri="{C3380CC4-5D6E-409C-BE32-E72D297353CC}">
              <c16:uniqueId val="{00000000-4976-47EA-B637-7511B760F075}"/>
            </c:ext>
          </c:extLst>
        </c:ser>
        <c:ser>
          <c:idx val="1"/>
          <c:order val="1"/>
          <c:tx>
            <c:strRef>
              <c:f>Sheet1!$C$1</c:f>
              <c:strCache>
                <c:ptCount val="1"/>
                <c:pt idx="0">
                  <c:v>BB</c:v>
                </c:pt>
              </c:strCache>
            </c:strRef>
          </c:tx>
          <c:spPr>
            <a:ln w="28575">
              <a:solidFill>
                <a:srgbClr val="001DFF"/>
              </a:solidFill>
            </a:ln>
          </c:spPr>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Sheet1!$C$22:$C$72</c:f>
              <c:numCache>
                <c:formatCode>0.00</c:formatCode>
                <c:ptCount val="51"/>
                <c:pt idx="0">
                  <c:v>5.5599999999999997E-2</c:v>
                </c:pt>
                <c:pt idx="1">
                  <c:v>6.1800000000000001E-2</c:v>
                </c:pt>
                <c:pt idx="2">
                  <c:v>6.3899999999999998E-2</c:v>
                </c:pt>
                <c:pt idx="3">
                  <c:v>5.2200000000000003E-2</c:v>
                </c:pt>
                <c:pt idx="4">
                  <c:v>4.2299999999999997E-2</c:v>
                </c:pt>
                <c:pt idx="5">
                  <c:v>4.2799999999999998E-2</c:v>
                </c:pt>
                <c:pt idx="6">
                  <c:v>4.7600000000000003E-2</c:v>
                </c:pt>
                <c:pt idx="7">
                  <c:v>5.5899999999999998E-2</c:v>
                </c:pt>
                <c:pt idx="8">
                  <c:v>4.36E-2</c:v>
                </c:pt>
                <c:pt idx="9">
                  <c:v>5.67E-2</c:v>
                </c:pt>
                <c:pt idx="10">
                  <c:v>5.04E-2</c:v>
                </c:pt>
                <c:pt idx="11">
                  <c:v>4.48E-2</c:v>
                </c:pt>
                <c:pt idx="12">
                  <c:v>3.5499999999999997E-2</c:v>
                </c:pt>
                <c:pt idx="13">
                  <c:v>3.4500000000000003E-2</c:v>
                </c:pt>
                <c:pt idx="14">
                  <c:v>3.6499999999999998E-2</c:v>
                </c:pt>
                <c:pt idx="15">
                  <c:v>3.73E-2</c:v>
                </c:pt>
                <c:pt idx="16">
                  <c:v>3.5999999999999997E-2</c:v>
                </c:pt>
                <c:pt idx="17">
                  <c:v>3.9800000000000002E-2</c:v>
                </c:pt>
                <c:pt idx="18">
                  <c:v>4.1500000000000002E-2</c:v>
                </c:pt>
                <c:pt idx="19">
                  <c:v>4.4600000000000001E-2</c:v>
                </c:pt>
                <c:pt idx="20">
                  <c:v>4.3999999999999997E-2</c:v>
                </c:pt>
                <c:pt idx="21">
                  <c:v>3.85E-2</c:v>
                </c:pt>
                <c:pt idx="22">
                  <c:v>4.0899999999999999E-2</c:v>
                </c:pt>
                <c:pt idx="23">
                  <c:v>4.6100000000000002E-2</c:v>
                </c:pt>
                <c:pt idx="24">
                  <c:v>4.8000000000000001E-2</c:v>
                </c:pt>
                <c:pt idx="25">
                  <c:v>4.7100000000000003E-2</c:v>
                </c:pt>
                <c:pt idx="26">
                  <c:v>4.0399999999999998E-2</c:v>
                </c:pt>
                <c:pt idx="27">
                  <c:v>4.1000000000000002E-2</c:v>
                </c:pt>
                <c:pt idx="28">
                  <c:v>3.6700000000000003E-2</c:v>
                </c:pt>
                <c:pt idx="29">
                  <c:v>3.73E-2</c:v>
                </c:pt>
                <c:pt idx="30">
                  <c:v>0.04</c:v>
                </c:pt>
                <c:pt idx="31">
                  <c:v>3.9199999999999999E-2</c:v>
                </c:pt>
                <c:pt idx="32">
                  <c:v>4.3400000000000001E-2</c:v>
                </c:pt>
                <c:pt idx="33">
                  <c:v>4.5400000000000003E-2</c:v>
                </c:pt>
                <c:pt idx="34">
                  <c:v>4.9200000000000001E-2</c:v>
                </c:pt>
                <c:pt idx="35">
                  <c:v>5.3100000000000001E-2</c:v>
                </c:pt>
                <c:pt idx="36">
                  <c:v>6.6199999999999995E-2</c:v>
                </c:pt>
                <c:pt idx="37">
                  <c:v>5.5199999999999999E-2</c:v>
                </c:pt>
                <c:pt idx="38">
                  <c:v>5.21E-2</c:v>
                </c:pt>
                <c:pt idx="39">
                  <c:v>4.1000000000000002E-2</c:v>
                </c:pt>
                <c:pt idx="40">
                  <c:v>3.9399999999999998E-2</c:v>
                </c:pt>
                <c:pt idx="41">
                  <c:v>6.6500000000000004E-2</c:v>
                </c:pt>
                <c:pt idx="42">
                  <c:v>6.0900000000000003E-2</c:v>
                </c:pt>
                <c:pt idx="43">
                  <c:v>4.1200000000000001E-2</c:v>
                </c:pt>
                <c:pt idx="44">
                  <c:v>2.9600000000000001E-2</c:v>
                </c:pt>
                <c:pt idx="45">
                  <c:v>3.0700000000000002E-2</c:v>
                </c:pt>
                <c:pt idx="46">
                  <c:v>3.4000000000000002E-2</c:v>
                </c:pt>
                <c:pt idx="47">
                  <c:v>3.4500000000000003E-2</c:v>
                </c:pt>
                <c:pt idx="48">
                  <c:v>3.5799999999999998E-2</c:v>
                </c:pt>
                <c:pt idx="49">
                  <c:v>4.3499999999999997E-2</c:v>
                </c:pt>
                <c:pt idx="50">
                  <c:v>7.3599999999999999E-2</c:v>
                </c:pt>
              </c:numCache>
            </c:numRef>
          </c:val>
          <c:smooth val="0"/>
          <c:extLst>
            <c:ext xmlns:c16="http://schemas.microsoft.com/office/drawing/2014/chart" uri="{C3380CC4-5D6E-409C-BE32-E72D297353CC}">
              <c16:uniqueId val="{00000001-4976-47EA-B637-7511B760F075}"/>
            </c:ext>
          </c:extLst>
        </c:ser>
        <c:ser>
          <c:idx val="2"/>
          <c:order val="2"/>
          <c:tx>
            <c:strRef>
              <c:f>Sheet1!$D$1</c:f>
              <c:strCache>
                <c:ptCount val="1"/>
                <c:pt idx="0">
                  <c:v>BB/B</c:v>
                </c:pt>
              </c:strCache>
            </c:strRef>
          </c:tx>
          <c:marker>
            <c:symbol val="none"/>
          </c:marker>
          <c:cat>
            <c:strRef>
              <c:f>Sheet1!$A$22:$A$72</c:f>
              <c:strCache>
                <c:ptCount val="51"/>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strCache>
            </c:strRef>
          </c:cat>
          <c:val>
            <c:numRef>
              <c:f>Sheet1!$D$22:$D$72</c:f>
              <c:numCache>
                <c:formatCode>General</c:formatCode>
                <c:ptCount val="51"/>
                <c:pt idx="0" formatCode="0.00">
                  <c:v>6.4299999999999996E-2</c:v>
                </c:pt>
                <c:pt idx="2" formatCode="0.00">
                  <c:v>6.1800000000000001E-2</c:v>
                </c:pt>
                <c:pt idx="3" formatCode="0.00">
                  <c:v>6.3799999999999996E-2</c:v>
                </c:pt>
                <c:pt idx="4" formatCode="0.00">
                  <c:v>5.33E-2</c:v>
                </c:pt>
                <c:pt idx="5" formatCode="0.00">
                  <c:v>5.0099999999999999E-2</c:v>
                </c:pt>
                <c:pt idx="8" formatCode="0.00%">
                  <c:v>4.7600000000000003E-2</c:v>
                </c:pt>
                <c:pt idx="9" formatCode="0.00%">
                  <c:v>6.8900000000000003E-2</c:v>
                </c:pt>
                <c:pt idx="10" formatCode="0.00%">
                  <c:v>4.9099999999999998E-2</c:v>
                </c:pt>
                <c:pt idx="11" formatCode="0.00%">
                  <c:v>5.3400000000000003E-2</c:v>
                </c:pt>
                <c:pt idx="12" formatCode="0.00%">
                  <c:v>4.1000000000000002E-2</c:v>
                </c:pt>
                <c:pt idx="13" formatCode="0.00%">
                  <c:v>4.2700000000000002E-2</c:v>
                </c:pt>
                <c:pt idx="14" formatCode="0.00%">
                  <c:v>4.5600000000000002E-2</c:v>
                </c:pt>
                <c:pt idx="15" formatCode="0.00%">
                  <c:v>4.0899999999999999E-2</c:v>
                </c:pt>
                <c:pt idx="16" formatCode="0.00%">
                  <c:v>3.6499999999999998E-2</c:v>
                </c:pt>
                <c:pt idx="17" formatCode="0.00%">
                  <c:v>4.2599999999999999E-2</c:v>
                </c:pt>
                <c:pt idx="18" formatCode="0.00%">
                  <c:v>4.41E-2</c:v>
                </c:pt>
                <c:pt idx="19" formatCode="0.00%">
                  <c:v>5.5899999999999998E-2</c:v>
                </c:pt>
                <c:pt idx="20" formatCode="0.00%">
                  <c:v>5.1999999999999998E-2</c:v>
                </c:pt>
                <c:pt idx="21" formatCode="0.00%">
                  <c:v>4.9299999999999997E-2</c:v>
                </c:pt>
                <c:pt idx="22" formatCode="0.00%">
                  <c:v>4.8500000000000001E-2</c:v>
                </c:pt>
                <c:pt idx="23" formatCode="0.00%">
                  <c:v>5.1499999999999997E-2</c:v>
                </c:pt>
                <c:pt idx="25" formatCode="0.00%">
                  <c:v>4.4400000000000002E-2</c:v>
                </c:pt>
                <c:pt idx="26" formatCode="0.00%">
                  <c:v>4.4400000000000002E-2</c:v>
                </c:pt>
                <c:pt idx="27" formatCode="0.00%">
                  <c:v>4.4999999999999998E-2</c:v>
                </c:pt>
                <c:pt idx="28" formatCode="0.00%">
                  <c:v>0.04</c:v>
                </c:pt>
                <c:pt idx="29" formatCode="0.00%">
                  <c:v>3.9E-2</c:v>
                </c:pt>
                <c:pt idx="30" formatCode="0.00%">
                  <c:v>4.2500000000000003E-2</c:v>
                </c:pt>
                <c:pt idx="31" formatCode="0.00%">
                  <c:v>4.2099999999999999E-2</c:v>
                </c:pt>
                <c:pt idx="32" formatCode="0.00%">
                  <c:v>4.82E-2</c:v>
                </c:pt>
                <c:pt idx="33" formatCode="0.00%">
                  <c:v>5.1700000000000003E-2</c:v>
                </c:pt>
                <c:pt idx="34" formatCode="0.00%">
                  <c:v>5.3800000000000001E-2</c:v>
                </c:pt>
                <c:pt idx="35" formatCode="0.00%">
                  <c:v>5.6399999999999999E-2</c:v>
                </c:pt>
                <c:pt idx="36" formatCode="0.00%">
                  <c:v>6.9099999999999995E-2</c:v>
                </c:pt>
                <c:pt idx="37" formatCode="0.00%">
                  <c:v>5.9299999999999999E-2</c:v>
                </c:pt>
                <c:pt idx="38" formatCode="0.00%">
                  <c:v>5.5100000000000003E-2</c:v>
                </c:pt>
                <c:pt idx="39" formatCode="0.00%">
                  <c:v>5.0900000000000001E-2</c:v>
                </c:pt>
                <c:pt idx="40" formatCode="0.00%">
                  <c:v>4.41E-2</c:v>
                </c:pt>
                <c:pt idx="41" formatCode="0.00%">
                  <c:v>6.3600000000000004E-2</c:v>
                </c:pt>
                <c:pt idx="43" formatCode="0.00%">
                  <c:v>4.7600000000000003E-2</c:v>
                </c:pt>
                <c:pt idx="44" formatCode="0.00%">
                  <c:v>4.1500000000000002E-2</c:v>
                </c:pt>
                <c:pt idx="45" formatCode="0.00%">
                  <c:v>4.1300000000000003E-2</c:v>
                </c:pt>
                <c:pt idx="46" formatCode="0.00%">
                  <c:v>4.02E-2</c:v>
                </c:pt>
                <c:pt idx="47" formatCode="0.00%">
                  <c:v>3.7999999999999999E-2</c:v>
                </c:pt>
                <c:pt idx="48" formatCode="0.00%">
                  <c:v>4.4999999999999998E-2</c:v>
                </c:pt>
                <c:pt idx="49" formatCode="0.00%">
                  <c:v>5.3999999999999999E-2</c:v>
                </c:pt>
                <c:pt idx="50">
                  <c:v>8.3400000000000002E-2</c:v>
                </c:pt>
              </c:numCache>
            </c:numRef>
          </c:val>
          <c:smooth val="0"/>
          <c:extLst>
            <c:ext xmlns:c16="http://schemas.microsoft.com/office/drawing/2014/chart" uri="{C3380CC4-5D6E-409C-BE32-E72D297353CC}">
              <c16:uniqueId val="{00000002-4976-47EA-B637-7511B760F075}"/>
            </c:ext>
          </c:extLst>
        </c:ser>
        <c:dLbls>
          <c:showLegendKey val="0"/>
          <c:showVal val="0"/>
          <c:showCatName val="0"/>
          <c:showSerName val="0"/>
          <c:showPercent val="0"/>
          <c:showBubbleSize val="0"/>
        </c:dLbls>
        <c:smooth val="0"/>
        <c:axId val="352090384"/>
        <c:axId val="351487192"/>
      </c:lineChart>
      <c:catAx>
        <c:axId val="352090384"/>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487192"/>
        <c:crosses val="autoZero"/>
        <c:auto val="1"/>
        <c:lblAlgn val="ctr"/>
        <c:lblOffset val="100"/>
        <c:noMultiLvlLbl val="0"/>
      </c:catAx>
      <c:valAx>
        <c:axId val="351487192"/>
        <c:scaling>
          <c:orientation val="minMax"/>
          <c:max val="0.11000000000000001"/>
          <c:min val="2.0000000000000004E-2"/>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090384"/>
        <c:crosses val="autoZero"/>
        <c:crossBetween val="between"/>
        <c:majorUnit val="1.0000000000000002E-2"/>
      </c:valAx>
      <c:spPr>
        <a:ln>
          <a:noFill/>
        </a:ln>
      </c:spPr>
    </c:plotArea>
    <c:legend>
      <c:legendPos val="b"/>
      <c:layout>
        <c:manualLayout>
          <c:xMode val="edge"/>
          <c:yMode val="edge"/>
          <c:x val="0.25345085424015318"/>
          <c:y val="0.89180730533683283"/>
          <c:w val="0.57610111167648403"/>
          <c:h val="4.985936132983376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b="1" dirty="0">
                <a:latin typeface="Arial" panose="020B0604020202020204" pitchFamily="34" charset="0"/>
                <a:cs typeface="Arial" panose="020B0604020202020204" pitchFamily="34" charset="0"/>
              </a:rPr>
              <a:t>Total Assets (</a:t>
            </a:r>
            <a:r>
              <a:rPr lang="en-US" b="1" dirty="0" err="1">
                <a:latin typeface="Arial" panose="020B0604020202020204" pitchFamily="34" charset="0"/>
                <a:cs typeface="Arial" panose="020B0604020202020204" pitchFamily="34" charset="0"/>
              </a:rPr>
              <a:t>US$bn</a:t>
            </a:r>
            <a:r>
              <a:rPr lang="en-US" b="1" baseline="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c:rich>
      </c:tx>
      <c:layout>
        <c:manualLayout>
          <c:xMode val="edge"/>
          <c:yMode val="edge"/>
          <c:x val="1.9626002034298603E-3"/>
          <c:y val="1.1943712906070001E-3"/>
        </c:manualLayout>
      </c:layout>
      <c:overlay val="0"/>
    </c:title>
    <c:autoTitleDeleted val="0"/>
    <c:plotArea>
      <c:layout>
        <c:manualLayout>
          <c:layoutTarget val="inner"/>
          <c:xMode val="edge"/>
          <c:yMode val="edge"/>
          <c:x val="5.2519685039370066E-2"/>
          <c:y val="9.1944444444444454E-2"/>
          <c:w val="0.90992488206225042"/>
          <c:h val="0.73844466316710411"/>
        </c:manualLayout>
      </c:layout>
      <c:barChart>
        <c:barDir val="col"/>
        <c:grouping val="stacked"/>
        <c:varyColors val="0"/>
        <c:ser>
          <c:idx val="0"/>
          <c:order val="0"/>
          <c:tx>
            <c:strRef>
              <c:f>Sheet1!$B$1</c:f>
              <c:strCache>
                <c:ptCount val="1"/>
                <c:pt idx="0">
                  <c:v>Publicly traded BDCs (listed)</c:v>
                </c:pt>
              </c:strCache>
            </c:strRef>
          </c:tx>
          <c:spPr>
            <a:solidFill>
              <a:schemeClr val="accent1"/>
            </a:solidFill>
          </c:spPr>
          <c:invertIfNegative val="0"/>
          <c:cat>
            <c:strRef>
              <c:f>Sheet1!$A$2:$A$83</c:f>
              <c:strCache>
                <c:ptCount val="82"/>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pt idx="46">
                  <c:v>3Q13</c:v>
                </c:pt>
                <c:pt idx="47">
                  <c:v>4Q13</c:v>
                </c:pt>
                <c:pt idx="48">
                  <c:v>1Q14</c:v>
                </c:pt>
                <c:pt idx="49">
                  <c:v>2Q14</c:v>
                </c:pt>
                <c:pt idx="50">
                  <c:v>3Q14</c:v>
                </c:pt>
                <c:pt idx="51">
                  <c:v>4Q14</c:v>
                </c:pt>
                <c:pt idx="52">
                  <c:v>1Q15</c:v>
                </c:pt>
                <c:pt idx="53">
                  <c:v>2Q15</c:v>
                </c:pt>
                <c:pt idx="54">
                  <c:v>3Q15</c:v>
                </c:pt>
                <c:pt idx="55">
                  <c:v>4Q15</c:v>
                </c:pt>
                <c:pt idx="56">
                  <c:v>1Q16</c:v>
                </c:pt>
                <c:pt idx="57">
                  <c:v>2Q16</c:v>
                </c:pt>
                <c:pt idx="58">
                  <c:v>3Q16</c:v>
                </c:pt>
                <c:pt idx="59">
                  <c:v>4Q16</c:v>
                </c:pt>
                <c:pt idx="60">
                  <c:v>1Q17</c:v>
                </c:pt>
                <c:pt idx="61">
                  <c:v>2Q17</c:v>
                </c:pt>
                <c:pt idx="62">
                  <c:v>3Q17</c:v>
                </c:pt>
                <c:pt idx="63">
                  <c:v>4Q17</c:v>
                </c:pt>
                <c:pt idx="64">
                  <c:v>1Q18</c:v>
                </c:pt>
                <c:pt idx="65">
                  <c:v>2Q18</c:v>
                </c:pt>
                <c:pt idx="66">
                  <c:v>3Q18</c:v>
                </c:pt>
                <c:pt idx="67">
                  <c:v>4Q18</c:v>
                </c:pt>
                <c:pt idx="68">
                  <c:v>1Q19</c:v>
                </c:pt>
                <c:pt idx="69">
                  <c:v>2Q19</c:v>
                </c:pt>
                <c:pt idx="70">
                  <c:v>3Q19</c:v>
                </c:pt>
                <c:pt idx="71">
                  <c:v>4Q19</c:v>
                </c:pt>
                <c:pt idx="72">
                  <c:v>1Q20</c:v>
                </c:pt>
                <c:pt idx="73">
                  <c:v>2Q20</c:v>
                </c:pt>
                <c:pt idx="74">
                  <c:v>3Q20</c:v>
                </c:pt>
                <c:pt idx="75">
                  <c:v>4Q20</c:v>
                </c:pt>
                <c:pt idx="76">
                  <c:v>1Q21</c:v>
                </c:pt>
                <c:pt idx="77">
                  <c:v>2Q21</c:v>
                </c:pt>
                <c:pt idx="78">
                  <c:v>3Q21</c:v>
                </c:pt>
                <c:pt idx="79">
                  <c:v>4Q21</c:v>
                </c:pt>
                <c:pt idx="80">
                  <c:v>1Q22</c:v>
                </c:pt>
                <c:pt idx="81">
                  <c:v>2Q22</c:v>
                </c:pt>
              </c:strCache>
            </c:strRef>
          </c:cat>
          <c:val>
            <c:numRef>
              <c:f>Sheet1!$B$2:$B$83</c:f>
              <c:numCache>
                <c:formatCode>0.00</c:formatCode>
                <c:ptCount val="82"/>
                <c:pt idx="0">
                  <c:v>4.8756300000000001</c:v>
                </c:pt>
                <c:pt idx="1">
                  <c:v>5.1388540000000003</c:v>
                </c:pt>
                <c:pt idx="2">
                  <c:v>5.2422830000000005</c:v>
                </c:pt>
                <c:pt idx="3">
                  <c:v>5.6145569999999996</c:v>
                </c:pt>
                <c:pt idx="4">
                  <c:v>5.4858410000000006</c:v>
                </c:pt>
                <c:pt idx="5">
                  <c:v>5.8296009999999994</c:v>
                </c:pt>
                <c:pt idx="6">
                  <c:v>6.3220000000000001</c:v>
                </c:pt>
                <c:pt idx="7">
                  <c:v>6.8404359999999995</c:v>
                </c:pt>
                <c:pt idx="8">
                  <c:v>7.0558829999999997</c:v>
                </c:pt>
                <c:pt idx="9">
                  <c:v>8.8327330000000011</c:v>
                </c:pt>
                <c:pt idx="10">
                  <c:v>10.365461999999999</c:v>
                </c:pt>
                <c:pt idx="11">
                  <c:v>11.000526000000001</c:v>
                </c:pt>
                <c:pt idx="12">
                  <c:v>12.307334000000001</c:v>
                </c:pt>
                <c:pt idx="13">
                  <c:v>13.155805000000001</c:v>
                </c:pt>
                <c:pt idx="14">
                  <c:v>14.524414</c:v>
                </c:pt>
                <c:pt idx="15">
                  <c:v>16.025673000000001</c:v>
                </c:pt>
                <c:pt idx="16">
                  <c:v>17.532365000000002</c:v>
                </c:pt>
                <c:pt idx="17">
                  <c:v>19.338913999999999</c:v>
                </c:pt>
                <c:pt idx="18">
                  <c:v>21.041315999999998</c:v>
                </c:pt>
                <c:pt idx="19">
                  <c:v>22.925725</c:v>
                </c:pt>
                <c:pt idx="20">
                  <c:v>25.489189</c:v>
                </c:pt>
                <c:pt idx="21">
                  <c:v>30.438357</c:v>
                </c:pt>
                <c:pt idx="22">
                  <c:v>30.103151999999998</c:v>
                </c:pt>
                <c:pt idx="23">
                  <c:v>31.258053</c:v>
                </c:pt>
                <c:pt idx="24">
                  <c:v>30.632237</c:v>
                </c:pt>
                <c:pt idx="25">
                  <c:v>31.897441999999998</c:v>
                </c:pt>
                <c:pt idx="26">
                  <c:v>30.332315999999999</c:v>
                </c:pt>
                <c:pt idx="27">
                  <c:v>24.987904999999998</c:v>
                </c:pt>
                <c:pt idx="28">
                  <c:v>24.104089999999999</c:v>
                </c:pt>
                <c:pt idx="29">
                  <c:v>23.424343</c:v>
                </c:pt>
                <c:pt idx="30">
                  <c:v>23.476401999999997</c:v>
                </c:pt>
                <c:pt idx="31">
                  <c:v>24.542390999999999</c:v>
                </c:pt>
                <c:pt idx="32">
                  <c:v>22.774749</c:v>
                </c:pt>
                <c:pt idx="33">
                  <c:v>24.041173999999998</c:v>
                </c:pt>
                <c:pt idx="34">
                  <c:v>24.296887999999999</c:v>
                </c:pt>
                <c:pt idx="35">
                  <c:v>26.169794000000003</c:v>
                </c:pt>
                <c:pt idx="36">
                  <c:v>27.633388999999998</c:v>
                </c:pt>
                <c:pt idx="37">
                  <c:v>28.965389999999999</c:v>
                </c:pt>
                <c:pt idx="38">
                  <c:v>29.078658999999998</c:v>
                </c:pt>
                <c:pt idx="39">
                  <c:v>30.018464000000002</c:v>
                </c:pt>
                <c:pt idx="40">
                  <c:v>31.767378000000001</c:v>
                </c:pt>
                <c:pt idx="41">
                  <c:v>33.145949000000002</c:v>
                </c:pt>
                <c:pt idx="42">
                  <c:v>34.699856999999994</c:v>
                </c:pt>
                <c:pt idx="43">
                  <c:v>38.228580000000001</c:v>
                </c:pt>
                <c:pt idx="44">
                  <c:v>39.430577</c:v>
                </c:pt>
                <c:pt idx="45">
                  <c:v>42.109155000000001</c:v>
                </c:pt>
                <c:pt idx="46">
                  <c:v>44.856797</c:v>
                </c:pt>
                <c:pt idx="47">
                  <c:v>47.858278000000006</c:v>
                </c:pt>
                <c:pt idx="48">
                  <c:v>51.015244000000003</c:v>
                </c:pt>
                <c:pt idx="49">
                  <c:v>52.502137000000005</c:v>
                </c:pt>
                <c:pt idx="50">
                  <c:v>55.635080000000002</c:v>
                </c:pt>
                <c:pt idx="51">
                  <c:v>57.61691900000001</c:v>
                </c:pt>
                <c:pt idx="52">
                  <c:v>57.687934999999996</c:v>
                </c:pt>
                <c:pt idx="53">
                  <c:v>58.180354999999999</c:v>
                </c:pt>
                <c:pt idx="54">
                  <c:v>58.160031000000004</c:v>
                </c:pt>
                <c:pt idx="55">
                  <c:v>55.486842000000003</c:v>
                </c:pt>
                <c:pt idx="56">
                  <c:v>54.283501999999999</c:v>
                </c:pt>
                <c:pt idx="57">
                  <c:v>54.662115999999997</c:v>
                </c:pt>
                <c:pt idx="58">
                  <c:v>54.661904999999997</c:v>
                </c:pt>
                <c:pt idx="59">
                  <c:v>57.704000000000001</c:v>
                </c:pt>
                <c:pt idx="60">
                  <c:v>60.478000000000002</c:v>
                </c:pt>
                <c:pt idx="61">
                  <c:v>62.860999999999997</c:v>
                </c:pt>
                <c:pt idx="62">
                  <c:v>62.109000000000002</c:v>
                </c:pt>
                <c:pt idx="63">
                  <c:v>62.600999999999999</c:v>
                </c:pt>
                <c:pt idx="64">
                  <c:v>63.444000000000003</c:v>
                </c:pt>
                <c:pt idx="65">
                  <c:v>64.034999999999997</c:v>
                </c:pt>
                <c:pt idx="66">
                  <c:v>64.578000000000003</c:v>
                </c:pt>
                <c:pt idx="67">
                  <c:v>65.945999999999998</c:v>
                </c:pt>
                <c:pt idx="68">
                  <c:v>68.608999999999995</c:v>
                </c:pt>
                <c:pt idx="69">
                  <c:v>78.016000000000005</c:v>
                </c:pt>
                <c:pt idx="70">
                  <c:v>81.977999999999994</c:v>
                </c:pt>
                <c:pt idx="71">
                  <c:v>85.77</c:v>
                </c:pt>
                <c:pt idx="72">
                  <c:v>83.507999999999996</c:v>
                </c:pt>
                <c:pt idx="73">
                  <c:v>89.57</c:v>
                </c:pt>
                <c:pt idx="74">
                  <c:v>90.750729000000007</c:v>
                </c:pt>
                <c:pt idx="75">
                  <c:v>99.325654</c:v>
                </c:pt>
                <c:pt idx="76">
                  <c:v>98.731999999999999</c:v>
                </c:pt>
                <c:pt idx="77">
                  <c:v>103.91</c:v>
                </c:pt>
                <c:pt idx="78">
                  <c:v>110.73</c:v>
                </c:pt>
                <c:pt idx="79">
                  <c:v>127.191</c:v>
                </c:pt>
                <c:pt idx="80">
                  <c:v>128.06100000000001</c:v>
                </c:pt>
                <c:pt idx="81">
                  <c:v>130.27000000000001</c:v>
                </c:pt>
              </c:numCache>
            </c:numRef>
          </c:val>
          <c:extLst>
            <c:ext xmlns:c16="http://schemas.microsoft.com/office/drawing/2014/chart" uri="{C3380CC4-5D6E-409C-BE32-E72D297353CC}">
              <c16:uniqueId val="{00000000-6AD3-480A-9A39-F4D3D26D511B}"/>
            </c:ext>
          </c:extLst>
        </c:ser>
        <c:ser>
          <c:idx val="1"/>
          <c:order val="1"/>
          <c:tx>
            <c:strRef>
              <c:f>Sheet1!$C$1</c:f>
              <c:strCache>
                <c:ptCount val="1"/>
                <c:pt idx="0">
                  <c:v>Unlisted/private BDCs (excluding perpetuals)</c:v>
                </c:pt>
              </c:strCache>
            </c:strRef>
          </c:tx>
          <c:spPr>
            <a:solidFill>
              <a:srgbClr val="99A5FF"/>
            </a:solidFill>
          </c:spPr>
          <c:invertIfNegative val="0"/>
          <c:cat>
            <c:strRef>
              <c:f>Sheet1!$A$2:$A$83</c:f>
              <c:strCache>
                <c:ptCount val="82"/>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pt idx="46">
                  <c:v>3Q13</c:v>
                </c:pt>
                <c:pt idx="47">
                  <c:v>4Q13</c:v>
                </c:pt>
                <c:pt idx="48">
                  <c:v>1Q14</c:v>
                </c:pt>
                <c:pt idx="49">
                  <c:v>2Q14</c:v>
                </c:pt>
                <c:pt idx="50">
                  <c:v>3Q14</c:v>
                </c:pt>
                <c:pt idx="51">
                  <c:v>4Q14</c:v>
                </c:pt>
                <c:pt idx="52">
                  <c:v>1Q15</c:v>
                </c:pt>
                <c:pt idx="53">
                  <c:v>2Q15</c:v>
                </c:pt>
                <c:pt idx="54">
                  <c:v>3Q15</c:v>
                </c:pt>
                <c:pt idx="55">
                  <c:v>4Q15</c:v>
                </c:pt>
                <c:pt idx="56">
                  <c:v>1Q16</c:v>
                </c:pt>
                <c:pt idx="57">
                  <c:v>2Q16</c:v>
                </c:pt>
                <c:pt idx="58">
                  <c:v>3Q16</c:v>
                </c:pt>
                <c:pt idx="59">
                  <c:v>4Q16</c:v>
                </c:pt>
                <c:pt idx="60">
                  <c:v>1Q17</c:v>
                </c:pt>
                <c:pt idx="61">
                  <c:v>2Q17</c:v>
                </c:pt>
                <c:pt idx="62">
                  <c:v>3Q17</c:v>
                </c:pt>
                <c:pt idx="63">
                  <c:v>4Q17</c:v>
                </c:pt>
                <c:pt idx="64">
                  <c:v>1Q18</c:v>
                </c:pt>
                <c:pt idx="65">
                  <c:v>2Q18</c:v>
                </c:pt>
                <c:pt idx="66">
                  <c:v>3Q18</c:v>
                </c:pt>
                <c:pt idx="67">
                  <c:v>4Q18</c:v>
                </c:pt>
                <c:pt idx="68">
                  <c:v>1Q19</c:v>
                </c:pt>
                <c:pt idx="69">
                  <c:v>2Q19</c:v>
                </c:pt>
                <c:pt idx="70">
                  <c:v>3Q19</c:v>
                </c:pt>
                <c:pt idx="71">
                  <c:v>4Q19</c:v>
                </c:pt>
                <c:pt idx="72">
                  <c:v>1Q20</c:v>
                </c:pt>
                <c:pt idx="73">
                  <c:v>2Q20</c:v>
                </c:pt>
                <c:pt idx="74">
                  <c:v>3Q20</c:v>
                </c:pt>
                <c:pt idx="75">
                  <c:v>4Q20</c:v>
                </c:pt>
                <c:pt idx="76">
                  <c:v>1Q21</c:v>
                </c:pt>
                <c:pt idx="77">
                  <c:v>2Q21</c:v>
                </c:pt>
                <c:pt idx="78">
                  <c:v>3Q21</c:v>
                </c:pt>
                <c:pt idx="79">
                  <c:v>4Q21</c:v>
                </c:pt>
                <c:pt idx="80">
                  <c:v>1Q22</c:v>
                </c:pt>
                <c:pt idx="81">
                  <c:v>2Q22</c:v>
                </c:pt>
              </c:strCache>
            </c:strRef>
          </c:cat>
          <c:val>
            <c:numRef>
              <c:f>Sheet1!$C$2:$C$83</c:f>
              <c:numCache>
                <c:formatCode>0.00</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1.1221489999999998</c:v>
                </c:pt>
                <c:pt idx="37">
                  <c:v>1.2929139999999999</c:v>
                </c:pt>
                <c:pt idx="38">
                  <c:v>1.7673030000000001</c:v>
                </c:pt>
                <c:pt idx="39">
                  <c:v>2.4069820000000002</c:v>
                </c:pt>
                <c:pt idx="40">
                  <c:v>3.2234540000000003</c:v>
                </c:pt>
                <c:pt idx="41">
                  <c:v>4.3097560000000001</c:v>
                </c:pt>
                <c:pt idx="42">
                  <c:v>5.9214080000000004</c:v>
                </c:pt>
                <c:pt idx="43">
                  <c:v>6.9890680000000005</c:v>
                </c:pt>
                <c:pt idx="44">
                  <c:v>8.3727350000000005</c:v>
                </c:pt>
                <c:pt idx="45">
                  <c:v>9.8682569999999998</c:v>
                </c:pt>
                <c:pt idx="46">
                  <c:v>12.008334000000001</c:v>
                </c:pt>
                <c:pt idx="47">
                  <c:v>14.067681</c:v>
                </c:pt>
                <c:pt idx="48">
                  <c:v>15.305816999999999</c:v>
                </c:pt>
                <c:pt idx="49">
                  <c:v>18.118859</c:v>
                </c:pt>
                <c:pt idx="50">
                  <c:v>19.919765999999999</c:v>
                </c:pt>
                <c:pt idx="51">
                  <c:v>22.037276000000002</c:v>
                </c:pt>
                <c:pt idx="52">
                  <c:v>23.849736</c:v>
                </c:pt>
                <c:pt idx="53">
                  <c:v>26.634061000000003</c:v>
                </c:pt>
                <c:pt idx="54">
                  <c:v>27.451080000000001</c:v>
                </c:pt>
                <c:pt idx="55">
                  <c:v>27.819403999999999</c:v>
                </c:pt>
                <c:pt idx="56">
                  <c:v>27.948112000000002</c:v>
                </c:pt>
                <c:pt idx="57">
                  <c:v>30.039701000000001</c:v>
                </c:pt>
                <c:pt idx="58">
                  <c:v>30.522569000000001</c:v>
                </c:pt>
                <c:pt idx="59">
                  <c:v>25.774000000000001</c:v>
                </c:pt>
                <c:pt idx="60">
                  <c:v>27.879000000000001</c:v>
                </c:pt>
                <c:pt idx="61">
                  <c:v>27.358000000000001</c:v>
                </c:pt>
                <c:pt idx="62">
                  <c:v>28.222999999999999</c:v>
                </c:pt>
                <c:pt idx="63">
                  <c:v>29.437000000000001</c:v>
                </c:pt>
                <c:pt idx="64">
                  <c:v>30.18</c:v>
                </c:pt>
                <c:pt idx="65">
                  <c:v>31.385000000000005</c:v>
                </c:pt>
                <c:pt idx="66">
                  <c:v>34.355999999999995</c:v>
                </c:pt>
                <c:pt idx="67">
                  <c:v>34.872</c:v>
                </c:pt>
                <c:pt idx="68">
                  <c:v>37.681000000000012</c:v>
                </c:pt>
                <c:pt idx="69">
                  <c:v>31.100999999999999</c:v>
                </c:pt>
                <c:pt idx="70">
                  <c:v>34.098999999999997</c:v>
                </c:pt>
                <c:pt idx="71">
                  <c:v>37.314999999999998</c:v>
                </c:pt>
                <c:pt idx="72">
                  <c:v>38.613</c:v>
                </c:pt>
                <c:pt idx="73">
                  <c:v>31.204999999999998</c:v>
                </c:pt>
                <c:pt idx="74">
                  <c:v>35.063983</c:v>
                </c:pt>
                <c:pt idx="75">
                  <c:v>34.946041999999998</c:v>
                </c:pt>
                <c:pt idx="76">
                  <c:v>38.551139999999997</c:v>
                </c:pt>
                <c:pt idx="77">
                  <c:v>45.608445000000003</c:v>
                </c:pt>
                <c:pt idx="78">
                  <c:v>50.387469999999993</c:v>
                </c:pt>
                <c:pt idx="79">
                  <c:v>46.503558999999996</c:v>
                </c:pt>
                <c:pt idx="80">
                  <c:v>46.037999999999997</c:v>
                </c:pt>
                <c:pt idx="81">
                  <c:v>50.255000000000003</c:v>
                </c:pt>
              </c:numCache>
            </c:numRef>
          </c:val>
          <c:extLst>
            <c:ext xmlns:c16="http://schemas.microsoft.com/office/drawing/2014/chart" uri="{C3380CC4-5D6E-409C-BE32-E72D297353CC}">
              <c16:uniqueId val="{00000001-6AD3-480A-9A39-F4D3D26D511B}"/>
            </c:ext>
          </c:extLst>
        </c:ser>
        <c:ser>
          <c:idx val="2"/>
          <c:order val="2"/>
          <c:tx>
            <c:strRef>
              <c:f>Sheet1!$D$1</c:f>
              <c:strCache>
                <c:ptCount val="1"/>
                <c:pt idx="0">
                  <c:v>Perpetual-life BDCs</c:v>
                </c:pt>
              </c:strCache>
            </c:strRef>
          </c:tx>
          <c:spPr>
            <a:solidFill>
              <a:srgbClr val="B2B2B2"/>
            </a:solidFill>
          </c:spPr>
          <c:invertIfNegative val="0"/>
          <c:cat>
            <c:strRef>
              <c:f>Sheet1!$A$2:$A$83</c:f>
              <c:strCache>
                <c:ptCount val="82"/>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pt idx="46">
                  <c:v>3Q13</c:v>
                </c:pt>
                <c:pt idx="47">
                  <c:v>4Q13</c:v>
                </c:pt>
                <c:pt idx="48">
                  <c:v>1Q14</c:v>
                </c:pt>
                <c:pt idx="49">
                  <c:v>2Q14</c:v>
                </c:pt>
                <c:pt idx="50">
                  <c:v>3Q14</c:v>
                </c:pt>
                <c:pt idx="51">
                  <c:v>4Q14</c:v>
                </c:pt>
                <c:pt idx="52">
                  <c:v>1Q15</c:v>
                </c:pt>
                <c:pt idx="53">
                  <c:v>2Q15</c:v>
                </c:pt>
                <c:pt idx="54">
                  <c:v>3Q15</c:v>
                </c:pt>
                <c:pt idx="55">
                  <c:v>4Q15</c:v>
                </c:pt>
                <c:pt idx="56">
                  <c:v>1Q16</c:v>
                </c:pt>
                <c:pt idx="57">
                  <c:v>2Q16</c:v>
                </c:pt>
                <c:pt idx="58">
                  <c:v>3Q16</c:v>
                </c:pt>
                <c:pt idx="59">
                  <c:v>4Q16</c:v>
                </c:pt>
                <c:pt idx="60">
                  <c:v>1Q17</c:v>
                </c:pt>
                <c:pt idx="61">
                  <c:v>2Q17</c:v>
                </c:pt>
                <c:pt idx="62">
                  <c:v>3Q17</c:v>
                </c:pt>
                <c:pt idx="63">
                  <c:v>4Q17</c:v>
                </c:pt>
                <c:pt idx="64">
                  <c:v>1Q18</c:v>
                </c:pt>
                <c:pt idx="65">
                  <c:v>2Q18</c:v>
                </c:pt>
                <c:pt idx="66">
                  <c:v>3Q18</c:v>
                </c:pt>
                <c:pt idx="67">
                  <c:v>4Q18</c:v>
                </c:pt>
                <c:pt idx="68">
                  <c:v>1Q19</c:v>
                </c:pt>
                <c:pt idx="69">
                  <c:v>2Q19</c:v>
                </c:pt>
                <c:pt idx="70">
                  <c:v>3Q19</c:v>
                </c:pt>
                <c:pt idx="71">
                  <c:v>4Q19</c:v>
                </c:pt>
                <c:pt idx="72">
                  <c:v>1Q20</c:v>
                </c:pt>
                <c:pt idx="73">
                  <c:v>2Q20</c:v>
                </c:pt>
                <c:pt idx="74">
                  <c:v>3Q20</c:v>
                </c:pt>
                <c:pt idx="75">
                  <c:v>4Q20</c:v>
                </c:pt>
                <c:pt idx="76">
                  <c:v>1Q21</c:v>
                </c:pt>
                <c:pt idx="77">
                  <c:v>2Q21</c:v>
                </c:pt>
                <c:pt idx="78">
                  <c:v>3Q21</c:v>
                </c:pt>
                <c:pt idx="79">
                  <c:v>4Q21</c:v>
                </c:pt>
                <c:pt idx="80">
                  <c:v>1Q22</c:v>
                </c:pt>
                <c:pt idx="81">
                  <c:v>2Q22</c:v>
                </c:pt>
              </c:strCache>
            </c:strRef>
          </c:cat>
          <c:val>
            <c:numRef>
              <c:f>Sheet1!$D$2:$D$83</c:f>
              <c:numCache>
                <c:formatCode>General</c:formatCode>
                <c:ptCount val="82"/>
                <c:pt idx="76" formatCode="0.00">
                  <c:v>5.5348600000000001</c:v>
                </c:pt>
                <c:pt idx="77" formatCode="0.00">
                  <c:v>11.754265999999999</c:v>
                </c:pt>
                <c:pt idx="78" formatCode="0.00">
                  <c:v>19.41253</c:v>
                </c:pt>
                <c:pt idx="79" formatCode="0.00">
                  <c:v>33.959440999999998</c:v>
                </c:pt>
                <c:pt idx="80" formatCode="0.00">
                  <c:v>57.598999999999997</c:v>
                </c:pt>
                <c:pt idx="81" formatCode="0.00">
                  <c:v>73.58</c:v>
                </c:pt>
              </c:numCache>
            </c:numRef>
          </c:val>
          <c:extLst>
            <c:ext xmlns:c16="http://schemas.microsoft.com/office/drawing/2014/chart" uri="{C3380CC4-5D6E-409C-BE32-E72D297353CC}">
              <c16:uniqueId val="{00000002-6AD3-480A-9A39-F4D3D26D511B}"/>
            </c:ext>
          </c:extLst>
        </c:ser>
        <c:dLbls>
          <c:showLegendKey val="0"/>
          <c:showVal val="0"/>
          <c:showCatName val="0"/>
          <c:showSerName val="0"/>
          <c:showPercent val="0"/>
          <c:showBubbleSize val="0"/>
        </c:dLbls>
        <c:gapWidth val="104"/>
        <c:overlap val="100"/>
        <c:axId val="301916928"/>
        <c:axId val="301918464"/>
      </c:barChart>
      <c:catAx>
        <c:axId val="30191692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01918464"/>
        <c:crosses val="autoZero"/>
        <c:auto val="1"/>
        <c:lblAlgn val="ctr"/>
        <c:lblOffset val="100"/>
        <c:tickLblSkip val="1"/>
        <c:noMultiLvlLbl val="0"/>
      </c:catAx>
      <c:valAx>
        <c:axId val="301918464"/>
        <c:scaling>
          <c:orientation val="minMax"/>
          <c:max val="260"/>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01916928"/>
        <c:crosses val="autoZero"/>
        <c:crossBetween val="between"/>
        <c:majorUnit val="20"/>
      </c:val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pPr>
            <a:r>
              <a:rPr lang="en-US" b="1"/>
              <a:t>Middle Market Direct Lending Capital Raised (</a:t>
            </a:r>
            <a:r>
              <a:rPr lang="en-US" b="1" err="1"/>
              <a:t>US$bn</a:t>
            </a:r>
            <a:r>
              <a:rPr lang="en-US" b="1"/>
              <a:t>)</a:t>
            </a:r>
          </a:p>
        </c:rich>
      </c:tx>
      <c:layout>
        <c:manualLayout>
          <c:xMode val="edge"/>
          <c:yMode val="edge"/>
          <c:x val="8.5727438969139969E-4"/>
          <c:y val="3.8927718304873842E-5"/>
        </c:manualLayout>
      </c:layout>
      <c:overlay val="0"/>
    </c:title>
    <c:autoTitleDeleted val="0"/>
    <c:plotArea>
      <c:layout>
        <c:manualLayout>
          <c:layoutTarget val="inner"/>
          <c:xMode val="edge"/>
          <c:yMode val="edge"/>
          <c:x val="4.4366147471214631E-2"/>
          <c:y val="0.12042532955852428"/>
          <c:w val="0.93689053896873065"/>
          <c:h val="0.70646730956383263"/>
        </c:manualLayout>
      </c:layout>
      <c:barChart>
        <c:barDir val="col"/>
        <c:grouping val="stacked"/>
        <c:varyColors val="0"/>
        <c:ser>
          <c:idx val="0"/>
          <c:order val="0"/>
          <c:tx>
            <c:strRef>
              <c:f>Sheet1!$B$1</c:f>
              <c:strCache>
                <c:ptCount val="1"/>
                <c:pt idx="0">
                  <c:v>MM CLO</c:v>
                </c:pt>
              </c:strCache>
            </c:strRef>
          </c:tx>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Sheet1!$B$2:$B$36</c:f>
              <c:numCache>
                <c:formatCode>General</c:formatCode>
                <c:ptCount val="35"/>
                <c:pt idx="0">
                  <c:v>1.0389999999999999</c:v>
                </c:pt>
                <c:pt idx="1">
                  <c:v>2.6749999999999998</c:v>
                </c:pt>
                <c:pt idx="2">
                  <c:v>1.071</c:v>
                </c:pt>
                <c:pt idx="3">
                  <c:v>2.3969999999999998</c:v>
                </c:pt>
                <c:pt idx="4">
                  <c:v>1.863</c:v>
                </c:pt>
                <c:pt idx="5">
                  <c:v>1.5</c:v>
                </c:pt>
                <c:pt idx="6">
                  <c:v>1.681</c:v>
                </c:pt>
                <c:pt idx="7">
                  <c:v>0.76800000000000002</c:v>
                </c:pt>
                <c:pt idx="8">
                  <c:v>0.83</c:v>
                </c:pt>
                <c:pt idx="9">
                  <c:v>1.01</c:v>
                </c:pt>
                <c:pt idx="10">
                  <c:v>1.81</c:v>
                </c:pt>
                <c:pt idx="11">
                  <c:v>4.76</c:v>
                </c:pt>
                <c:pt idx="12">
                  <c:v>6.6</c:v>
                </c:pt>
                <c:pt idx="13">
                  <c:v>0.71</c:v>
                </c:pt>
                <c:pt idx="14">
                  <c:v>1.41</c:v>
                </c:pt>
                <c:pt idx="15">
                  <c:v>5.77</c:v>
                </c:pt>
                <c:pt idx="16">
                  <c:v>4.09</c:v>
                </c:pt>
                <c:pt idx="17">
                  <c:v>3.57</c:v>
                </c:pt>
                <c:pt idx="18">
                  <c:v>4.25</c:v>
                </c:pt>
                <c:pt idx="19">
                  <c:v>4.09</c:v>
                </c:pt>
                <c:pt idx="20">
                  <c:v>1.55</c:v>
                </c:pt>
                <c:pt idx="21">
                  <c:v>6.76</c:v>
                </c:pt>
                <c:pt idx="22">
                  <c:v>2.4900000000000002</c:v>
                </c:pt>
                <c:pt idx="23">
                  <c:v>4.32</c:v>
                </c:pt>
                <c:pt idx="24">
                  <c:v>1.92</c:v>
                </c:pt>
                <c:pt idx="25">
                  <c:v>1.42</c:v>
                </c:pt>
                <c:pt idx="26">
                  <c:v>2.4900000000000002</c:v>
                </c:pt>
                <c:pt idx="27">
                  <c:v>6.14</c:v>
                </c:pt>
                <c:pt idx="28">
                  <c:v>4.2</c:v>
                </c:pt>
                <c:pt idx="29">
                  <c:v>3</c:v>
                </c:pt>
                <c:pt idx="30">
                  <c:v>5.44</c:v>
                </c:pt>
                <c:pt idx="31">
                  <c:v>9.64</c:v>
                </c:pt>
                <c:pt idx="32">
                  <c:v>2.5</c:v>
                </c:pt>
                <c:pt idx="33" formatCode="0.0">
                  <c:v>2.83</c:v>
                </c:pt>
                <c:pt idx="34" formatCode="0.0">
                  <c:v>2.8730000000000002</c:v>
                </c:pt>
              </c:numCache>
            </c:numRef>
          </c:val>
          <c:extLst>
            <c:ext xmlns:c16="http://schemas.microsoft.com/office/drawing/2014/chart" uri="{C3380CC4-5D6E-409C-BE32-E72D297353CC}">
              <c16:uniqueId val="{00000000-F406-4476-A030-1998794E0B74}"/>
            </c:ext>
          </c:extLst>
        </c:ser>
        <c:ser>
          <c:idx val="1"/>
          <c:order val="1"/>
          <c:tx>
            <c:strRef>
              <c:f>Sheet1!$C$1</c:f>
              <c:strCache>
                <c:ptCount val="1"/>
                <c:pt idx="0">
                  <c:v>BDC Public Equity</c:v>
                </c:pt>
              </c:strCache>
            </c:strRef>
          </c:tx>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Sheet1!$C$2:$C$36</c:f>
              <c:numCache>
                <c:formatCode>General</c:formatCode>
                <c:ptCount val="35"/>
                <c:pt idx="0">
                  <c:v>1.2390000000000001</c:v>
                </c:pt>
                <c:pt idx="1">
                  <c:v>0.38900000000000001</c:v>
                </c:pt>
                <c:pt idx="2">
                  <c:v>1.1459999999999999</c:v>
                </c:pt>
                <c:pt idx="3">
                  <c:v>0.16900000000000001</c:v>
                </c:pt>
                <c:pt idx="4">
                  <c:v>0.51600000000000001</c:v>
                </c:pt>
                <c:pt idx="5">
                  <c:v>0.161</c:v>
                </c:pt>
                <c:pt idx="6">
                  <c:v>7.0999999999999994E-2</c:v>
                </c:pt>
                <c:pt idx="7">
                  <c:v>1.7000000000000001E-2</c:v>
                </c:pt>
                <c:pt idx="8">
                  <c:v>0.09</c:v>
                </c:pt>
                <c:pt idx="9">
                  <c:v>0.12</c:v>
                </c:pt>
                <c:pt idx="10">
                  <c:v>0.35</c:v>
                </c:pt>
                <c:pt idx="11">
                  <c:v>0.35</c:v>
                </c:pt>
                <c:pt idx="12">
                  <c:v>0.34</c:v>
                </c:pt>
                <c:pt idx="13">
                  <c:v>0.72</c:v>
                </c:pt>
                <c:pt idx="14">
                  <c:v>0.01</c:v>
                </c:pt>
                <c:pt idx="15">
                  <c:v>0.11</c:v>
                </c:pt>
                <c:pt idx="16">
                  <c:v>0.08</c:v>
                </c:pt>
                <c:pt idx="17">
                  <c:v>0.3</c:v>
                </c:pt>
                <c:pt idx="18">
                  <c:v>0.11</c:v>
                </c:pt>
                <c:pt idx="19">
                  <c:v>0.17</c:v>
                </c:pt>
                <c:pt idx="20">
                  <c:v>0.17</c:v>
                </c:pt>
                <c:pt idx="21">
                  <c:v>0.1</c:v>
                </c:pt>
                <c:pt idx="22">
                  <c:v>0.31</c:v>
                </c:pt>
                <c:pt idx="23">
                  <c:v>0.28999999999999998</c:v>
                </c:pt>
                <c:pt idx="24">
                  <c:v>0.19</c:v>
                </c:pt>
                <c:pt idx="25">
                  <c:v>0.75</c:v>
                </c:pt>
                <c:pt idx="26">
                  <c:v>0</c:v>
                </c:pt>
                <c:pt idx="27">
                  <c:v>0</c:v>
                </c:pt>
                <c:pt idx="28">
                  <c:v>0.46</c:v>
                </c:pt>
                <c:pt idx="29">
                  <c:v>0.04</c:v>
                </c:pt>
                <c:pt idx="30">
                  <c:v>0.3</c:v>
                </c:pt>
                <c:pt idx="31">
                  <c:v>0.66</c:v>
                </c:pt>
                <c:pt idx="32">
                  <c:v>6.3E-2</c:v>
                </c:pt>
                <c:pt idx="33" formatCode="0.000">
                  <c:v>5.8999999999999997E-2</c:v>
                </c:pt>
                <c:pt idx="34" formatCode="0.0">
                  <c:v>0</c:v>
                </c:pt>
              </c:numCache>
            </c:numRef>
          </c:val>
          <c:extLst>
            <c:ext xmlns:c16="http://schemas.microsoft.com/office/drawing/2014/chart" uri="{C3380CC4-5D6E-409C-BE32-E72D297353CC}">
              <c16:uniqueId val="{00000001-F406-4476-A030-1998794E0B74}"/>
            </c:ext>
          </c:extLst>
        </c:ser>
        <c:ser>
          <c:idx val="2"/>
          <c:order val="2"/>
          <c:tx>
            <c:strRef>
              <c:f>Sheet1!$D$1</c:f>
              <c:strCache>
                <c:ptCount val="1"/>
                <c:pt idx="0">
                  <c:v>Private Debt Funds</c:v>
                </c:pt>
              </c:strCache>
            </c:strRef>
          </c:tx>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Sheet1!$D$2:$D$36</c:f>
              <c:numCache>
                <c:formatCode>General</c:formatCode>
                <c:ptCount val="35"/>
                <c:pt idx="0">
                  <c:v>1.0620000000000001</c:v>
                </c:pt>
                <c:pt idx="1">
                  <c:v>6.3940000000000001</c:v>
                </c:pt>
                <c:pt idx="2">
                  <c:v>1.6619999999999999</c:v>
                </c:pt>
                <c:pt idx="3">
                  <c:v>3.9710000000000001</c:v>
                </c:pt>
                <c:pt idx="4">
                  <c:v>4.468</c:v>
                </c:pt>
                <c:pt idx="5">
                  <c:v>4.1150000000000002</c:v>
                </c:pt>
                <c:pt idx="6">
                  <c:v>7.7539999999999996</c:v>
                </c:pt>
                <c:pt idx="7">
                  <c:v>2.2400000000000002</c:v>
                </c:pt>
                <c:pt idx="8">
                  <c:v>4.71</c:v>
                </c:pt>
                <c:pt idx="9">
                  <c:v>7.32</c:v>
                </c:pt>
                <c:pt idx="10">
                  <c:v>5.07</c:v>
                </c:pt>
                <c:pt idx="11">
                  <c:v>16.940000000000001</c:v>
                </c:pt>
                <c:pt idx="12">
                  <c:v>6.51</c:v>
                </c:pt>
                <c:pt idx="13">
                  <c:v>14.4</c:v>
                </c:pt>
                <c:pt idx="14">
                  <c:v>15.04</c:v>
                </c:pt>
                <c:pt idx="15">
                  <c:v>11.3</c:v>
                </c:pt>
                <c:pt idx="16">
                  <c:v>15.79</c:v>
                </c:pt>
                <c:pt idx="17">
                  <c:v>8.89</c:v>
                </c:pt>
                <c:pt idx="18">
                  <c:v>11.04</c:v>
                </c:pt>
                <c:pt idx="19">
                  <c:v>28.33</c:v>
                </c:pt>
                <c:pt idx="20">
                  <c:v>10.72</c:v>
                </c:pt>
                <c:pt idx="21">
                  <c:v>10.81</c:v>
                </c:pt>
                <c:pt idx="22">
                  <c:v>20.329999999999998</c:v>
                </c:pt>
                <c:pt idx="23">
                  <c:v>8.64</c:v>
                </c:pt>
                <c:pt idx="24">
                  <c:v>11.46</c:v>
                </c:pt>
                <c:pt idx="25">
                  <c:v>21.33</c:v>
                </c:pt>
                <c:pt idx="26">
                  <c:v>28.04</c:v>
                </c:pt>
                <c:pt idx="27">
                  <c:v>20.9</c:v>
                </c:pt>
                <c:pt idx="28">
                  <c:v>33.14</c:v>
                </c:pt>
                <c:pt idx="29">
                  <c:v>21.8</c:v>
                </c:pt>
                <c:pt idx="30">
                  <c:v>37.68</c:v>
                </c:pt>
                <c:pt idx="31">
                  <c:v>56.76</c:v>
                </c:pt>
                <c:pt idx="32">
                  <c:v>27.9</c:v>
                </c:pt>
                <c:pt idx="33" formatCode="0.0">
                  <c:v>43.12</c:v>
                </c:pt>
                <c:pt idx="34" formatCode="0.0">
                  <c:v>29.13</c:v>
                </c:pt>
              </c:numCache>
            </c:numRef>
          </c:val>
          <c:extLst>
            <c:ext xmlns:c16="http://schemas.microsoft.com/office/drawing/2014/chart" uri="{C3380CC4-5D6E-409C-BE32-E72D297353CC}">
              <c16:uniqueId val="{00000002-F406-4476-A030-1998794E0B74}"/>
            </c:ext>
          </c:extLst>
        </c:ser>
        <c:ser>
          <c:idx val="3"/>
          <c:order val="3"/>
          <c:tx>
            <c:strRef>
              <c:f>Sheet1!$E$1</c:f>
              <c:strCache>
                <c:ptCount val="1"/>
                <c:pt idx="0">
                  <c:v>Mezzanine</c:v>
                </c:pt>
              </c:strCache>
            </c:strRef>
          </c:tx>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Sheet1!$E$2:$E$36</c:f>
              <c:numCache>
                <c:formatCode>General</c:formatCode>
                <c:ptCount val="35"/>
                <c:pt idx="0">
                  <c:v>0.61799999999999999</c:v>
                </c:pt>
                <c:pt idx="1">
                  <c:v>7.4999999999999997E-2</c:v>
                </c:pt>
                <c:pt idx="2">
                  <c:v>2.82</c:v>
                </c:pt>
                <c:pt idx="3">
                  <c:v>0.66</c:v>
                </c:pt>
                <c:pt idx="4">
                  <c:v>0.78</c:v>
                </c:pt>
                <c:pt idx="5">
                  <c:v>0.45100000000000001</c:v>
                </c:pt>
                <c:pt idx="6">
                  <c:v>0</c:v>
                </c:pt>
                <c:pt idx="7">
                  <c:v>2.0209999999999999</c:v>
                </c:pt>
                <c:pt idx="8">
                  <c:v>7.42</c:v>
                </c:pt>
                <c:pt idx="9">
                  <c:v>0.12</c:v>
                </c:pt>
                <c:pt idx="10">
                  <c:v>1.2</c:v>
                </c:pt>
                <c:pt idx="11">
                  <c:v>11.32</c:v>
                </c:pt>
                <c:pt idx="12">
                  <c:v>1.04</c:v>
                </c:pt>
                <c:pt idx="13">
                  <c:v>3.1</c:v>
                </c:pt>
                <c:pt idx="14">
                  <c:v>0.77</c:v>
                </c:pt>
                <c:pt idx="15">
                  <c:v>4.6500000000000004</c:v>
                </c:pt>
                <c:pt idx="16">
                  <c:v>5.21</c:v>
                </c:pt>
                <c:pt idx="17">
                  <c:v>0.97</c:v>
                </c:pt>
                <c:pt idx="18">
                  <c:v>1.24</c:v>
                </c:pt>
                <c:pt idx="19">
                  <c:v>10.65</c:v>
                </c:pt>
                <c:pt idx="20">
                  <c:v>2.69</c:v>
                </c:pt>
                <c:pt idx="21">
                  <c:v>0.33</c:v>
                </c:pt>
                <c:pt idx="22">
                  <c:v>0.39</c:v>
                </c:pt>
                <c:pt idx="23">
                  <c:v>3.03</c:v>
                </c:pt>
                <c:pt idx="24">
                  <c:v>2.46</c:v>
                </c:pt>
                <c:pt idx="25">
                  <c:v>1.04</c:v>
                </c:pt>
                <c:pt idx="26">
                  <c:v>0.22</c:v>
                </c:pt>
                <c:pt idx="27">
                  <c:v>13.48</c:v>
                </c:pt>
                <c:pt idx="28">
                  <c:v>5.41</c:v>
                </c:pt>
                <c:pt idx="29">
                  <c:v>3.33</c:v>
                </c:pt>
                <c:pt idx="30">
                  <c:v>0.48</c:v>
                </c:pt>
                <c:pt idx="31">
                  <c:v>0.53</c:v>
                </c:pt>
                <c:pt idx="32">
                  <c:v>8.75</c:v>
                </c:pt>
                <c:pt idx="33" formatCode="0.0">
                  <c:v>5</c:v>
                </c:pt>
                <c:pt idx="34" formatCode="0.0">
                  <c:v>0.92</c:v>
                </c:pt>
              </c:numCache>
            </c:numRef>
          </c:val>
          <c:extLst>
            <c:ext xmlns:c16="http://schemas.microsoft.com/office/drawing/2014/chart" uri="{C3380CC4-5D6E-409C-BE32-E72D297353CC}">
              <c16:uniqueId val="{00000003-F406-4476-A030-1998794E0B74}"/>
            </c:ext>
          </c:extLst>
        </c:ser>
        <c:dLbls>
          <c:showLegendKey val="0"/>
          <c:showVal val="0"/>
          <c:showCatName val="0"/>
          <c:showSerName val="0"/>
          <c:showPercent val="0"/>
          <c:showBubbleSize val="0"/>
        </c:dLbls>
        <c:gapWidth val="104"/>
        <c:overlap val="100"/>
        <c:axId val="391064192"/>
        <c:axId val="446051456"/>
      </c:barChart>
      <c:catAx>
        <c:axId val="391064192"/>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446051456"/>
        <c:crosses val="autoZero"/>
        <c:auto val="1"/>
        <c:lblAlgn val="ctr"/>
        <c:lblOffset val="100"/>
        <c:noMultiLvlLbl val="0"/>
      </c:catAx>
      <c:valAx>
        <c:axId val="446051456"/>
        <c:scaling>
          <c:orientation val="minMax"/>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91064192"/>
        <c:crosses val="autoZero"/>
        <c:crossBetween val="between"/>
      </c:valAx>
    </c:plotArea>
    <c:legend>
      <c:legendPos val="b"/>
      <c:layout>
        <c:manualLayout>
          <c:xMode val="edge"/>
          <c:yMode val="edge"/>
          <c:x val="0.15894945615192022"/>
          <c:y val="0.96137043262850574"/>
          <c:w val="0.72865954809240452"/>
          <c:h val="3.8623374325400334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0.54089</cdr:y>
    </cdr:to>
    <cdr:sp macro="" textlink="">
      <cdr:nvSpPr>
        <cdr:cNvPr id="2" name="TextBox 1">
          <a:extLst xmlns:a="http://schemas.openxmlformats.org/drawingml/2006/main">
            <a:ext uri="{FF2B5EF4-FFF2-40B4-BE49-F238E27FC236}">
              <a16:creationId xmlns:a16="http://schemas.microsoft.com/office/drawing/2014/main" id="{37A99F74-2CB8-4D21-B04E-834E83C4F5BD}"/>
            </a:ext>
          </a:extLst>
        </cdr:cNvPr>
        <cdr:cNvSpPr txBox="1"/>
      </cdr:nvSpPr>
      <cdr:spPr>
        <a:xfrm xmlns:a="http://schemas.openxmlformats.org/drawingml/2006/main">
          <a:off x="0" y="-1493838"/>
          <a:ext cx="5478463" cy="23836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8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0.20555</cdr:x>
      <cdr:y>0.86346</cdr:y>
    </cdr:from>
    <cdr:to>
      <cdr:x>0.39209</cdr:x>
      <cdr:y>0.94142</cdr:y>
    </cdr:to>
    <cdr:sp macro="" textlink="">
      <cdr:nvSpPr>
        <cdr:cNvPr id="2" name="TextBox 1"/>
        <cdr:cNvSpPr txBox="1"/>
      </cdr:nvSpPr>
      <cdr:spPr>
        <a:xfrm xmlns:a="http://schemas.openxmlformats.org/drawingml/2006/main">
          <a:off x="2383423" y="3947736"/>
          <a:ext cx="2162950" cy="356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t>All Senior / Senior Stretch</a:t>
          </a:r>
        </a:p>
      </cdr:txBody>
    </cdr:sp>
  </cdr:relSizeAnchor>
  <cdr:relSizeAnchor xmlns:cdr="http://schemas.openxmlformats.org/drawingml/2006/chartDrawing">
    <cdr:from>
      <cdr:x>0.68192</cdr:x>
      <cdr:y>0.8681</cdr:y>
    </cdr:from>
    <cdr:to>
      <cdr:x>0.79011</cdr:x>
      <cdr:y>0.95984</cdr:y>
    </cdr:to>
    <cdr:sp macro="" textlink="">
      <cdr:nvSpPr>
        <cdr:cNvPr id="4" name="TextBox 1">
          <a:extLst xmlns:a="http://schemas.openxmlformats.org/drawingml/2006/main">
            <a:ext uri="{FF2B5EF4-FFF2-40B4-BE49-F238E27FC236}">
              <a16:creationId xmlns:a16="http://schemas.microsoft.com/office/drawing/2014/main" id="{C3F17725-E9A2-419E-8B89-457B70925973}"/>
            </a:ext>
          </a:extLst>
        </cdr:cNvPr>
        <cdr:cNvSpPr txBox="1"/>
      </cdr:nvSpPr>
      <cdr:spPr>
        <a:xfrm xmlns:a="http://schemas.openxmlformats.org/drawingml/2006/main">
          <a:off x="7906881" y="3968976"/>
          <a:ext cx="1254474" cy="4193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b="1" dirty="0"/>
            <a:t>Unitranche</a:t>
          </a:r>
        </a:p>
      </cdr:txBody>
    </cdr:sp>
  </cdr:relSizeAnchor>
</c:userShapes>
</file>

<file path=ppt/drawings/drawing3.xml><?xml version="1.0" encoding="utf-8"?>
<c:userShapes xmlns:c="http://schemas.openxmlformats.org/drawingml/2006/chart">
  <cdr:relSizeAnchor xmlns:cdr="http://schemas.openxmlformats.org/drawingml/2006/chartDrawing">
    <cdr:from>
      <cdr:x>0.76854</cdr:x>
      <cdr:y>0</cdr:y>
    </cdr:from>
    <cdr:to>
      <cdr:x>1</cdr:x>
      <cdr:y>0.15024</cdr:y>
    </cdr:to>
    <cdr:sp macro="" textlink="">
      <cdr:nvSpPr>
        <cdr:cNvPr id="2" name="TextBox 1"/>
        <cdr:cNvSpPr txBox="1"/>
      </cdr:nvSpPr>
      <cdr:spPr>
        <a:xfrm xmlns:a="http://schemas.openxmlformats.org/drawingml/2006/main">
          <a:off x="4307994" y="0"/>
          <a:ext cx="1297468" cy="329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Libor/</a:t>
          </a:r>
          <a:r>
            <a:rPr lang="en-US" sz="1400" b="1" dirty="0" err="1">
              <a:solidFill>
                <a:schemeClr val="tx1"/>
              </a:solidFill>
            </a:rPr>
            <a:t>Sofr</a:t>
          </a:r>
          <a:r>
            <a:rPr lang="en-US" sz="1400" b="1" dirty="0">
              <a:solidFill>
                <a:schemeClr val="tx1"/>
              </a:solidFil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Asset Based Lender 1H20</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10/4/2018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44BCC-904F-E346-9C21-97396FCDE839}" type="slidenum">
              <a:rPr lang="en-US" smtClean="0"/>
              <a:pPr/>
              <a:t>‹#›</a:t>
            </a:fld>
            <a:endParaRPr lang="en-US"/>
          </a:p>
        </p:txBody>
      </p:sp>
    </p:spTree>
    <p:extLst>
      <p:ext uri="{BB962C8B-B14F-4D97-AF65-F5344CB8AC3E}">
        <p14:creationId xmlns:p14="http://schemas.microsoft.com/office/powerpoint/2010/main" val="3168371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Regular" charset="0"/>
              </a:defRPr>
            </a:lvl1pPr>
          </a:lstStyle>
          <a:p>
            <a:r>
              <a:rPr lang="en-US"/>
              <a:t>Asset Based Lender 1H20</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Regular" charset="0"/>
              </a:defRPr>
            </a:lvl1pPr>
          </a:lstStyle>
          <a:p>
            <a:r>
              <a:rPr lang="en-US"/>
              <a:t>10/4/2018</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Regular" charset="0"/>
              </a:defRPr>
            </a:lvl1pPr>
          </a:lstStyle>
          <a:p>
            <a:fld id="{2AA32789-747F-984C-9252-FF408A05DF55}" type="slidenum">
              <a:rPr lang="en-US" smtClean="0"/>
              <a:pPr/>
              <a:t>‹#›</a:t>
            </a:fld>
            <a:endParaRPr lang="en-US" dirty="0"/>
          </a:p>
        </p:txBody>
      </p:sp>
    </p:spTree>
    <p:extLst>
      <p:ext uri="{BB962C8B-B14F-4D97-AF65-F5344CB8AC3E}">
        <p14:creationId xmlns:p14="http://schemas.microsoft.com/office/powerpoint/2010/main" val="15170010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Proxima Nova Regular" charset="0"/>
        <a:ea typeface="+mn-ea"/>
        <a:cs typeface="+mn-cs"/>
      </a:defRPr>
    </a:lvl1pPr>
    <a:lvl2pPr marL="457200" algn="l" defTabSz="914400" rtl="0" eaLnBrk="1" latinLnBrk="0" hangingPunct="1">
      <a:defRPr sz="1200" b="0" i="0" kern="1200">
        <a:solidFill>
          <a:schemeClr val="tx1"/>
        </a:solidFill>
        <a:latin typeface="Proxima Nova Regular" charset="0"/>
        <a:ea typeface="+mn-ea"/>
        <a:cs typeface="+mn-cs"/>
      </a:defRPr>
    </a:lvl2pPr>
    <a:lvl3pPr marL="914400" algn="l" defTabSz="914400" rtl="0" eaLnBrk="1" latinLnBrk="0" hangingPunct="1">
      <a:defRPr sz="1200" b="0" i="0" kern="1200">
        <a:solidFill>
          <a:schemeClr val="tx1"/>
        </a:solidFill>
        <a:latin typeface="Proxima Nova Regular" charset="0"/>
        <a:ea typeface="+mn-ea"/>
        <a:cs typeface="+mn-cs"/>
      </a:defRPr>
    </a:lvl3pPr>
    <a:lvl4pPr marL="1371600" algn="l" defTabSz="914400" rtl="0" eaLnBrk="1" latinLnBrk="0" hangingPunct="1">
      <a:defRPr sz="1200" b="0" i="0" kern="1200">
        <a:solidFill>
          <a:schemeClr val="tx1"/>
        </a:solidFill>
        <a:latin typeface="Proxima Nova Regular" charset="0"/>
        <a:ea typeface="+mn-ea"/>
        <a:cs typeface="+mn-cs"/>
      </a:defRPr>
    </a:lvl4pPr>
    <a:lvl5pPr marL="1828800" algn="l" defTabSz="914400" rtl="0" eaLnBrk="1" latinLnBrk="0" hangingPunct="1">
      <a:defRPr sz="1200" b="0" i="0" kern="1200">
        <a:solidFill>
          <a:schemeClr val="tx1"/>
        </a:solidFill>
        <a:latin typeface="Proxima Nova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32789-747F-984C-9252-FF408A05DF55}" type="slidenum">
              <a:rPr lang="en-US" smtClean="0"/>
              <a:pPr/>
              <a:t>1</a:t>
            </a:fld>
            <a:endParaRPr lang="en-US"/>
          </a:p>
        </p:txBody>
      </p:sp>
    </p:spTree>
    <p:extLst>
      <p:ext uri="{BB962C8B-B14F-4D97-AF65-F5344CB8AC3E}">
        <p14:creationId xmlns:p14="http://schemas.microsoft.com/office/powerpoint/2010/main" val="37981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8053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3DB7-54F5-4554-8DEA-C30DF627DD1B}" type="slidenum">
              <a:rPr lang="en-US" smtClean="0"/>
              <a:t>14</a:t>
            </a:fld>
            <a:endParaRPr lang="en-US"/>
          </a:p>
        </p:txBody>
      </p:sp>
    </p:spTree>
    <p:extLst>
      <p:ext uri="{BB962C8B-B14F-4D97-AF65-F5344CB8AC3E}">
        <p14:creationId xmlns:p14="http://schemas.microsoft.com/office/powerpoint/2010/main" val="318738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662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0544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 Weekly - Non-sponsored 10-5-18</a:t>
            </a:r>
          </a:p>
        </p:txBody>
      </p:sp>
      <p:sp>
        <p:nvSpPr>
          <p:cNvPr id="5" name="Slide Number Placeholder 4"/>
          <p:cNvSpPr>
            <a:spLocks noGrp="1"/>
          </p:cNvSpPr>
          <p:nvPr>
            <p:ph type="sldNum" sz="quarter" idx="5"/>
          </p:nvPr>
        </p:nvSpPr>
        <p:spPr/>
        <p:txBody>
          <a:bodyPr/>
          <a:lstStyle/>
          <a:p>
            <a:fld id="{2AA32789-747F-984C-9252-FF408A05DF55}" type="slidenum">
              <a:rPr lang="en-US" smtClean="0"/>
              <a:pPr/>
              <a:t>18</a:t>
            </a:fld>
            <a:endParaRPr lang="en-US"/>
          </a:p>
        </p:txBody>
      </p:sp>
    </p:spTree>
    <p:extLst>
      <p:ext uri="{BB962C8B-B14F-4D97-AF65-F5344CB8AC3E}">
        <p14:creationId xmlns:p14="http://schemas.microsoft.com/office/powerpoint/2010/main" val="381186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559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559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0079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2171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8252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 Weekly - Non-sponsored 10-5-18</a:t>
            </a:r>
          </a:p>
        </p:txBody>
      </p:sp>
      <p:sp>
        <p:nvSpPr>
          <p:cNvPr id="5" name="Slide Number Placeholder 4"/>
          <p:cNvSpPr>
            <a:spLocks noGrp="1"/>
          </p:cNvSpPr>
          <p:nvPr>
            <p:ph type="sldNum" sz="quarter" idx="5"/>
          </p:nvPr>
        </p:nvSpPr>
        <p:spPr/>
        <p:txBody>
          <a:bodyPr/>
          <a:lstStyle/>
          <a:p>
            <a:fld id="{2AA32789-747F-984C-9252-FF408A05DF55}" type="slidenum">
              <a:rPr lang="en-US" smtClean="0"/>
              <a:pPr/>
              <a:t>2</a:t>
            </a:fld>
            <a:endParaRPr lang="en-US"/>
          </a:p>
        </p:txBody>
      </p:sp>
    </p:spTree>
    <p:extLst>
      <p:ext uri="{BB962C8B-B14F-4D97-AF65-F5344CB8AC3E}">
        <p14:creationId xmlns:p14="http://schemas.microsoft.com/office/powerpoint/2010/main" val="203073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9011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3738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064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3926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806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6543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 Weekly - Non-sponsored 10-5-18</a:t>
            </a:r>
          </a:p>
        </p:txBody>
      </p:sp>
      <p:sp>
        <p:nvSpPr>
          <p:cNvPr id="5" name="Slide Number Placeholder 4"/>
          <p:cNvSpPr>
            <a:spLocks noGrp="1"/>
          </p:cNvSpPr>
          <p:nvPr>
            <p:ph type="sldNum" sz="quarter" idx="5"/>
          </p:nvPr>
        </p:nvSpPr>
        <p:spPr/>
        <p:txBody>
          <a:bodyPr/>
          <a:lstStyle/>
          <a:p>
            <a:fld id="{2AA32789-747F-984C-9252-FF408A05DF55}" type="slidenum">
              <a:rPr lang="en-US" smtClean="0"/>
              <a:pPr/>
              <a:t>8</a:t>
            </a:fld>
            <a:endParaRPr lang="en-US"/>
          </a:p>
        </p:txBody>
      </p:sp>
    </p:spTree>
    <p:extLst>
      <p:ext uri="{BB962C8B-B14F-4D97-AF65-F5344CB8AC3E}">
        <p14:creationId xmlns:p14="http://schemas.microsoft.com/office/powerpoint/2010/main" val="343522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9607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9661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9400E0-3617-324E-B9F1-0019FF3E0E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E64219C0-EB22-D144-81CE-22B9020084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86527" y="1809000"/>
            <a:ext cx="7209663" cy="3235833"/>
          </a:xfrm>
          <a:prstGeom prst="rect">
            <a:avLst/>
          </a:prstGeom>
        </p:spPr>
      </p:pic>
    </p:spTree>
    <p:extLst>
      <p:ext uri="{BB962C8B-B14F-4D97-AF65-F5344CB8AC3E}">
        <p14:creationId xmlns:p14="http://schemas.microsoft.com/office/powerpoint/2010/main" val="17896376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no textbox –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C85BE5-47BF-3542-962B-350C50F0854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pic>
        <p:nvPicPr>
          <p:cNvPr id="8" name="Graphic 7">
            <a:extLst>
              <a:ext uri="{FF2B5EF4-FFF2-40B4-BE49-F238E27FC236}">
                <a16:creationId xmlns:a16="http://schemas.microsoft.com/office/drawing/2014/main" id="{B0F02398-54EB-8747-8EB0-1102B05D66F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92091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no textbox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bg1"/>
                </a:solidFill>
              </a:defRPr>
            </a:lvl1pPr>
          </a:lstStyle>
          <a:p>
            <a:pPr lvl="0"/>
            <a:r>
              <a:rPr lang="en-GB" dirty="0"/>
              <a:t>Insert subtitle or delete – should be one line maximum</a:t>
            </a:r>
          </a:p>
        </p:txBody>
      </p:sp>
      <p:sp>
        <p:nvSpPr>
          <p:cNvPr id="11" name="TextBox 10">
            <a:extLst>
              <a:ext uri="{FF2B5EF4-FFF2-40B4-BE49-F238E27FC236}">
                <a16:creationId xmlns:a16="http://schemas.microsoft.com/office/drawing/2014/main" id="{1048E850-6BD4-434A-827F-412B066638DD}"/>
              </a:ext>
            </a:extLst>
          </p:cNvPr>
          <p:cNvSpPr txBox="1"/>
          <p:nvPr userDrawn="1"/>
        </p:nvSpPr>
        <p:spPr>
          <a:xfrm>
            <a:off x="347536"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solidFill>
                  <a:schemeClr val="bg1"/>
                </a:solidFill>
                <a:latin typeface="Proxima Nova" panose="02000506030000020004" pitchFamily="2" charset="0"/>
                <a:ea typeface="Arial" charset="0"/>
                <a:cs typeface="Arial" charset="0"/>
              </a:rPr>
              <a:pPr algn="l"/>
              <a:t>‹#›</a:t>
            </a:fld>
            <a:endParaRPr lang="en-US" sz="800" b="0" i="0" dirty="0">
              <a:solidFill>
                <a:schemeClr val="bg1"/>
              </a:solidFill>
              <a:latin typeface="Proxima Nova" panose="02000506030000020004" pitchFamily="2" charset="0"/>
              <a:ea typeface="Arial" charset="0"/>
              <a:cs typeface="Arial" charset="0"/>
            </a:endParaRPr>
          </a:p>
        </p:txBody>
      </p:sp>
      <p:pic>
        <p:nvPicPr>
          <p:cNvPr id="16" name="Graphic 15">
            <a:extLst>
              <a:ext uri="{FF2B5EF4-FFF2-40B4-BE49-F238E27FC236}">
                <a16:creationId xmlns:a16="http://schemas.microsoft.com/office/drawing/2014/main" id="{69ADB940-EC62-664D-92C6-542B4AB5E32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pic>
        <p:nvPicPr>
          <p:cNvPr id="9" name="Graphic 8">
            <a:extLst>
              <a:ext uri="{FF2B5EF4-FFF2-40B4-BE49-F238E27FC236}">
                <a16:creationId xmlns:a16="http://schemas.microsoft.com/office/drawing/2014/main" id="{DFCC2B18-EA78-974E-B7A6-72D9EF5956E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6076" b="80000"/>
          <a:stretch/>
        </p:blipFill>
        <p:spPr>
          <a:xfrm>
            <a:off x="10494334" y="0"/>
            <a:ext cx="1697665" cy="1371600"/>
          </a:xfrm>
          <a:prstGeom prst="rect">
            <a:avLst/>
          </a:prstGeom>
        </p:spPr>
      </p:pic>
      <p:sp>
        <p:nvSpPr>
          <p:cNvPr id="10" name="Footer Placeholder 3">
            <a:extLst>
              <a:ext uri="{FF2B5EF4-FFF2-40B4-BE49-F238E27FC236}">
                <a16:creationId xmlns:a16="http://schemas.microsoft.com/office/drawing/2014/main" id="{B244F291-4716-D446-976B-FD4270A7C9C7}"/>
              </a:ext>
            </a:extLst>
          </p:cNvPr>
          <p:cNvSpPr>
            <a:spLocks noGrp="1"/>
          </p:cNvSpPr>
          <p:nvPr>
            <p:ph type="ftr" sz="quarter" idx="3"/>
          </p:nvPr>
        </p:nvSpPr>
        <p:spPr>
          <a:xfrm>
            <a:off x="2286000" y="6440910"/>
            <a:ext cx="5388464" cy="180000"/>
          </a:xfrm>
          <a:prstGeom prst="rect">
            <a:avLst/>
          </a:prstGeom>
        </p:spPr>
        <p:txBody>
          <a:bodyPr vert="horz" lIns="0" tIns="0" rIns="0" bIns="0" rtlCol="0" anchor="b" anchorCtr="0">
            <a:noAutofit/>
          </a:bodyPr>
          <a:lstStyle>
            <a:lvl1pPr algn="l">
              <a:defRPr sz="800" b="0" i="0" baseline="0">
                <a:solidFill>
                  <a:schemeClr val="bg1"/>
                </a:solidFill>
                <a:latin typeface="Proxima Nova" panose="02000506030000020004" pitchFamily="2" charset="0"/>
              </a:defRPr>
            </a:lvl1pPr>
          </a:lstStyle>
          <a:p>
            <a:r>
              <a:rPr lang="en-US"/>
              <a:t>source:  Refinitiv LPC</a:t>
            </a:r>
            <a:endParaRPr lang="en-US" dirty="0"/>
          </a:p>
        </p:txBody>
      </p:sp>
      <p:sp>
        <p:nvSpPr>
          <p:cNvPr id="13" name="TextBox 12">
            <a:extLst>
              <a:ext uri="{FF2B5EF4-FFF2-40B4-BE49-F238E27FC236}">
                <a16:creationId xmlns:a16="http://schemas.microsoft.com/office/drawing/2014/main" id="{4D21F201-A9B9-3845-8A45-71950EF3A884}"/>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1" i="0" dirty="0">
                <a:solidFill>
                  <a:schemeClr val="bg1"/>
                </a:solidFill>
                <a:latin typeface="Proxima Nova Semibold" panose="02000506030000020004" pitchFamily="2" charset="0"/>
              </a:rPr>
              <a:t>An LSEG Business</a:t>
            </a:r>
          </a:p>
        </p:txBody>
      </p:sp>
      <p:pic>
        <p:nvPicPr>
          <p:cNvPr id="14" name="Graphic 13">
            <a:extLst>
              <a:ext uri="{FF2B5EF4-FFF2-40B4-BE49-F238E27FC236}">
                <a16:creationId xmlns:a16="http://schemas.microsoft.com/office/drawing/2014/main" id="{48AA1C13-6843-1C42-9970-B2EEAC54361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296665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two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CB783DB-1824-DB4F-8EBE-6D58C31CE0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4860000" cy="4170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5952462" y="1635057"/>
            <a:ext cx="4860000" cy="4327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BD86492E-BD17-CA40-A5BB-335A4CE403D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124067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side pan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C048B3-2095-E14E-9CBE-0EE127925473}"/>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5380037" cy="430567"/>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5380037" cy="330628"/>
          </a:xfrm>
        </p:spPr>
        <p:txBody>
          <a:bodyPr/>
          <a:lstStyle>
            <a:lvl1pPr>
              <a:defRPr b="0">
                <a:solidFill>
                  <a:schemeClr val="tx1"/>
                </a:solidFill>
              </a:defRPr>
            </a:lvl1pPr>
          </a:lstStyle>
          <a:p>
            <a:pPr lvl="0"/>
            <a:r>
              <a:rPr lang="en-GB" dirty="0"/>
              <a:t>Insert subtitle or delete – should be one line maximum</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4860000" cy="4170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6714000" y="1635057"/>
            <a:ext cx="4860000" cy="4327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7B0984A6-1157-C94A-A7D7-B208BFE5862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pic>
        <p:nvPicPr>
          <p:cNvPr id="13" name="Graphic 12">
            <a:extLst>
              <a:ext uri="{FF2B5EF4-FFF2-40B4-BE49-F238E27FC236}">
                <a16:creationId xmlns:a16="http://schemas.microsoft.com/office/drawing/2014/main" id="{F5D60DF5-55CD-DE48-A8A3-C6091F8D22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6076" b="80000"/>
          <a:stretch/>
        </p:blipFill>
        <p:spPr>
          <a:xfrm>
            <a:off x="10494334" y="0"/>
            <a:ext cx="1697665" cy="1371600"/>
          </a:xfrm>
          <a:prstGeom prst="rect">
            <a:avLst/>
          </a:prstGeom>
        </p:spPr>
      </p:pic>
      <p:pic>
        <p:nvPicPr>
          <p:cNvPr id="14" name="Graphic 13">
            <a:extLst>
              <a:ext uri="{FF2B5EF4-FFF2-40B4-BE49-F238E27FC236}">
                <a16:creationId xmlns:a16="http://schemas.microsoft.com/office/drawing/2014/main" id="{7C86F4C3-E3C6-0A48-BC37-26422DF1A2A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256271448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hree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A966AF5-9457-8648-B0C2-2A094C3145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a:extLst>
              <a:ext uri="{FF2B5EF4-FFF2-40B4-BE49-F238E27FC236}">
                <a16:creationId xmlns:a16="http://schemas.microsoft.com/office/drawing/2014/main" id="{7E8F1C8E-5EBE-2A46-8FEA-51DB9F827851}"/>
              </a:ext>
            </a:extLst>
          </p:cNvPr>
          <p:cNvSpPr>
            <a:spLocks noGrp="1"/>
          </p:cNvSpPr>
          <p:nvPr>
            <p:ph sz="quarter" idx="17"/>
          </p:nvPr>
        </p:nvSpPr>
        <p:spPr>
          <a:xfrm>
            <a:off x="8183047" y="1628775"/>
            <a:ext cx="3421577"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F6839E1C-C1C4-2445-9179-2FD096B06676}"/>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2488531740"/>
      </p:ext>
    </p:extLst>
  </p:cSld>
  <p:clrMapOvr>
    <a:masterClrMapping/>
  </p:clrMapOvr>
  <p:extLst>
    <p:ext uri="{DCECCB84-F9BA-43D5-87BE-67443E8EF086}">
      <p15:sldGuideLst xmlns:p15="http://schemas.microsoft.com/office/powerpoint/2012/main">
        <p15:guide id="1" pos="5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three column + side pan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E0C6CD-3E82-D446-8530-01B9588B085F}"/>
              </a:ext>
            </a:extLst>
          </p:cNvPr>
          <p:cNvSpPr/>
          <p:nvPr userDrawn="1"/>
        </p:nvSpPr>
        <p:spPr>
          <a:xfrm>
            <a:off x="8148638" y="0"/>
            <a:ext cx="40433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7343780" cy="430567"/>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7343780" cy="330628"/>
          </a:xfrm>
        </p:spPr>
        <p:txBody>
          <a:bodyPr/>
          <a:lstStyle>
            <a:lvl1pPr>
              <a:defRPr b="0">
                <a:solidFill>
                  <a:schemeClr val="tx1"/>
                </a:solidFill>
              </a:defRPr>
            </a:lvl1pPr>
          </a:lstStyle>
          <a:p>
            <a:pPr lvl="0"/>
            <a:r>
              <a:rPr lang="en-GB" dirty="0"/>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a:extLst>
              <a:ext uri="{FF2B5EF4-FFF2-40B4-BE49-F238E27FC236}">
                <a16:creationId xmlns:a16="http://schemas.microsoft.com/office/drawing/2014/main" id="{7E8F1C8E-5EBE-2A46-8FEA-51DB9F827851}"/>
              </a:ext>
            </a:extLst>
          </p:cNvPr>
          <p:cNvSpPr>
            <a:spLocks noGrp="1"/>
          </p:cNvSpPr>
          <p:nvPr>
            <p:ph sz="quarter" idx="17"/>
          </p:nvPr>
        </p:nvSpPr>
        <p:spPr>
          <a:xfrm>
            <a:off x="8643938" y="1628775"/>
            <a:ext cx="2960686"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Graphic 14">
            <a:extLst>
              <a:ext uri="{FF2B5EF4-FFF2-40B4-BE49-F238E27FC236}">
                <a16:creationId xmlns:a16="http://schemas.microsoft.com/office/drawing/2014/main" id="{C8279EFE-9206-AE41-BC9B-1C5FF102058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pic>
        <p:nvPicPr>
          <p:cNvPr id="17" name="Graphic 16">
            <a:extLst>
              <a:ext uri="{FF2B5EF4-FFF2-40B4-BE49-F238E27FC236}">
                <a16:creationId xmlns:a16="http://schemas.microsoft.com/office/drawing/2014/main" id="{9BC40B0F-472B-944C-A9B1-24E380D5531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6076" b="80000"/>
          <a:stretch/>
        </p:blipFill>
        <p:spPr>
          <a:xfrm>
            <a:off x="10494334" y="0"/>
            <a:ext cx="1697665" cy="1371600"/>
          </a:xfrm>
          <a:prstGeom prst="rect">
            <a:avLst/>
          </a:prstGeom>
        </p:spPr>
      </p:pic>
      <p:pic>
        <p:nvPicPr>
          <p:cNvPr id="18" name="Graphic 17">
            <a:extLst>
              <a:ext uri="{FF2B5EF4-FFF2-40B4-BE49-F238E27FC236}">
                <a16:creationId xmlns:a16="http://schemas.microsoft.com/office/drawing/2014/main" id="{DFCC2C7D-BC47-A94F-9C65-6DE53A19D4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402657159"/>
      </p:ext>
    </p:extLst>
  </p:cSld>
  <p:clrMapOvr>
    <a:masterClrMapping/>
  </p:clrMapOvr>
  <p:extLst>
    <p:ext uri="{DCECCB84-F9BA-43D5-87BE-67443E8EF086}">
      <p15:sldGuideLst xmlns:p15="http://schemas.microsoft.com/office/powerpoint/2012/main">
        <p15:guide id="1" pos="51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two column + side  – panel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7343780" cy="430567"/>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7343780" cy="330628"/>
          </a:xfrm>
        </p:spPr>
        <p:txBody>
          <a:bodyPr/>
          <a:lstStyle>
            <a:lvl1pPr>
              <a:defRPr b="0">
                <a:solidFill>
                  <a:schemeClr val="tx1"/>
                </a:solidFill>
              </a:defRPr>
            </a:lvl1pPr>
          </a:lstStyle>
          <a:p>
            <a:pPr lvl="0"/>
            <a:r>
              <a:rPr lang="en-GB" dirty="0"/>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083FC2D4-42B5-4F4D-BEF2-BB775EDAC2D0}"/>
              </a:ext>
            </a:extLst>
          </p:cNvPr>
          <p:cNvSpPr>
            <a:spLocks noGrp="1"/>
          </p:cNvSpPr>
          <p:nvPr>
            <p:ph type="pic" sz="quarter" idx="17"/>
          </p:nvPr>
        </p:nvSpPr>
        <p:spPr>
          <a:xfrm>
            <a:off x="8148638" y="1"/>
            <a:ext cx="4043362" cy="6858000"/>
          </a:xfrm>
          <a:solidFill>
            <a:schemeClr val="bg1">
              <a:lumMod val="85000"/>
            </a:schemeClr>
          </a:solidFill>
        </p:spPr>
        <p:txBody>
          <a:bodyPr/>
          <a:lstStyle/>
          <a:p>
            <a:r>
              <a:rPr lang="en-US"/>
              <a:t>Click icon to add picture</a:t>
            </a:r>
          </a:p>
        </p:txBody>
      </p:sp>
      <p:pic>
        <p:nvPicPr>
          <p:cNvPr id="15" name="Graphic 14">
            <a:extLst>
              <a:ext uri="{FF2B5EF4-FFF2-40B4-BE49-F238E27FC236}">
                <a16:creationId xmlns:a16="http://schemas.microsoft.com/office/drawing/2014/main" id="{351862F3-CBCE-344C-B0A7-0CA7E8DE373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2363938607"/>
      </p:ext>
    </p:extLst>
  </p:cSld>
  <p:clrMapOvr>
    <a:masterClrMapping/>
  </p:clrMapOvr>
  <p:extLst>
    <p:ext uri="{DCECCB84-F9BA-43D5-87BE-67443E8EF086}">
      <p15:sldGuideLst xmlns:p15="http://schemas.microsoft.com/office/powerpoint/2012/main">
        <p15:guide id="1" pos="51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two column + side panel- blue ">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7343780" cy="430567"/>
          </a:xfrm>
        </p:spPr>
        <p:txBody>
          <a:bodyPr/>
          <a:lstStyle/>
          <a:p>
            <a:r>
              <a:rPr lang="en-US"/>
              <a:t>Click to edit Master title style</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7343780" cy="330628"/>
          </a:xfrm>
        </p:spPr>
        <p:txBody>
          <a:bodyPr/>
          <a:lstStyle>
            <a:lvl1pPr>
              <a:defRPr b="0">
                <a:solidFill>
                  <a:schemeClr val="tx1"/>
                </a:solidFill>
              </a:defRPr>
            </a:lvl1pPr>
          </a:lstStyle>
          <a:p>
            <a:pPr lvl="0"/>
            <a:r>
              <a:rPr lang="en-GB" dirty="0"/>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083FC2D4-42B5-4F4D-BEF2-BB775EDAC2D0}"/>
              </a:ext>
            </a:extLst>
          </p:cNvPr>
          <p:cNvSpPr>
            <a:spLocks noGrp="1"/>
          </p:cNvSpPr>
          <p:nvPr>
            <p:ph type="pic" sz="quarter" idx="17"/>
          </p:nvPr>
        </p:nvSpPr>
        <p:spPr>
          <a:xfrm>
            <a:off x="8148638" y="1"/>
            <a:ext cx="4043362" cy="6858000"/>
          </a:xfrm>
          <a:solidFill>
            <a:schemeClr val="tx1">
              <a:lumMod val="85000"/>
            </a:schemeClr>
          </a:solidFill>
        </p:spPr>
        <p:txBody>
          <a:bodyPr/>
          <a:lstStyle>
            <a:lvl1pPr>
              <a:defRPr>
                <a:solidFill>
                  <a:schemeClr val="bg2"/>
                </a:solidFill>
              </a:defRPr>
            </a:lvl1pPr>
          </a:lstStyle>
          <a:p>
            <a:r>
              <a:rPr lang="en-US"/>
              <a:t>Click icon to add picture</a:t>
            </a:r>
            <a:endParaRPr lang="en-US" dirty="0"/>
          </a:p>
        </p:txBody>
      </p:sp>
      <p:sp>
        <p:nvSpPr>
          <p:cNvPr id="9" name="TextBox 8">
            <a:extLst>
              <a:ext uri="{FF2B5EF4-FFF2-40B4-BE49-F238E27FC236}">
                <a16:creationId xmlns:a16="http://schemas.microsoft.com/office/drawing/2014/main" id="{C06B4E45-3BD6-5F45-8EB1-E2D6A8E7AE91}"/>
              </a:ext>
            </a:extLst>
          </p:cNvPr>
          <p:cNvSpPr txBox="1"/>
          <p:nvPr userDrawn="1"/>
        </p:nvSpPr>
        <p:spPr>
          <a:xfrm>
            <a:off x="347536"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Proxima Nova" panose="02000506030000020004" pitchFamily="2" charset="0"/>
                <a:ea typeface="Arial" charset="0"/>
                <a:cs typeface="Arial" charset="0"/>
              </a:rPr>
              <a:pPr algn="l"/>
              <a:t>‹#›</a:t>
            </a:fld>
            <a:endParaRPr lang="en-US" sz="800" b="0" i="0" dirty="0">
              <a:latin typeface="Proxima Nova" panose="02000506030000020004" pitchFamily="2" charset="0"/>
              <a:ea typeface="Arial" charset="0"/>
              <a:cs typeface="Arial" charset="0"/>
            </a:endParaRPr>
          </a:p>
        </p:txBody>
      </p:sp>
      <p:pic>
        <p:nvPicPr>
          <p:cNvPr id="11" name="Graphic 10">
            <a:extLst>
              <a:ext uri="{FF2B5EF4-FFF2-40B4-BE49-F238E27FC236}">
                <a16:creationId xmlns:a16="http://schemas.microsoft.com/office/drawing/2014/main" id="{A4667275-0EC1-1245-9095-6ABCEE9D5C4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sp>
        <p:nvSpPr>
          <p:cNvPr id="17" name="Footer Placeholder 3">
            <a:extLst>
              <a:ext uri="{FF2B5EF4-FFF2-40B4-BE49-F238E27FC236}">
                <a16:creationId xmlns:a16="http://schemas.microsoft.com/office/drawing/2014/main" id="{3C793731-9DBD-EE44-B48F-BAD18D956E2A}"/>
              </a:ext>
            </a:extLst>
          </p:cNvPr>
          <p:cNvSpPr>
            <a:spLocks noGrp="1"/>
          </p:cNvSpPr>
          <p:nvPr>
            <p:ph type="ftr" sz="quarter" idx="3"/>
          </p:nvPr>
        </p:nvSpPr>
        <p:spPr>
          <a:xfrm>
            <a:off x="2286000" y="6440910"/>
            <a:ext cx="5388464" cy="180000"/>
          </a:xfrm>
          <a:prstGeom prst="rect">
            <a:avLst/>
          </a:prstGeom>
        </p:spPr>
        <p:txBody>
          <a:bodyPr vert="horz" lIns="0" tIns="0" rIns="0" bIns="0" rtlCol="0" anchor="b" anchorCtr="0">
            <a:noAutofit/>
          </a:bodyPr>
          <a:lstStyle>
            <a:lvl1pPr algn="l">
              <a:defRPr sz="800" b="0" i="0" baseline="0">
                <a:solidFill>
                  <a:schemeClr val="tx1"/>
                </a:solidFill>
                <a:latin typeface="Proxima Nova" panose="02000506030000020004" pitchFamily="2" charset="0"/>
              </a:defRPr>
            </a:lvl1pPr>
          </a:lstStyle>
          <a:p>
            <a:r>
              <a:rPr lang="en-US">
                <a:latin typeface="Proxima Nova" panose="02000506030000020004" pitchFamily="2" charset="0"/>
              </a:rPr>
              <a:t>source:  Refinitiv LPC</a:t>
            </a:r>
            <a:endParaRPr lang="en-US" dirty="0">
              <a:latin typeface="Proxima Nova" panose="02000506030000020004" pitchFamily="2" charset="0"/>
            </a:endParaRPr>
          </a:p>
        </p:txBody>
      </p:sp>
      <p:sp>
        <p:nvSpPr>
          <p:cNvPr id="18" name="TextBox 17">
            <a:extLst>
              <a:ext uri="{FF2B5EF4-FFF2-40B4-BE49-F238E27FC236}">
                <a16:creationId xmlns:a16="http://schemas.microsoft.com/office/drawing/2014/main" id="{88E2A484-7C48-8242-8B8B-8C6CD3D3A7CE}"/>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1" i="0" dirty="0">
                <a:latin typeface="Proxima Nova Semibold" panose="02000506030000020004" pitchFamily="2" charset="0"/>
              </a:rPr>
              <a:t>An LSEG Business</a:t>
            </a:r>
          </a:p>
        </p:txBody>
      </p:sp>
    </p:spTree>
    <p:extLst>
      <p:ext uri="{BB962C8B-B14F-4D97-AF65-F5344CB8AC3E}">
        <p14:creationId xmlns:p14="http://schemas.microsoft.com/office/powerpoint/2010/main" val="25948819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13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four column">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E81D9712-1E13-3748-8CED-E3EFEBEF4B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5" name="Text Placeholder 4">
            <a:extLst>
              <a:ext uri="{FF2B5EF4-FFF2-40B4-BE49-F238E27FC236}">
                <a16:creationId xmlns:a16="http://schemas.microsoft.com/office/drawing/2014/main" id="{1C4C3A6E-A051-CC4E-A53B-B7C50B107A8A}"/>
              </a:ext>
            </a:extLst>
          </p:cNvPr>
          <p:cNvSpPr>
            <a:spLocks noGrp="1"/>
          </p:cNvSpPr>
          <p:nvPr>
            <p:ph type="body" sz="quarter" idx="11"/>
          </p:nvPr>
        </p:nvSpPr>
        <p:spPr>
          <a:xfrm>
            <a:off x="334963" y="3784920"/>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sp>
        <p:nvSpPr>
          <p:cNvPr id="6" name="Text Placeholder 5">
            <a:extLst>
              <a:ext uri="{FF2B5EF4-FFF2-40B4-BE49-F238E27FC236}">
                <a16:creationId xmlns:a16="http://schemas.microsoft.com/office/drawing/2014/main" id="{1F3A7A7B-AEA7-084D-8C54-32536C45B010}"/>
              </a:ext>
            </a:extLst>
          </p:cNvPr>
          <p:cNvSpPr>
            <a:spLocks noGrp="1"/>
          </p:cNvSpPr>
          <p:nvPr>
            <p:ph type="body" sz="quarter" idx="13"/>
          </p:nvPr>
        </p:nvSpPr>
        <p:spPr>
          <a:xfrm>
            <a:off x="3251517" y="3784921"/>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EFBD146C-8D78-5C48-A786-463D132DCD18}"/>
              </a:ext>
            </a:extLst>
          </p:cNvPr>
          <p:cNvSpPr>
            <a:spLocks noGrp="1"/>
          </p:cNvSpPr>
          <p:nvPr>
            <p:ph type="body" sz="quarter" idx="14"/>
          </p:nvPr>
        </p:nvSpPr>
        <p:spPr>
          <a:xfrm>
            <a:off x="9084625" y="3784921"/>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5">
            <a:extLst>
              <a:ext uri="{FF2B5EF4-FFF2-40B4-BE49-F238E27FC236}">
                <a16:creationId xmlns:a16="http://schemas.microsoft.com/office/drawing/2014/main" id="{A0AF05F5-AC42-4645-BF3A-A0BFC453580D}"/>
              </a:ext>
            </a:extLst>
          </p:cNvPr>
          <p:cNvSpPr>
            <a:spLocks noGrp="1"/>
          </p:cNvSpPr>
          <p:nvPr>
            <p:ph type="body" sz="quarter" idx="15"/>
          </p:nvPr>
        </p:nvSpPr>
        <p:spPr>
          <a:xfrm>
            <a:off x="6168071" y="3784921"/>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4">
            <a:extLst>
              <a:ext uri="{FF2B5EF4-FFF2-40B4-BE49-F238E27FC236}">
                <a16:creationId xmlns:a16="http://schemas.microsoft.com/office/drawing/2014/main" id="{E436995A-0C06-7348-A6DD-8607BFFDD6C7}"/>
              </a:ext>
            </a:extLst>
          </p:cNvPr>
          <p:cNvSpPr>
            <a:spLocks noGrp="1"/>
          </p:cNvSpPr>
          <p:nvPr>
            <p:ph type="body" sz="quarter" idx="16"/>
          </p:nvPr>
        </p:nvSpPr>
        <p:spPr>
          <a:xfrm>
            <a:off x="334963" y="1628775"/>
            <a:ext cx="10477500" cy="18002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2" name="Straight Connector 11">
            <a:extLst>
              <a:ext uri="{FF2B5EF4-FFF2-40B4-BE49-F238E27FC236}">
                <a16:creationId xmlns:a16="http://schemas.microsoft.com/office/drawing/2014/main" id="{F892E86E-7DB3-ED4F-9D05-886FB8B14739}"/>
              </a:ext>
            </a:extLst>
          </p:cNvPr>
          <p:cNvCxnSpPr>
            <a:cxnSpLocks/>
          </p:cNvCxnSpPr>
          <p:nvPr userDrawn="1"/>
        </p:nvCxnSpPr>
        <p:spPr>
          <a:xfrm>
            <a:off x="334964"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978440-E2F7-DA47-8C50-89DC99F94747}"/>
              </a:ext>
            </a:extLst>
          </p:cNvPr>
          <p:cNvCxnSpPr>
            <a:cxnSpLocks/>
          </p:cNvCxnSpPr>
          <p:nvPr userDrawn="1"/>
        </p:nvCxnSpPr>
        <p:spPr>
          <a:xfrm>
            <a:off x="3228634"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0A0D86-02F4-3742-983F-E2F7B4F5A14D}"/>
              </a:ext>
            </a:extLst>
          </p:cNvPr>
          <p:cNvCxnSpPr>
            <a:cxnSpLocks/>
          </p:cNvCxnSpPr>
          <p:nvPr userDrawn="1"/>
        </p:nvCxnSpPr>
        <p:spPr>
          <a:xfrm>
            <a:off x="6145454"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16C87C-EE20-8B4E-9A7A-99E32D37052C}"/>
              </a:ext>
            </a:extLst>
          </p:cNvPr>
          <p:cNvCxnSpPr>
            <a:cxnSpLocks/>
          </p:cNvCxnSpPr>
          <p:nvPr userDrawn="1"/>
        </p:nvCxnSpPr>
        <p:spPr>
          <a:xfrm>
            <a:off x="9073849"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04DC52E7-DC72-814D-A382-CEFA131347F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394575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 four column">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4CFA4D46-56B3-FB49-96BE-23CAB301CE3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5" name="Text Placeholder 4">
            <a:extLst>
              <a:ext uri="{FF2B5EF4-FFF2-40B4-BE49-F238E27FC236}">
                <a16:creationId xmlns:a16="http://schemas.microsoft.com/office/drawing/2014/main" id="{1C4C3A6E-A051-CC4E-A53B-B7C50B107A8A}"/>
              </a:ext>
            </a:extLst>
          </p:cNvPr>
          <p:cNvSpPr>
            <a:spLocks noGrp="1"/>
          </p:cNvSpPr>
          <p:nvPr>
            <p:ph type="body" sz="quarter" idx="11"/>
          </p:nvPr>
        </p:nvSpPr>
        <p:spPr>
          <a:xfrm>
            <a:off x="334963" y="3969949"/>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sp>
        <p:nvSpPr>
          <p:cNvPr id="6" name="Text Placeholder 5">
            <a:extLst>
              <a:ext uri="{FF2B5EF4-FFF2-40B4-BE49-F238E27FC236}">
                <a16:creationId xmlns:a16="http://schemas.microsoft.com/office/drawing/2014/main" id="{1F3A7A7B-AEA7-084D-8C54-32536C45B010}"/>
              </a:ext>
            </a:extLst>
          </p:cNvPr>
          <p:cNvSpPr>
            <a:spLocks noGrp="1"/>
          </p:cNvSpPr>
          <p:nvPr>
            <p:ph type="body" sz="quarter" idx="13"/>
          </p:nvPr>
        </p:nvSpPr>
        <p:spPr>
          <a:xfrm>
            <a:off x="3251517" y="3969950"/>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EFBD146C-8D78-5C48-A786-463D132DCD18}"/>
              </a:ext>
            </a:extLst>
          </p:cNvPr>
          <p:cNvSpPr>
            <a:spLocks noGrp="1"/>
          </p:cNvSpPr>
          <p:nvPr>
            <p:ph type="body" sz="quarter" idx="14"/>
          </p:nvPr>
        </p:nvSpPr>
        <p:spPr>
          <a:xfrm>
            <a:off x="9084625" y="3969950"/>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5">
            <a:extLst>
              <a:ext uri="{FF2B5EF4-FFF2-40B4-BE49-F238E27FC236}">
                <a16:creationId xmlns:a16="http://schemas.microsoft.com/office/drawing/2014/main" id="{A0AF05F5-AC42-4645-BF3A-A0BFC453580D}"/>
              </a:ext>
            </a:extLst>
          </p:cNvPr>
          <p:cNvSpPr>
            <a:spLocks noGrp="1"/>
          </p:cNvSpPr>
          <p:nvPr>
            <p:ph type="body" sz="quarter" idx="15"/>
          </p:nvPr>
        </p:nvSpPr>
        <p:spPr>
          <a:xfrm>
            <a:off x="6168071" y="3969950"/>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a:extLst>
              <a:ext uri="{FF2B5EF4-FFF2-40B4-BE49-F238E27FC236}">
                <a16:creationId xmlns:a16="http://schemas.microsoft.com/office/drawing/2014/main" id="{1B2E3C6B-B066-BD4D-BD8F-AEF5C3154448}"/>
              </a:ext>
            </a:extLst>
          </p:cNvPr>
          <p:cNvSpPr>
            <a:spLocks noGrp="1"/>
          </p:cNvSpPr>
          <p:nvPr>
            <p:ph type="body" sz="quarter" idx="16"/>
          </p:nvPr>
        </p:nvSpPr>
        <p:spPr>
          <a:xfrm>
            <a:off x="334963" y="1645323"/>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5">
            <a:extLst>
              <a:ext uri="{FF2B5EF4-FFF2-40B4-BE49-F238E27FC236}">
                <a16:creationId xmlns:a16="http://schemas.microsoft.com/office/drawing/2014/main" id="{562577E4-E735-A645-A35C-DB168D30E438}"/>
              </a:ext>
            </a:extLst>
          </p:cNvPr>
          <p:cNvSpPr>
            <a:spLocks noGrp="1"/>
          </p:cNvSpPr>
          <p:nvPr>
            <p:ph type="body" sz="quarter" idx="17"/>
          </p:nvPr>
        </p:nvSpPr>
        <p:spPr>
          <a:xfrm>
            <a:off x="3251517" y="1645324"/>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5">
            <a:extLst>
              <a:ext uri="{FF2B5EF4-FFF2-40B4-BE49-F238E27FC236}">
                <a16:creationId xmlns:a16="http://schemas.microsoft.com/office/drawing/2014/main" id="{7E8F0DDB-C087-EE4C-8589-6E0C497A3AE4}"/>
              </a:ext>
            </a:extLst>
          </p:cNvPr>
          <p:cNvSpPr>
            <a:spLocks noGrp="1"/>
          </p:cNvSpPr>
          <p:nvPr>
            <p:ph type="body" sz="quarter" idx="18"/>
          </p:nvPr>
        </p:nvSpPr>
        <p:spPr>
          <a:xfrm>
            <a:off x="9084625" y="1645324"/>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5">
            <a:extLst>
              <a:ext uri="{FF2B5EF4-FFF2-40B4-BE49-F238E27FC236}">
                <a16:creationId xmlns:a16="http://schemas.microsoft.com/office/drawing/2014/main" id="{8DC131A3-69C1-8345-B1E7-17A9B04A1502}"/>
              </a:ext>
            </a:extLst>
          </p:cNvPr>
          <p:cNvSpPr>
            <a:spLocks noGrp="1"/>
          </p:cNvSpPr>
          <p:nvPr>
            <p:ph type="body" sz="quarter" idx="19"/>
          </p:nvPr>
        </p:nvSpPr>
        <p:spPr>
          <a:xfrm>
            <a:off x="6168071" y="1645324"/>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BF91A338-D8DB-364F-9932-1077CC083DDF}"/>
              </a:ext>
            </a:extLst>
          </p:cNvPr>
          <p:cNvCxnSpPr>
            <a:cxnSpLocks/>
          </p:cNvCxnSpPr>
          <p:nvPr userDrawn="1"/>
        </p:nvCxnSpPr>
        <p:spPr>
          <a:xfrm>
            <a:off x="334964"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7E1FE1-F65B-D148-9DAF-09B702B8E333}"/>
              </a:ext>
            </a:extLst>
          </p:cNvPr>
          <p:cNvCxnSpPr>
            <a:cxnSpLocks/>
          </p:cNvCxnSpPr>
          <p:nvPr userDrawn="1"/>
        </p:nvCxnSpPr>
        <p:spPr>
          <a:xfrm>
            <a:off x="3228634"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A3A483-05A7-BA4D-B90D-CE38C83415BB}"/>
              </a:ext>
            </a:extLst>
          </p:cNvPr>
          <p:cNvCxnSpPr>
            <a:cxnSpLocks/>
          </p:cNvCxnSpPr>
          <p:nvPr userDrawn="1"/>
        </p:nvCxnSpPr>
        <p:spPr>
          <a:xfrm>
            <a:off x="6145454"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4CE45B-5F21-8846-A11F-183B4D11A43C}"/>
              </a:ext>
            </a:extLst>
          </p:cNvPr>
          <p:cNvCxnSpPr>
            <a:cxnSpLocks/>
          </p:cNvCxnSpPr>
          <p:nvPr userDrawn="1"/>
        </p:nvCxnSpPr>
        <p:spPr>
          <a:xfrm>
            <a:off x="9073849"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9D0471-3032-9343-B738-EFCA32D5549E}"/>
              </a:ext>
            </a:extLst>
          </p:cNvPr>
          <p:cNvCxnSpPr>
            <a:cxnSpLocks/>
          </p:cNvCxnSpPr>
          <p:nvPr userDrawn="1"/>
        </p:nvCxnSpPr>
        <p:spPr>
          <a:xfrm>
            <a:off x="334964"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F2DC26-A09E-C943-B4BE-0E148F08DBA3}"/>
              </a:ext>
            </a:extLst>
          </p:cNvPr>
          <p:cNvCxnSpPr>
            <a:cxnSpLocks/>
          </p:cNvCxnSpPr>
          <p:nvPr userDrawn="1"/>
        </p:nvCxnSpPr>
        <p:spPr>
          <a:xfrm>
            <a:off x="3228634"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85D8CD-8C33-294B-8BB1-E8EB2DC84D8F}"/>
              </a:ext>
            </a:extLst>
          </p:cNvPr>
          <p:cNvCxnSpPr>
            <a:cxnSpLocks/>
          </p:cNvCxnSpPr>
          <p:nvPr userDrawn="1"/>
        </p:nvCxnSpPr>
        <p:spPr>
          <a:xfrm>
            <a:off x="6145454"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C96855-36A2-EC4D-95D4-CA89CE030E39}"/>
              </a:ext>
            </a:extLst>
          </p:cNvPr>
          <p:cNvCxnSpPr>
            <a:cxnSpLocks/>
          </p:cNvCxnSpPr>
          <p:nvPr userDrawn="1"/>
        </p:nvCxnSpPr>
        <p:spPr>
          <a:xfrm>
            <a:off x="9073849"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C809F0A-B034-F74A-972C-A72BE1261A0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348339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lding slide – 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9754BDA-6850-0740-B86F-07E8217E0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FF870D30-3C8D-DA4D-BF7F-6299566F81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86526" y="1809000"/>
            <a:ext cx="7209663" cy="3235833"/>
          </a:xfrm>
          <a:prstGeom prst="rect">
            <a:avLst/>
          </a:prstGeom>
        </p:spPr>
      </p:pic>
    </p:spTree>
    <p:extLst>
      <p:ext uri="{BB962C8B-B14F-4D97-AF65-F5344CB8AC3E}">
        <p14:creationId xmlns:p14="http://schemas.microsoft.com/office/powerpoint/2010/main" val="3343004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spTree>
    <p:extLst>
      <p:ext uri="{BB962C8B-B14F-4D97-AF65-F5344CB8AC3E}">
        <p14:creationId xmlns:p14="http://schemas.microsoft.com/office/powerpoint/2010/main" val="330005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Tree>
    <p:extLst>
      <p:ext uri="{BB962C8B-B14F-4D97-AF65-F5344CB8AC3E}">
        <p14:creationId xmlns:p14="http://schemas.microsoft.com/office/powerpoint/2010/main" val="164632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Page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8FA132E-A203-DB4F-BE37-0DA77113CB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746A126-B22E-6041-A1E2-E27940DB44AC}"/>
              </a:ext>
            </a:extLst>
          </p:cNvPr>
          <p:cNvSpPr txBox="1"/>
          <p:nvPr userDrawn="1"/>
        </p:nvSpPr>
        <p:spPr>
          <a:xfrm>
            <a:off x="334963" y="2465407"/>
            <a:ext cx="4862070" cy="1015663"/>
          </a:xfrm>
          <a:prstGeom prst="rect">
            <a:avLst/>
          </a:prstGeom>
          <a:noFill/>
        </p:spPr>
        <p:txBody>
          <a:bodyPr wrap="square" lIns="0" tIns="0" rIns="0" bIns="0" rtlCol="0">
            <a:noAutofit/>
          </a:bodyPr>
          <a:lstStyle/>
          <a:p>
            <a:r>
              <a:rPr lang="en-US" sz="6000" b="1" i="0" dirty="0">
                <a:solidFill>
                  <a:schemeClr val="bg1"/>
                </a:solidFill>
                <a:latin typeface="Proxima Nova" panose="02000506030000020004" pitchFamily="2" charset="0"/>
              </a:rPr>
              <a:t>Thank you</a:t>
            </a:r>
          </a:p>
        </p:txBody>
      </p:sp>
      <p:sp>
        <p:nvSpPr>
          <p:cNvPr id="5" name="TextBox 4">
            <a:extLst>
              <a:ext uri="{FF2B5EF4-FFF2-40B4-BE49-F238E27FC236}">
                <a16:creationId xmlns:a16="http://schemas.microsoft.com/office/drawing/2014/main" id="{7FA01DBC-3D9D-A04C-BA59-D389CCC49B40}"/>
              </a:ext>
            </a:extLst>
          </p:cNvPr>
          <p:cNvSpPr txBox="1"/>
          <p:nvPr userDrawn="1"/>
        </p:nvSpPr>
        <p:spPr>
          <a:xfrm>
            <a:off x="334963" y="6162348"/>
            <a:ext cx="3060000" cy="360000"/>
          </a:xfrm>
          <a:prstGeom prst="rect">
            <a:avLst/>
          </a:prstGeom>
          <a:noFill/>
        </p:spPr>
        <p:txBody>
          <a:bodyPr wrap="square" lIns="0" tIns="0" rIns="0" bIns="0" rtlCol="0" anchor="b" anchorCtr="0">
            <a:noAutofit/>
          </a:bodyPr>
          <a:lstStyle/>
          <a:p>
            <a:pPr algn="l"/>
            <a:r>
              <a:rPr lang="en-US" sz="1000" b="1" i="0" dirty="0">
                <a:solidFill>
                  <a:schemeClr val="bg1"/>
                </a:solidFill>
                <a:latin typeface="Proxima Nova Semibold" panose="02000506030000020004" pitchFamily="2" charset="0"/>
              </a:rPr>
              <a:t>An LSEG Business</a:t>
            </a:r>
          </a:p>
        </p:txBody>
      </p:sp>
      <p:pic>
        <p:nvPicPr>
          <p:cNvPr id="6" name="Graphic 5">
            <a:extLst>
              <a:ext uri="{FF2B5EF4-FFF2-40B4-BE49-F238E27FC236}">
                <a16:creationId xmlns:a16="http://schemas.microsoft.com/office/drawing/2014/main" id="{10B1E386-443E-1548-8364-939FC50CCD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6398137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head and Content 2-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608" y="1494536"/>
            <a:ext cx="547725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7882" y="1494536"/>
            <a:ext cx="5477256"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1"/>
          </p:nvPr>
        </p:nvSpPr>
        <p:spPr>
          <a:xfrm>
            <a:off x="9285668" y="0"/>
            <a:ext cx="2906332" cy="244475"/>
          </a:xfrm>
        </p:spPr>
        <p:txBody>
          <a:bodyPr anchor="t"/>
          <a:lstStyle>
            <a:lvl1pPr>
              <a:defRPr sz="1000">
                <a:latin typeface="+mj-lt"/>
              </a:defRPr>
            </a:lvl1pPr>
          </a:lstStyle>
          <a:p>
            <a:r>
              <a:rPr lang="en-US"/>
              <a:t>source:  Refinitiv LPC</a:t>
            </a:r>
            <a:endParaRPr lang="en-US" dirty="0"/>
          </a:p>
        </p:txBody>
      </p:sp>
      <p:sp>
        <p:nvSpPr>
          <p:cNvPr id="12"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EA780704-18EC-CC4B-B26F-DE1A4800B0B1}"/>
              </a:ext>
            </a:extLst>
          </p:cNvPr>
          <p:cNvSpPr>
            <a:spLocks noGrp="1"/>
          </p:cNvSpPr>
          <p:nvPr>
            <p:ph type="body" idx="13"/>
          </p:nvPr>
        </p:nvSpPr>
        <p:spPr>
          <a:xfrm>
            <a:off x="296862" y="663212"/>
            <a:ext cx="11594592" cy="321710"/>
          </a:xfrm>
        </p:spPr>
        <p:txBody>
          <a:bodyPr vert="horz" lIns="0" tIns="0" rIns="0" bIns="0" rtlCol="0" anchor="t" anchorCtr="0">
            <a:noAutofit/>
          </a:bodyPr>
          <a:lstStyle>
            <a:lvl1pPr>
              <a:defRPr lang="en-US" sz="1200" b="1" i="0" dirty="0" smtClean="0">
                <a:solidFill>
                  <a:schemeClr val="tx1"/>
                </a:solidFill>
                <a:latin typeface="Arial Bold" charset="0"/>
                <a:ea typeface="Arial Bold" charset="0"/>
                <a:cs typeface="Arial Bold" charset="0"/>
              </a:defRPr>
            </a:lvl1pPr>
          </a:lstStyle>
          <a:p>
            <a:pPr lvl="0">
              <a:lnSpc>
                <a:spcPct val="90000"/>
              </a:lnSpc>
              <a:spcBef>
                <a:spcPct val="0"/>
              </a:spcBef>
            </a:pPr>
            <a:r>
              <a:rPr lang="en-US" dirty="0"/>
              <a:t>Click to edit Master text styles</a:t>
            </a:r>
          </a:p>
        </p:txBody>
      </p:sp>
      <p:cxnSp>
        <p:nvCxnSpPr>
          <p:cNvPr id="9" name="Straight Connector 8"/>
          <p:cNvCxnSpPr/>
          <p:nvPr userDrawn="1"/>
        </p:nvCxnSpPr>
        <p:spPr>
          <a:xfrm>
            <a:off x="292607" y="1401763"/>
            <a:ext cx="54772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09944" y="1401763"/>
            <a:ext cx="54772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29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ubhead and Content 1-Co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2607" y="1494697"/>
            <a:ext cx="11594592" cy="4572000"/>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charset="0"/>
              <a:buChar char="•"/>
              <a:tabLst/>
              <a:defRPr sz="1600" b="0" i="0">
                <a:latin typeface="Arial" charset="0"/>
              </a:defRPr>
            </a:lvl1pPr>
            <a:lvl2pPr marL="0" marR="0" indent="0" algn="l" defTabSz="914400" rtl="0" eaLnBrk="1" fontAlgn="auto" latinLnBrk="0" hangingPunct="1">
              <a:lnSpc>
                <a:spcPct val="100000"/>
              </a:lnSpc>
              <a:spcBef>
                <a:spcPts val="0"/>
              </a:spcBef>
              <a:spcAft>
                <a:spcPts val="600"/>
              </a:spcAft>
              <a:buClrTx/>
              <a:buSzTx/>
              <a:buFont typeface="System Font Regular"/>
              <a:buNone/>
              <a:tabLst/>
              <a:defRPr sz="1600" b="0" i="0">
                <a:latin typeface="Arial" charset="0"/>
              </a:defRPr>
            </a:lvl2pPr>
            <a:lvl3pPr marL="342900" marR="0" indent="-171450" algn="l" defTabSz="914400" rtl="0" eaLnBrk="1" fontAlgn="auto" latinLnBrk="0" hangingPunct="1">
              <a:lnSpc>
                <a:spcPct val="100000"/>
              </a:lnSpc>
              <a:spcBef>
                <a:spcPts val="0"/>
              </a:spcBef>
              <a:spcAft>
                <a:spcPts val="600"/>
              </a:spcAft>
              <a:buClrTx/>
              <a:buSzTx/>
              <a:buFont typeface="System Font Regular"/>
              <a:buChar char="–"/>
              <a:tabLst/>
              <a:defRPr sz="1600" b="0" i="0">
                <a:latin typeface="Arial" charset="0"/>
              </a:defRPr>
            </a:lvl3pPr>
            <a:lvl4pPr marL="51435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4pPr>
            <a:lvl5pPr marL="68580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Edit Master text styles</a:t>
            </a:r>
          </a:p>
          <a:p>
            <a:pPr marL="171450" marR="0" lvl="1"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Second level</a:t>
            </a:r>
          </a:p>
          <a:p>
            <a:pPr marL="342900" marR="0" lvl="2"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Third level</a:t>
            </a:r>
          </a:p>
          <a:p>
            <a:pPr marL="514350" marR="0" lvl="3"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Fourth level</a:t>
            </a:r>
          </a:p>
          <a:p>
            <a:pPr marL="685800" marR="0" lvl="4"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Fifth level</a:t>
            </a:r>
          </a:p>
        </p:txBody>
      </p:sp>
      <p:sp>
        <p:nvSpPr>
          <p:cNvPr id="8" name="Footer Placeholder 7"/>
          <p:cNvSpPr>
            <a:spLocks noGrp="1"/>
          </p:cNvSpPr>
          <p:nvPr>
            <p:ph type="ftr" sz="quarter" idx="11"/>
          </p:nvPr>
        </p:nvSpPr>
        <p:spPr>
          <a:xfrm>
            <a:off x="9272789" y="0"/>
            <a:ext cx="2919210" cy="244475"/>
          </a:xfrm>
        </p:spPr>
        <p:txBody>
          <a:bodyPr anchor="t"/>
          <a:lstStyle>
            <a:lvl1pPr>
              <a:defRPr sz="1000">
                <a:latin typeface="+mn-lt"/>
              </a:defRPr>
            </a:lvl1pPr>
          </a:lstStyle>
          <a:p>
            <a:r>
              <a:rPr lang="en-US"/>
              <a:t>source:  Refinitiv LPC</a:t>
            </a:r>
            <a:endParaRPr lang="en-US" dirty="0"/>
          </a:p>
        </p:txBody>
      </p:sp>
      <p:sp>
        <p:nvSpPr>
          <p:cNvPr id="7"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EA780704-18EC-CC4B-B26F-DE1A4800B0B1}"/>
              </a:ext>
            </a:extLst>
          </p:cNvPr>
          <p:cNvSpPr>
            <a:spLocks noGrp="1"/>
          </p:cNvSpPr>
          <p:nvPr>
            <p:ph type="body" idx="13"/>
          </p:nvPr>
        </p:nvSpPr>
        <p:spPr>
          <a:xfrm>
            <a:off x="296862" y="663212"/>
            <a:ext cx="11594592" cy="321710"/>
          </a:xfrm>
        </p:spPr>
        <p:txBody>
          <a:bodyPr vert="horz" lIns="0" tIns="0" rIns="0" bIns="0" rtlCol="0" anchor="t" anchorCtr="0">
            <a:noAutofit/>
          </a:bodyPr>
          <a:lstStyle>
            <a:lvl1pPr>
              <a:defRPr lang="en-US" sz="1200" b="1" i="0" dirty="0" smtClean="0">
                <a:solidFill>
                  <a:schemeClr val="tx1"/>
                </a:solidFill>
                <a:latin typeface="Arial Bold" charset="0"/>
                <a:ea typeface="Arial Bold" charset="0"/>
                <a:cs typeface="Arial Bold" charset="0"/>
              </a:defRPr>
            </a:lvl1pPr>
          </a:lstStyle>
          <a:p>
            <a:pPr lvl="0">
              <a:lnSpc>
                <a:spcPct val="90000"/>
              </a:lnSpc>
              <a:spcBef>
                <a:spcPct val="0"/>
              </a:spcBef>
            </a:pPr>
            <a:r>
              <a:rPr lang="en-US" dirty="0"/>
              <a:t>Click to edit Master text styles</a:t>
            </a:r>
          </a:p>
        </p:txBody>
      </p:sp>
      <p:cxnSp>
        <p:nvCxnSpPr>
          <p:cNvPr id="4" name="Straight Connector 3"/>
          <p:cNvCxnSpPr/>
          <p:nvPr userDrawn="1"/>
        </p:nvCxnSpPr>
        <p:spPr>
          <a:xfrm>
            <a:off x="292607" y="1401763"/>
            <a:ext cx="1160253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89653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White Background Light Bul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07524" y="177801"/>
            <a:ext cx="6260494" cy="2607330"/>
          </a:xfrm>
        </p:spPr>
        <p:txBody>
          <a:bodyPr anchor="b">
            <a:noAutofit/>
          </a:bodyPr>
          <a:lstStyle>
            <a:lvl1pPr algn="l">
              <a:lnSpc>
                <a:spcPct val="80000"/>
              </a:lnSpc>
              <a:defRPr sz="6000">
                <a:solidFill>
                  <a:schemeClr val="tx2"/>
                </a:solidFill>
              </a:defRPr>
            </a:lvl1pPr>
          </a:lstStyle>
          <a:p>
            <a:r>
              <a:rPr lang="en-US"/>
              <a:t>Click to edit </a:t>
            </a:r>
            <a:br>
              <a:rPr lang="en-US"/>
            </a:br>
            <a:r>
              <a:rPr lang="en-US"/>
              <a:t>Master title style</a:t>
            </a:r>
          </a:p>
        </p:txBody>
      </p:sp>
      <p:sp>
        <p:nvSpPr>
          <p:cNvPr id="7" name="Subtitle 2"/>
          <p:cNvSpPr>
            <a:spLocks noGrp="1"/>
          </p:cNvSpPr>
          <p:nvPr>
            <p:ph type="subTitle" idx="1"/>
          </p:nvPr>
        </p:nvSpPr>
        <p:spPr>
          <a:xfrm>
            <a:off x="329184" y="2797832"/>
            <a:ext cx="6257883" cy="731520"/>
          </a:xfrm>
        </p:spPr>
        <p:txBody>
          <a:bodyPr anchor="t">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2"/>
          <p:cNvSpPr>
            <a:spLocks noGrp="1"/>
          </p:cNvSpPr>
          <p:nvPr>
            <p:ph type="dt" idx="10"/>
          </p:nvPr>
        </p:nvSpPr>
        <p:spPr>
          <a:xfrm>
            <a:off x="326572" y="4019440"/>
            <a:ext cx="3508827" cy="400160"/>
          </a:xfrm>
          <a:prstGeom prst="rect">
            <a:avLst/>
          </a:prstGeom>
        </p:spPr>
        <p:txBody>
          <a:bodyPr vert="horz" lIns="0" tIns="0" rIns="0" bIns="0" rtlCol="0">
            <a:noAutofit/>
          </a:bodyPr>
          <a:lstStyle>
            <a:lvl1pPr algn="l">
              <a:defRPr sz="1200" b="1" i="0">
                <a:solidFill>
                  <a:schemeClr val="tx1"/>
                </a:solidFill>
                <a:latin typeface="Proxima Nova Regular" charset="0"/>
              </a:defRPr>
            </a:lvl1pPr>
          </a:lstStyle>
          <a:p>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5944" y="0"/>
            <a:ext cx="3628370" cy="5158231"/>
          </a:xfrm>
          <a:prstGeom prst="rect">
            <a:avLst/>
          </a:prstGeom>
        </p:spPr>
      </p:pic>
      <p:pic>
        <p:nvPicPr>
          <p:cNvPr id="12" name="Picture 11">
            <a:extLst>
              <a:ext uri="{FF2B5EF4-FFF2-40B4-BE49-F238E27FC236}">
                <a16:creationId xmlns:a16="http://schemas.microsoft.com/office/drawing/2014/main" id="{939A49A3-3605-40D1-9E54-4804D7109E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75490" y="6099908"/>
            <a:ext cx="1616510" cy="682004"/>
          </a:xfrm>
          <a:prstGeom prst="rect">
            <a:avLst/>
          </a:prstGeom>
        </p:spPr>
      </p:pic>
    </p:spTree>
    <p:extLst>
      <p:ext uri="{BB962C8B-B14F-4D97-AF65-F5344CB8AC3E}">
        <p14:creationId xmlns:p14="http://schemas.microsoft.com/office/powerpoint/2010/main" val="25303788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 two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CB783DB-1824-DB4F-8EBE-6D58C31CE0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5605272" cy="45210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6218866" y="1628774"/>
            <a:ext cx="5605272" cy="4521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BD86492E-BD17-CA40-A5BB-335A4CE403D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cxnSp>
        <p:nvCxnSpPr>
          <p:cNvPr id="11" name="Straight Connector 10">
            <a:extLst>
              <a:ext uri="{FF2B5EF4-FFF2-40B4-BE49-F238E27FC236}">
                <a16:creationId xmlns:a16="http://schemas.microsoft.com/office/drawing/2014/main" id="{AEAEA0FE-7F09-4654-8BCC-6620AD562207}"/>
              </a:ext>
            </a:extLst>
          </p:cNvPr>
          <p:cNvCxnSpPr>
            <a:cxnSpLocks/>
          </p:cNvCxnSpPr>
          <p:nvPr userDrawn="1"/>
        </p:nvCxnSpPr>
        <p:spPr>
          <a:xfrm>
            <a:off x="334962" y="1557090"/>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DE148A-E979-4EA1-9ED4-184B7AAE6EE5}"/>
              </a:ext>
            </a:extLst>
          </p:cNvPr>
          <p:cNvCxnSpPr>
            <a:cxnSpLocks/>
          </p:cNvCxnSpPr>
          <p:nvPr userDrawn="1"/>
        </p:nvCxnSpPr>
        <p:spPr>
          <a:xfrm>
            <a:off x="6218866" y="1557090"/>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171FB76-A98E-4A17-BDB1-010E343BDF24}"/>
              </a:ext>
            </a:extLst>
          </p:cNvPr>
          <p:cNvSpPr>
            <a:spLocks noGrp="1"/>
          </p:cNvSpPr>
          <p:nvPr>
            <p:ph type="title"/>
          </p:nvPr>
        </p:nvSpPr>
        <p:spPr>
          <a:xfrm>
            <a:off x="334963" y="388672"/>
            <a:ext cx="10191269" cy="477297"/>
          </a:xfrm>
        </p:spPr>
        <p:txBody>
          <a:bodyPr/>
          <a:lstStyle>
            <a:lvl1pPr>
              <a:defRPr sz="2400"/>
            </a:lvl1pPr>
          </a:lstStyle>
          <a:p>
            <a:r>
              <a:rPr lang="en-US"/>
              <a:t>Click to edit Master title style</a:t>
            </a:r>
          </a:p>
        </p:txBody>
      </p:sp>
      <p:sp>
        <p:nvSpPr>
          <p:cNvPr id="14" name="Text Placeholder 6">
            <a:extLst>
              <a:ext uri="{FF2B5EF4-FFF2-40B4-BE49-F238E27FC236}">
                <a16:creationId xmlns:a16="http://schemas.microsoft.com/office/drawing/2014/main" id="{0D544C6C-356E-46FF-A210-C5992A83C16E}"/>
              </a:ext>
            </a:extLst>
          </p:cNvPr>
          <p:cNvSpPr>
            <a:spLocks noGrp="1"/>
          </p:cNvSpPr>
          <p:nvPr>
            <p:ph type="body" sz="quarter" idx="12" hasCustomPrompt="1"/>
          </p:nvPr>
        </p:nvSpPr>
        <p:spPr>
          <a:xfrm>
            <a:off x="334962" y="959856"/>
            <a:ext cx="10191269" cy="330627"/>
          </a:xfrm>
        </p:spPr>
        <p:txBody>
          <a:bodyPr/>
          <a:lstStyle>
            <a:lvl1pPr>
              <a:defRPr sz="1600" b="0">
                <a:solidFill>
                  <a:schemeClr val="tx1"/>
                </a:solidFill>
              </a:defRPr>
            </a:lvl1pPr>
          </a:lstStyle>
          <a:p>
            <a:pPr lvl="0"/>
            <a:r>
              <a:rPr lang="en-GB"/>
              <a:t>Insert subtitle</a:t>
            </a:r>
          </a:p>
        </p:txBody>
      </p:sp>
    </p:spTree>
    <p:extLst>
      <p:ext uri="{BB962C8B-B14F-4D97-AF65-F5344CB8AC3E}">
        <p14:creationId xmlns:p14="http://schemas.microsoft.com/office/powerpoint/2010/main" val="323492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CE3B9A0-FD1B-EB4D-86F5-1C3C5A5A2B0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333"/>
          <a:stretch/>
        </p:blipFill>
        <p:spPr>
          <a:xfrm>
            <a:off x="6258560" y="0"/>
            <a:ext cx="5933440" cy="6858000"/>
          </a:xfrm>
          <a:prstGeom prst="rect">
            <a:avLst/>
          </a:prstGeom>
        </p:spPr>
      </p:pic>
      <p:sp>
        <p:nvSpPr>
          <p:cNvPr id="6" name="Title 1"/>
          <p:cNvSpPr>
            <a:spLocks noGrp="1"/>
          </p:cNvSpPr>
          <p:nvPr>
            <p:ph type="ctrTitle" hasCustomPrompt="1"/>
          </p:nvPr>
        </p:nvSpPr>
        <p:spPr>
          <a:xfrm>
            <a:off x="334963" y="2530449"/>
            <a:ext cx="7408500" cy="1485966"/>
          </a:xfrm>
        </p:spPr>
        <p:txBody>
          <a:bodyPr anchor="b" anchorCtr="0">
            <a:noAutofit/>
          </a:bodyPr>
          <a:lstStyle>
            <a:lvl1pPr algn="l">
              <a:lnSpc>
                <a:spcPct val="80000"/>
              </a:lnSpc>
              <a:defRPr sz="5000" baseline="0">
                <a:solidFill>
                  <a:schemeClr val="tx2"/>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334963" y="4136202"/>
            <a:ext cx="7408500" cy="890397"/>
          </a:xfrm>
        </p:spPr>
        <p:txBody>
          <a:bodyPr anchor="t">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2">
            <a:extLst>
              <a:ext uri="{FF2B5EF4-FFF2-40B4-BE49-F238E27FC236}">
                <a16:creationId xmlns:a16="http://schemas.microsoft.com/office/drawing/2014/main" id="{AC726416-8C62-FA45-8F97-9760AD9D7805}"/>
              </a:ext>
            </a:extLst>
          </p:cNvPr>
          <p:cNvSpPr>
            <a:spLocks noGrp="1"/>
          </p:cNvSpPr>
          <p:nvPr>
            <p:ph type="body" sz="quarter" idx="10" hasCustomPrompt="1"/>
          </p:nvPr>
        </p:nvSpPr>
        <p:spPr>
          <a:xfrm>
            <a:off x="334963" y="5146387"/>
            <a:ext cx="3166520" cy="362315"/>
          </a:xfrm>
        </p:spPr>
        <p:txBody>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200">
                <a:solidFill>
                  <a:schemeClr val="tx1"/>
                </a:solidFill>
              </a:defRPr>
            </a:lvl1pPr>
          </a:lstStyle>
          <a:p>
            <a:pPr lvl="0"/>
            <a:r>
              <a:rPr lang="en-US" dirty="0"/>
              <a:t>Click to insert date</a:t>
            </a:r>
          </a:p>
        </p:txBody>
      </p:sp>
      <p:sp>
        <p:nvSpPr>
          <p:cNvPr id="9" name="TextBox 8">
            <a:extLst>
              <a:ext uri="{FF2B5EF4-FFF2-40B4-BE49-F238E27FC236}">
                <a16:creationId xmlns:a16="http://schemas.microsoft.com/office/drawing/2014/main" id="{1FB60030-87AD-DB44-AAAD-2B46F02DEDEB}"/>
              </a:ext>
            </a:extLst>
          </p:cNvPr>
          <p:cNvSpPr txBox="1"/>
          <p:nvPr userDrawn="1"/>
        </p:nvSpPr>
        <p:spPr>
          <a:xfrm>
            <a:off x="334963" y="6162348"/>
            <a:ext cx="3060000" cy="360000"/>
          </a:xfrm>
          <a:prstGeom prst="rect">
            <a:avLst/>
          </a:prstGeom>
          <a:noFill/>
        </p:spPr>
        <p:txBody>
          <a:bodyPr wrap="square" lIns="0" tIns="0" rIns="0" bIns="0" rtlCol="0" anchor="b" anchorCtr="0">
            <a:noAutofit/>
          </a:bodyPr>
          <a:lstStyle/>
          <a:p>
            <a:pPr algn="l"/>
            <a:r>
              <a:rPr lang="en-US" sz="1000" b="1" i="0" dirty="0">
                <a:latin typeface="Proxima Nova Semibold" panose="02000506030000020004" pitchFamily="2" charset="0"/>
              </a:rPr>
              <a:t>An LSEG Business</a:t>
            </a:r>
          </a:p>
        </p:txBody>
      </p:sp>
      <p:pic>
        <p:nvPicPr>
          <p:cNvPr id="11" name="Graphic 10">
            <a:extLst>
              <a:ext uri="{FF2B5EF4-FFF2-40B4-BE49-F238E27FC236}">
                <a16:creationId xmlns:a16="http://schemas.microsoft.com/office/drawing/2014/main" id="{5882932A-749A-E641-8226-1A39FA388CA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9807" r="86083"/>
          <a:stretch/>
        </p:blipFill>
        <p:spPr>
          <a:xfrm flipV="1">
            <a:off x="0" y="0"/>
            <a:ext cx="1696720" cy="699048"/>
          </a:xfrm>
          <a:prstGeom prst="rect">
            <a:avLst/>
          </a:prstGeom>
        </p:spPr>
      </p:pic>
      <p:pic>
        <p:nvPicPr>
          <p:cNvPr id="12" name="Graphic 11">
            <a:extLst>
              <a:ext uri="{FF2B5EF4-FFF2-40B4-BE49-F238E27FC236}">
                <a16:creationId xmlns:a16="http://schemas.microsoft.com/office/drawing/2014/main" id="{FA5B2C93-2D82-6A49-AA75-2884326BD0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344919097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A5A486D-7E50-8944-AE6B-5517585673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500"/>
          <a:stretch/>
        </p:blipFill>
        <p:spPr>
          <a:xfrm>
            <a:off x="6278880" y="0"/>
            <a:ext cx="5913120" cy="6858000"/>
          </a:xfrm>
          <a:prstGeom prst="rect">
            <a:avLst/>
          </a:prstGeom>
        </p:spPr>
      </p:pic>
      <p:sp>
        <p:nvSpPr>
          <p:cNvPr id="6" name="Title 1"/>
          <p:cNvSpPr>
            <a:spLocks noGrp="1"/>
          </p:cNvSpPr>
          <p:nvPr>
            <p:ph type="ctrTitle" hasCustomPrompt="1"/>
          </p:nvPr>
        </p:nvSpPr>
        <p:spPr>
          <a:xfrm>
            <a:off x="334963" y="2553598"/>
            <a:ext cx="7408500" cy="1485966"/>
          </a:xfrm>
        </p:spPr>
        <p:txBody>
          <a:bodyPr anchor="b" anchorCtr="0">
            <a:noAutofit/>
          </a:bodyPr>
          <a:lstStyle>
            <a:lvl1pPr algn="l">
              <a:lnSpc>
                <a:spcPct val="80000"/>
              </a:lnSpc>
              <a:defRPr sz="5000" baseline="0">
                <a:solidFill>
                  <a:schemeClr val="bg1"/>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334963" y="4159351"/>
            <a:ext cx="7408500" cy="890397"/>
          </a:xfrm>
        </p:spPr>
        <p:txBody>
          <a:bodyPr anchor="t">
            <a:noAutofit/>
          </a:bodyPr>
          <a:lstStyle>
            <a:lvl1pPr marL="0" indent="0" algn="l">
              <a:buNone/>
              <a:defRPr sz="16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a:extLst>
              <a:ext uri="{FF2B5EF4-FFF2-40B4-BE49-F238E27FC236}">
                <a16:creationId xmlns:a16="http://schemas.microsoft.com/office/drawing/2014/main" id="{33A3BD4A-350F-8047-BE5F-DF411F0EC5CE}"/>
              </a:ext>
            </a:extLst>
          </p:cNvPr>
          <p:cNvSpPr>
            <a:spLocks noGrp="1"/>
          </p:cNvSpPr>
          <p:nvPr>
            <p:ph type="body" sz="quarter" idx="10" hasCustomPrompt="1"/>
          </p:nvPr>
        </p:nvSpPr>
        <p:spPr>
          <a:xfrm>
            <a:off x="334963" y="5146387"/>
            <a:ext cx="3166520" cy="362315"/>
          </a:xfrm>
        </p:spPr>
        <p:txBody>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200">
                <a:solidFill>
                  <a:schemeClr val="bg1"/>
                </a:solidFill>
              </a:defRPr>
            </a:lvl1pPr>
          </a:lstStyle>
          <a:p>
            <a:pPr lvl="0"/>
            <a:r>
              <a:rPr lang="en-US" dirty="0"/>
              <a:t>Click to insert date</a:t>
            </a:r>
          </a:p>
        </p:txBody>
      </p:sp>
      <p:sp>
        <p:nvSpPr>
          <p:cNvPr id="9" name="TextBox 8">
            <a:extLst>
              <a:ext uri="{FF2B5EF4-FFF2-40B4-BE49-F238E27FC236}">
                <a16:creationId xmlns:a16="http://schemas.microsoft.com/office/drawing/2014/main" id="{D5353066-21D1-4F45-BACD-CD59D34BF984}"/>
              </a:ext>
            </a:extLst>
          </p:cNvPr>
          <p:cNvSpPr txBox="1"/>
          <p:nvPr userDrawn="1"/>
        </p:nvSpPr>
        <p:spPr>
          <a:xfrm>
            <a:off x="334963" y="6162348"/>
            <a:ext cx="3060000" cy="360000"/>
          </a:xfrm>
          <a:prstGeom prst="rect">
            <a:avLst/>
          </a:prstGeom>
          <a:noFill/>
        </p:spPr>
        <p:txBody>
          <a:bodyPr wrap="square" lIns="0" tIns="0" rIns="0" bIns="0" rtlCol="0" anchor="b" anchorCtr="0">
            <a:noAutofit/>
          </a:bodyPr>
          <a:lstStyle/>
          <a:p>
            <a:pPr algn="l"/>
            <a:r>
              <a:rPr lang="en-US" sz="1000" b="1" i="0" dirty="0">
                <a:solidFill>
                  <a:schemeClr val="bg1"/>
                </a:solidFill>
                <a:latin typeface="Proxima Nova Semibold" panose="02000506030000020004" pitchFamily="2" charset="0"/>
              </a:rPr>
              <a:t>An LSEG Business</a:t>
            </a:r>
          </a:p>
        </p:txBody>
      </p:sp>
      <p:pic>
        <p:nvPicPr>
          <p:cNvPr id="11" name="Graphic 10">
            <a:extLst>
              <a:ext uri="{FF2B5EF4-FFF2-40B4-BE49-F238E27FC236}">
                <a16:creationId xmlns:a16="http://schemas.microsoft.com/office/drawing/2014/main" id="{5ACDE656-51F0-B949-BCE3-E7F44F1440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9132" r="85583"/>
          <a:stretch/>
        </p:blipFill>
        <p:spPr>
          <a:xfrm flipV="1">
            <a:off x="0" y="0"/>
            <a:ext cx="1757680" cy="745346"/>
          </a:xfrm>
          <a:prstGeom prst="rect">
            <a:avLst/>
          </a:prstGeom>
        </p:spPr>
      </p:pic>
      <p:pic>
        <p:nvPicPr>
          <p:cNvPr id="12" name="Graphic 11">
            <a:extLst>
              <a:ext uri="{FF2B5EF4-FFF2-40B4-BE49-F238E27FC236}">
                <a16:creationId xmlns:a16="http://schemas.microsoft.com/office/drawing/2014/main" id="{6DE906E5-289C-7A46-B4FA-81E6301B4A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17553030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3 – with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BDF64A4-D8EC-1546-A17E-888C6E099C2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2319" t="21114" r="22650" b="66747"/>
          <a:stretch/>
        </p:blipFill>
        <p:spPr>
          <a:xfrm>
            <a:off x="9259324" y="3842158"/>
            <a:ext cx="3051673" cy="832442"/>
          </a:xfrm>
          <a:prstGeom prst="rect">
            <a:avLst/>
          </a:prstGeom>
        </p:spPr>
      </p:pic>
      <p:sp>
        <p:nvSpPr>
          <p:cNvPr id="2" name="Title 1"/>
          <p:cNvSpPr>
            <a:spLocks noGrp="1"/>
          </p:cNvSpPr>
          <p:nvPr>
            <p:ph type="ctrTitle"/>
          </p:nvPr>
        </p:nvSpPr>
        <p:spPr>
          <a:xfrm>
            <a:off x="334963" y="4328932"/>
            <a:ext cx="8924361" cy="1081018"/>
          </a:xfrm>
        </p:spPr>
        <p:txBody>
          <a:bodyPr bIns="108000" anchor="b"/>
          <a:lstStyle>
            <a:lvl1pPr algn="l">
              <a:lnSpc>
                <a:spcPct val="80000"/>
              </a:lnSpc>
              <a:defRPr sz="40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34964" y="5409950"/>
            <a:ext cx="8924360" cy="323527"/>
          </a:xfrm>
        </p:spPr>
        <p:txBody>
          <a:bodyPr anchor="t">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a:extLst>
              <a:ext uri="{FF2B5EF4-FFF2-40B4-BE49-F238E27FC236}">
                <a16:creationId xmlns:a16="http://schemas.microsoft.com/office/drawing/2014/main" id="{3253E1D3-D1C0-6F46-AEF9-83DDFF735158}"/>
              </a:ext>
            </a:extLst>
          </p:cNvPr>
          <p:cNvSpPr>
            <a:spLocks noGrp="1"/>
          </p:cNvSpPr>
          <p:nvPr>
            <p:ph type="pic" sz="quarter" idx="10" hasCustomPrompt="1"/>
          </p:nvPr>
        </p:nvSpPr>
        <p:spPr>
          <a:xfrm>
            <a:off x="0" y="-1"/>
            <a:ext cx="12188952" cy="4005406"/>
          </a:xfrm>
          <a:solidFill>
            <a:schemeClr val="bg1">
              <a:lumMod val="85000"/>
            </a:schemeClr>
          </a:solidFill>
        </p:spPr>
        <p:txBody>
          <a:bodyPr/>
          <a:lstStyle>
            <a:lvl1pPr>
              <a:defRPr sz="1400"/>
            </a:lvl1pPr>
          </a:lstStyle>
          <a:p>
            <a:r>
              <a:rPr lang="en-US" dirty="0"/>
              <a:t>Picture here. Click icon to insert picture.</a:t>
            </a:r>
          </a:p>
        </p:txBody>
      </p:sp>
      <p:sp>
        <p:nvSpPr>
          <p:cNvPr id="8" name="Text Placeholder 2">
            <a:extLst>
              <a:ext uri="{FF2B5EF4-FFF2-40B4-BE49-F238E27FC236}">
                <a16:creationId xmlns:a16="http://schemas.microsoft.com/office/drawing/2014/main" id="{4F8621A5-7B63-C94E-8E67-DFF0F9FFB4EA}"/>
              </a:ext>
            </a:extLst>
          </p:cNvPr>
          <p:cNvSpPr>
            <a:spLocks noGrp="1"/>
          </p:cNvSpPr>
          <p:nvPr>
            <p:ph type="body" sz="quarter" idx="11" hasCustomPrompt="1"/>
          </p:nvPr>
        </p:nvSpPr>
        <p:spPr>
          <a:xfrm>
            <a:off x="334963" y="5781263"/>
            <a:ext cx="3166520" cy="198206"/>
          </a:xfrm>
        </p:spPr>
        <p:txBody>
          <a:bodyPr anchor="b" anchorCtr="0"/>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200">
                <a:solidFill>
                  <a:schemeClr val="tx2"/>
                </a:solidFill>
              </a:defRPr>
            </a:lvl1pPr>
          </a:lstStyle>
          <a:p>
            <a:pPr lvl="0"/>
            <a:r>
              <a:rPr lang="en-US" dirty="0"/>
              <a:t>Click to insert date</a:t>
            </a:r>
          </a:p>
        </p:txBody>
      </p:sp>
      <p:sp>
        <p:nvSpPr>
          <p:cNvPr id="10" name="TextBox 9">
            <a:extLst>
              <a:ext uri="{FF2B5EF4-FFF2-40B4-BE49-F238E27FC236}">
                <a16:creationId xmlns:a16="http://schemas.microsoft.com/office/drawing/2014/main" id="{58AC7125-B92F-174E-AE5C-56770E0DAB16}"/>
              </a:ext>
            </a:extLst>
          </p:cNvPr>
          <p:cNvSpPr txBox="1"/>
          <p:nvPr userDrawn="1"/>
        </p:nvSpPr>
        <p:spPr>
          <a:xfrm>
            <a:off x="334963" y="6162348"/>
            <a:ext cx="3060000" cy="360000"/>
          </a:xfrm>
          <a:prstGeom prst="rect">
            <a:avLst/>
          </a:prstGeom>
          <a:noFill/>
        </p:spPr>
        <p:txBody>
          <a:bodyPr wrap="square" lIns="0" tIns="0" rIns="0" bIns="0" rtlCol="0" anchor="b" anchorCtr="0">
            <a:noAutofit/>
          </a:bodyPr>
          <a:lstStyle/>
          <a:p>
            <a:pPr algn="l"/>
            <a:r>
              <a:rPr lang="en-US" sz="1000" b="1" i="0" dirty="0">
                <a:latin typeface="Proxima Nova Semibold" panose="02000506030000020004" pitchFamily="2" charset="0"/>
              </a:rPr>
              <a:t>An LSEG Business</a:t>
            </a:r>
          </a:p>
        </p:txBody>
      </p:sp>
      <p:pic>
        <p:nvPicPr>
          <p:cNvPr id="11" name="Graphic 10">
            <a:extLst>
              <a:ext uri="{FF2B5EF4-FFF2-40B4-BE49-F238E27FC236}">
                <a16:creationId xmlns:a16="http://schemas.microsoft.com/office/drawing/2014/main" id="{C0F14469-696E-044E-B5C6-465F10E0DA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15899006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1 – black">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B17D304-9D55-D743-8143-0772E1FD1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34964" y="3429000"/>
            <a:ext cx="7501098" cy="733583"/>
          </a:xfrm>
        </p:spPr>
        <p:txBody>
          <a:bodyPr anchor="t">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sub-text if required</a:t>
            </a:r>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pic>
        <p:nvPicPr>
          <p:cNvPr id="8" name="Graphic 7">
            <a:extLst>
              <a:ext uri="{FF2B5EF4-FFF2-40B4-BE49-F238E27FC236}">
                <a16:creationId xmlns:a16="http://schemas.microsoft.com/office/drawing/2014/main" id="{1453ED53-E712-8A4C-8AAD-C3D97F076C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33321468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2 – blue">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AAF2878-DC07-4147-8255-5A73F355D7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34964" y="3429000"/>
            <a:ext cx="7501098" cy="733583"/>
          </a:xfrm>
        </p:spPr>
        <p:txBody>
          <a:bodyPr anchor="t">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sub-text if required</a:t>
            </a:r>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pic>
        <p:nvPicPr>
          <p:cNvPr id="8" name="Graphic 7">
            <a:extLst>
              <a:ext uri="{FF2B5EF4-FFF2-40B4-BE49-F238E27FC236}">
                <a16:creationId xmlns:a16="http://schemas.microsoft.com/office/drawing/2014/main" id="{E711CAE3-435E-CA49-B39E-AC2377ADAD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22805012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3 –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7729538" y="1449388"/>
            <a:ext cx="4112731" cy="2003625"/>
          </a:xfrm>
        </p:spPr>
        <p:txBody>
          <a:bodyPr bIns="108000" anchor="b">
            <a:noAutofit/>
          </a:bodyPr>
          <a:lstStyle>
            <a:lvl1pPr algn="l">
              <a:lnSpc>
                <a:spcPct val="80000"/>
              </a:lnSpc>
              <a:defRPr sz="44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733048" y="3456432"/>
            <a:ext cx="4132287" cy="731520"/>
          </a:xfrm>
        </p:spPr>
        <p:txBody>
          <a:bodyPr anchor="t">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sub-text if required</a:t>
            </a:r>
          </a:p>
        </p:txBody>
      </p:sp>
      <p:sp>
        <p:nvSpPr>
          <p:cNvPr id="5" name="Picture Placeholder 4">
            <a:extLst>
              <a:ext uri="{FF2B5EF4-FFF2-40B4-BE49-F238E27FC236}">
                <a16:creationId xmlns:a16="http://schemas.microsoft.com/office/drawing/2014/main" id="{3253E1D3-D1C0-6F46-AEF9-83DDFF735158}"/>
              </a:ext>
            </a:extLst>
          </p:cNvPr>
          <p:cNvSpPr>
            <a:spLocks noGrp="1"/>
          </p:cNvSpPr>
          <p:nvPr>
            <p:ph type="pic" sz="quarter" idx="10" hasCustomPrompt="1"/>
          </p:nvPr>
        </p:nvSpPr>
        <p:spPr>
          <a:xfrm>
            <a:off x="-1" y="0"/>
            <a:ext cx="7186614" cy="6858000"/>
          </a:xfrm>
          <a:solidFill>
            <a:schemeClr val="bg1">
              <a:lumMod val="85000"/>
            </a:schemeClr>
          </a:solidFill>
        </p:spPr>
        <p:txBody>
          <a:bodyPr>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400"/>
            </a:lvl1pPr>
          </a:lstStyle>
          <a:p>
            <a:r>
              <a:rPr lang="en-US" dirty="0"/>
              <a:t>Picture here. Click icon to insert picture.</a:t>
            </a:r>
          </a:p>
        </p:txBody>
      </p:sp>
      <p:pic>
        <p:nvPicPr>
          <p:cNvPr id="6" name="Graphic 5">
            <a:extLst>
              <a:ext uri="{FF2B5EF4-FFF2-40B4-BE49-F238E27FC236}">
                <a16:creationId xmlns:a16="http://schemas.microsoft.com/office/drawing/2014/main" id="{E1C42E86-8BE3-724B-93AF-0C95EE9EE4E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2319" t="21114" r="22650" b="66747"/>
          <a:stretch/>
        </p:blipFill>
        <p:spPr>
          <a:xfrm>
            <a:off x="9259324" y="199016"/>
            <a:ext cx="3051673" cy="832442"/>
          </a:xfrm>
          <a:prstGeom prst="rect">
            <a:avLst/>
          </a:prstGeom>
        </p:spPr>
      </p:pic>
    </p:spTree>
    <p:extLst>
      <p:ext uri="{BB962C8B-B14F-4D97-AF65-F5344CB8AC3E}">
        <p14:creationId xmlns:p14="http://schemas.microsoft.com/office/powerpoint/2010/main" val="6899146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B20D23D-4949-4C4D-9C9C-594037106D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dirty="0"/>
              <a:t>Insert subtitle or delete – should be one line maximum</a:t>
            </a:r>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628774"/>
            <a:ext cx="10477500"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B5F7776-479C-3F46-B9AC-2F450C5CC76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119106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38399"/>
            <a:ext cx="9734070" cy="43056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4963" y="1628774"/>
            <a:ext cx="10477500" cy="4321175"/>
          </a:xfrm>
          <a:prstGeom prst="rect">
            <a:avLst/>
          </a:prstGeom>
        </p:spPr>
        <p:txBody>
          <a:bodyPr vert="horz" lIns="0" tIns="0" rIns="0" bIns="0" rtlCol="0">
            <a:noAutofit/>
          </a:bodyPr>
          <a:lstStyle/>
          <a:p>
            <a:pPr lvl="0"/>
            <a:r>
              <a:rPr lang="en-US" dirty="0"/>
              <a:t>Heading level style</a:t>
            </a:r>
          </a:p>
          <a:p>
            <a:pPr lvl="1"/>
            <a:r>
              <a:rPr lang="en-US" dirty="0"/>
              <a:t>Body copy style </a:t>
            </a:r>
          </a:p>
          <a:p>
            <a:pPr lvl="2"/>
            <a:r>
              <a:rPr lang="en-US" dirty="0"/>
              <a:t>Bullet level 1</a:t>
            </a:r>
          </a:p>
          <a:p>
            <a:pPr lvl="3"/>
            <a:r>
              <a:rPr lang="en-US" dirty="0"/>
              <a:t>Bullet level 2</a:t>
            </a:r>
          </a:p>
          <a:p>
            <a:pPr lvl="4"/>
            <a:r>
              <a:rPr lang="en-US" dirty="0"/>
              <a:t>Bullet level 3</a:t>
            </a:r>
          </a:p>
        </p:txBody>
      </p:sp>
      <p:sp>
        <p:nvSpPr>
          <p:cNvPr id="8" name="TextBox 7">
            <a:extLst>
              <a:ext uri="{FF2B5EF4-FFF2-40B4-BE49-F238E27FC236}">
                <a16:creationId xmlns:a16="http://schemas.microsoft.com/office/drawing/2014/main" id="{002A5AF3-F9F6-8743-AA58-1F987E301413}"/>
              </a:ext>
            </a:extLst>
          </p:cNvPr>
          <p:cNvSpPr txBox="1"/>
          <p:nvPr/>
        </p:nvSpPr>
        <p:spPr>
          <a:xfrm>
            <a:off x="347536"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baseline="0" smtClean="0">
                <a:latin typeface="Proxima Nova" panose="02000506030000020004" pitchFamily="2" charset="0"/>
                <a:ea typeface="Arial" charset="0"/>
                <a:cs typeface="Arial" charset="0"/>
              </a:rPr>
              <a:pPr algn="l"/>
              <a:t>‹#›</a:t>
            </a:fld>
            <a:endParaRPr lang="en-US" sz="800" b="0" i="0" baseline="0" dirty="0">
              <a:latin typeface="Proxima Nova" panose="02000506030000020004" pitchFamily="2" charset="0"/>
              <a:ea typeface="Arial" charset="0"/>
              <a:cs typeface="Arial" charset="0"/>
            </a:endParaRPr>
          </a:p>
        </p:txBody>
      </p:sp>
      <p:sp>
        <p:nvSpPr>
          <p:cNvPr id="4" name="Footer Placeholder 3"/>
          <p:cNvSpPr>
            <a:spLocks noGrp="1"/>
          </p:cNvSpPr>
          <p:nvPr>
            <p:ph type="ftr" sz="quarter" idx="3"/>
          </p:nvPr>
        </p:nvSpPr>
        <p:spPr>
          <a:xfrm>
            <a:off x="2286000" y="6440910"/>
            <a:ext cx="5388464" cy="180000"/>
          </a:xfrm>
          <a:prstGeom prst="rect">
            <a:avLst/>
          </a:prstGeom>
        </p:spPr>
        <p:txBody>
          <a:bodyPr vert="horz" lIns="0" tIns="0" rIns="0" bIns="0" rtlCol="0" anchor="b" anchorCtr="0">
            <a:noAutofit/>
          </a:bodyPr>
          <a:lstStyle>
            <a:lvl1pPr algn="l">
              <a:defRPr sz="800" b="0" i="0" baseline="0">
                <a:solidFill>
                  <a:schemeClr val="tx1"/>
                </a:solidFill>
                <a:latin typeface="Proxima Nova" panose="02000506030000020004" pitchFamily="2" charset="0"/>
              </a:defRPr>
            </a:lvl1pPr>
          </a:lstStyle>
          <a:p>
            <a:r>
              <a:rPr lang="en-US">
                <a:latin typeface="Proxima Nova" panose="02000506030000020004" pitchFamily="2" charset="0"/>
              </a:rPr>
              <a:t>source:  Refinitiv LPC</a:t>
            </a:r>
            <a:endParaRPr lang="en-US" dirty="0">
              <a:latin typeface="Proxima Nova" panose="02000506030000020004" pitchFamily="2" charset="0"/>
            </a:endParaRPr>
          </a:p>
        </p:txBody>
      </p:sp>
      <p:sp>
        <p:nvSpPr>
          <p:cNvPr id="7" name="TextBox 6">
            <a:extLst>
              <a:ext uri="{FF2B5EF4-FFF2-40B4-BE49-F238E27FC236}">
                <a16:creationId xmlns:a16="http://schemas.microsoft.com/office/drawing/2014/main" id="{E1D1E1E6-300C-6B4A-B22B-E67016C513E8}"/>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1" i="0" dirty="0">
                <a:latin typeface="Proxima Nova Semibold" panose="02000506030000020004" pitchFamily="2" charset="0"/>
              </a:rPr>
              <a:t>An LSEG Business</a:t>
            </a:r>
          </a:p>
        </p:txBody>
      </p:sp>
      <p:pic>
        <p:nvPicPr>
          <p:cNvPr id="6" name="Graphic 5">
            <a:extLst>
              <a:ext uri="{FF2B5EF4-FFF2-40B4-BE49-F238E27FC236}">
                <a16:creationId xmlns:a16="http://schemas.microsoft.com/office/drawing/2014/main" id="{6A705326-F6EE-C34E-9304-AEC1F2CC622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91075" y="6127753"/>
            <a:ext cx="1306449" cy="586359"/>
          </a:xfrm>
          <a:prstGeom prst="rect">
            <a:avLst/>
          </a:prstGeom>
        </p:spPr>
      </p:pic>
    </p:spTree>
    <p:extLst>
      <p:ext uri="{BB962C8B-B14F-4D97-AF65-F5344CB8AC3E}">
        <p14:creationId xmlns:p14="http://schemas.microsoft.com/office/powerpoint/2010/main" val="52632859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sldNum="0" hdr="0" dt="0"/>
  <p:txStyles>
    <p:titleStyle>
      <a:lvl1pPr algn="l" defTabSz="914400" rtl="0" eaLnBrk="1" latinLnBrk="0" hangingPunct="1">
        <a:lnSpc>
          <a:spcPct val="90000"/>
        </a:lnSpc>
        <a:spcBef>
          <a:spcPct val="0"/>
        </a:spcBef>
        <a:buNone/>
        <a:defRPr sz="2400" b="1" i="0" kern="1200" baseline="0">
          <a:solidFill>
            <a:schemeClr val="tx1"/>
          </a:solidFill>
          <a:latin typeface="Proxima Nova" panose="02000506030000020004" pitchFamily="2" charset="0"/>
          <a:ea typeface="Arial Regular" charset="0"/>
          <a:cs typeface="Arial Regular" charset="0"/>
        </a:defRPr>
      </a:lvl1pPr>
    </p:titleStyle>
    <p:body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p15:clr>
            <a:srgbClr val="F26B43"/>
          </p15:clr>
        </p15:guide>
        <p15:guide id="4" orient="horz" pos="3748">
          <p15:clr>
            <a:srgbClr val="F26B43"/>
          </p15:clr>
        </p15:guide>
        <p15:guide id="8" pos="7469">
          <p15:clr>
            <a:srgbClr val="F26B43"/>
          </p15:clr>
        </p15:guide>
        <p15:guide id="9" orient="horz" pos="4156">
          <p15:clr>
            <a:srgbClr val="F26B43"/>
          </p15:clr>
        </p15:guide>
        <p15:guide id="10" orient="horz" pos="210">
          <p15:clr>
            <a:srgbClr val="F26B43"/>
          </p15:clr>
        </p15:guide>
        <p15:guide id="11" pos="6811">
          <p15:clr>
            <a:srgbClr val="F26B43"/>
          </p15:clr>
        </p15:guide>
        <p15:guide id="12" orient="horz" pos="1026">
          <p15:clr>
            <a:srgbClr val="F26B43"/>
          </p15:clr>
        </p15:guide>
        <p15:guide id="13" pos="73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chart" Target="../charts/chart33.xml"/></Relationships>
</file>

<file path=ppt/slides/_rels/slide2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2" Type="http://schemas.openxmlformats.org/officeDocument/2006/relationships/hyperlink" Target="mailto:lpc.info@refinitiv.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963" y="2266950"/>
            <a:ext cx="7408500" cy="1749465"/>
          </a:xfrm>
        </p:spPr>
        <p:txBody>
          <a:bodyPr/>
          <a:lstStyle/>
          <a:p>
            <a:r>
              <a:rPr lang="en-US" sz="3200" dirty="0">
                <a:solidFill>
                  <a:schemeClr val="tx1"/>
                </a:solidFill>
                <a:latin typeface="Arial" panose="020B0604020202020204" pitchFamily="34" charset="0"/>
                <a:cs typeface="Arial" panose="020B0604020202020204" pitchFamily="34" charset="0"/>
              </a:rPr>
              <a:t>The Leveraged, Private Debt and Asset Based Loan Markets in 1-3Q22</a:t>
            </a: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3Q22 Review &amp; 4Q22 Expectations </a:t>
            </a:r>
            <a:endParaRPr lang="en-US" sz="3200" dirty="0">
              <a:solidFill>
                <a:schemeClr val="tx1"/>
              </a:solidFill>
              <a:latin typeface="Arial" charset="0"/>
              <a:ea typeface="Arial" charset="0"/>
              <a:cs typeface="Arial" charset="0"/>
            </a:endParaRPr>
          </a:p>
        </p:txBody>
      </p:sp>
      <p:sp>
        <p:nvSpPr>
          <p:cNvPr id="5" name="Subtitle 5">
            <a:extLst>
              <a:ext uri="{FF2B5EF4-FFF2-40B4-BE49-F238E27FC236}">
                <a16:creationId xmlns:a16="http://schemas.microsoft.com/office/drawing/2014/main" id="{9C1F83D5-7CFC-4045-A8B9-D0B3F58F05E9}"/>
              </a:ext>
            </a:extLst>
          </p:cNvPr>
          <p:cNvSpPr>
            <a:spLocks noGrp="1"/>
          </p:cNvSpPr>
          <p:nvPr>
            <p:ph type="subTitle" idx="1"/>
          </p:nvPr>
        </p:nvSpPr>
        <p:spPr>
          <a:xfrm>
            <a:off x="334963" y="4374550"/>
            <a:ext cx="2389187" cy="1391330"/>
          </a:xfrm>
        </p:spPr>
        <p:txBody>
          <a:bodyPr/>
          <a:lstStyle/>
          <a:p>
            <a:pPr>
              <a:spcAft>
                <a:spcPts val="0"/>
              </a:spcAft>
            </a:pPr>
            <a:r>
              <a:rPr lang="en-US" b="0" dirty="0">
                <a:latin typeface="Arial" panose="020B0604020202020204" pitchFamily="34" charset="0"/>
                <a:cs typeface="Arial" panose="020B0604020202020204" pitchFamily="34" charset="0"/>
              </a:rPr>
              <a:t>Barry Bobrow</a:t>
            </a:r>
          </a:p>
          <a:p>
            <a:pPr>
              <a:spcAft>
                <a:spcPts val="0"/>
              </a:spcAft>
            </a:pPr>
            <a:r>
              <a:rPr lang="en-US" b="0" dirty="0">
                <a:latin typeface="Arial" panose="020B0604020202020204" pitchFamily="34" charset="0"/>
                <a:cs typeface="Arial" panose="020B0604020202020204" pitchFamily="34" charset="0"/>
              </a:rPr>
              <a:t>Host of </a:t>
            </a:r>
            <a:r>
              <a:rPr lang="en-US" b="0" dirty="0" err="1">
                <a:latin typeface="Arial" panose="020B0604020202020204" pitchFamily="34" charset="0"/>
                <a:cs typeface="Arial" panose="020B0604020202020204" pitchFamily="34" charset="0"/>
              </a:rPr>
              <a:t>SFNet</a:t>
            </a:r>
            <a:r>
              <a:rPr lang="en-US" b="0" dirty="0">
                <a:latin typeface="Arial" panose="020B0604020202020204" pitchFamily="34" charset="0"/>
                <a:cs typeface="Arial" panose="020B0604020202020204" pitchFamily="34" charset="0"/>
              </a:rPr>
              <a:t> Presents: </a:t>
            </a:r>
          </a:p>
          <a:p>
            <a:pPr>
              <a:spcAft>
                <a:spcPts val="0"/>
              </a:spcAft>
            </a:pPr>
            <a:r>
              <a:rPr lang="en-US" b="0" i="1" dirty="0">
                <a:latin typeface="Arial" panose="020B0604020202020204" pitchFamily="34" charset="0"/>
                <a:cs typeface="Arial" panose="020B0604020202020204" pitchFamily="34" charset="0"/>
              </a:rPr>
              <a:t>In the Know</a:t>
            </a:r>
          </a:p>
          <a:p>
            <a:endParaRPr lang="en-US" b="0" dirty="0"/>
          </a:p>
        </p:txBody>
      </p:sp>
      <p:sp>
        <p:nvSpPr>
          <p:cNvPr id="6" name="Subtitle 5">
            <a:extLst>
              <a:ext uri="{FF2B5EF4-FFF2-40B4-BE49-F238E27FC236}">
                <a16:creationId xmlns:a16="http://schemas.microsoft.com/office/drawing/2014/main" id="{6E51AE96-D99F-4EF0-9B23-35BCD52580CE}"/>
              </a:ext>
            </a:extLst>
          </p:cNvPr>
          <p:cNvSpPr txBox="1">
            <a:spLocks/>
          </p:cNvSpPr>
          <p:nvPr/>
        </p:nvSpPr>
        <p:spPr>
          <a:xfrm>
            <a:off x="3706813" y="4374550"/>
            <a:ext cx="3271036" cy="139133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1"/>
                </a:solidFill>
                <a:latin typeface="Arial" charset="0"/>
                <a:ea typeface="+mn-ea"/>
                <a:cs typeface="+mn-cs"/>
              </a:defRPr>
            </a:lvl1pPr>
            <a:lvl2pPr marL="457200" indent="0" algn="ctr" defTabSz="914400" rtl="0" eaLnBrk="1" latinLnBrk="0" hangingPunct="1">
              <a:lnSpc>
                <a:spcPct val="100000"/>
              </a:lnSpc>
              <a:spcBef>
                <a:spcPts val="0"/>
              </a:spcBef>
              <a:spcAft>
                <a:spcPts val="600"/>
              </a:spcAft>
              <a:buFont typeface="System Font Regular"/>
              <a:buNone/>
              <a:tabLst/>
              <a:defRPr sz="2000" b="0" i="0" kern="1200">
                <a:solidFill>
                  <a:schemeClr val="tx1"/>
                </a:solidFill>
                <a:latin typeface="Arial" charset="0"/>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tabLst/>
              <a:defRPr sz="1800" b="0" i="0" kern="1200">
                <a:solidFill>
                  <a:schemeClr val="tx1"/>
                </a:solidFill>
                <a:latin typeface="Arial" charset="0"/>
                <a:ea typeface="+mn-ea"/>
                <a:cs typeface="+mn-cs"/>
              </a:defRPr>
            </a:lvl3pPr>
            <a:lvl4pPr marL="1371600" indent="0" algn="ctr" defTabSz="914400" rtl="0" eaLnBrk="1" latinLnBrk="0" hangingPunct="1">
              <a:lnSpc>
                <a:spcPct val="100000"/>
              </a:lnSpc>
              <a:spcBef>
                <a:spcPts val="0"/>
              </a:spcBef>
              <a:spcAft>
                <a:spcPts val="600"/>
              </a:spcAft>
              <a:buFont typeface="System Font Regular"/>
              <a:buNone/>
              <a:tabLst/>
              <a:defRPr sz="1600" b="0" i="0" kern="1200">
                <a:solidFill>
                  <a:schemeClr val="tx1"/>
                </a:solidFill>
                <a:latin typeface="Arial" charset="0"/>
                <a:ea typeface="+mn-ea"/>
                <a:cs typeface="+mn-cs"/>
              </a:defRPr>
            </a:lvl4pPr>
            <a:lvl5pPr marL="1828800" indent="0" algn="ctr" defTabSz="914400" rtl="0" eaLnBrk="1" latinLnBrk="0" hangingPunct="1">
              <a:lnSpc>
                <a:spcPct val="100000"/>
              </a:lnSpc>
              <a:spcBef>
                <a:spcPts val="0"/>
              </a:spcBef>
              <a:spcAft>
                <a:spcPts val="600"/>
              </a:spcAft>
              <a:buClr>
                <a:schemeClr val="tx2"/>
              </a:buClr>
              <a:buFont typeface="Arial" panose="020B0604020202020204" pitchFamily="34" charset="0"/>
              <a:buNone/>
              <a:tabLst/>
              <a:defRPr sz="1600" b="0" i="0" kern="120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Maria C. Dikeos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Head of Global Loans Contributions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maria.dikeos@lseg.com</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p:txBody>
      </p:sp>
      <p:sp>
        <p:nvSpPr>
          <p:cNvPr id="7" name="Subtitle 5">
            <a:extLst>
              <a:ext uri="{FF2B5EF4-FFF2-40B4-BE49-F238E27FC236}">
                <a16:creationId xmlns:a16="http://schemas.microsoft.com/office/drawing/2014/main" id="{22EE4194-056F-43A2-88A6-E8D40CA92B66}"/>
              </a:ext>
            </a:extLst>
          </p:cNvPr>
          <p:cNvSpPr txBox="1">
            <a:spLocks/>
          </p:cNvSpPr>
          <p:nvPr/>
        </p:nvSpPr>
        <p:spPr>
          <a:xfrm>
            <a:off x="7869739" y="4374550"/>
            <a:ext cx="3987298" cy="123613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1"/>
                </a:solidFill>
                <a:latin typeface="Arial" charset="0"/>
                <a:ea typeface="+mn-ea"/>
                <a:cs typeface="+mn-cs"/>
              </a:defRPr>
            </a:lvl1pPr>
            <a:lvl2pPr marL="457200" indent="0" algn="ctr" defTabSz="914400" rtl="0" eaLnBrk="1" latinLnBrk="0" hangingPunct="1">
              <a:lnSpc>
                <a:spcPct val="100000"/>
              </a:lnSpc>
              <a:spcBef>
                <a:spcPts val="0"/>
              </a:spcBef>
              <a:spcAft>
                <a:spcPts val="600"/>
              </a:spcAft>
              <a:buFont typeface="System Font Regular"/>
              <a:buNone/>
              <a:tabLst/>
              <a:defRPr sz="2000" b="0" i="0" kern="1200">
                <a:solidFill>
                  <a:schemeClr val="tx1"/>
                </a:solidFill>
                <a:latin typeface="Arial" charset="0"/>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tabLst/>
              <a:defRPr sz="1800" b="0" i="0" kern="1200">
                <a:solidFill>
                  <a:schemeClr val="tx1"/>
                </a:solidFill>
                <a:latin typeface="Arial" charset="0"/>
                <a:ea typeface="+mn-ea"/>
                <a:cs typeface="+mn-cs"/>
              </a:defRPr>
            </a:lvl3pPr>
            <a:lvl4pPr marL="1371600" indent="0" algn="ctr" defTabSz="914400" rtl="0" eaLnBrk="1" latinLnBrk="0" hangingPunct="1">
              <a:lnSpc>
                <a:spcPct val="100000"/>
              </a:lnSpc>
              <a:spcBef>
                <a:spcPts val="0"/>
              </a:spcBef>
              <a:spcAft>
                <a:spcPts val="600"/>
              </a:spcAft>
              <a:buFont typeface="System Font Regular"/>
              <a:buNone/>
              <a:tabLst/>
              <a:defRPr sz="1600" b="0" i="0" kern="1200">
                <a:solidFill>
                  <a:schemeClr val="tx1"/>
                </a:solidFill>
                <a:latin typeface="Arial" charset="0"/>
                <a:ea typeface="+mn-ea"/>
                <a:cs typeface="+mn-cs"/>
              </a:defRPr>
            </a:lvl4pPr>
            <a:lvl5pPr marL="1828800" indent="0" algn="ctr" defTabSz="914400" rtl="0" eaLnBrk="1" latinLnBrk="0" hangingPunct="1">
              <a:lnSpc>
                <a:spcPct val="100000"/>
              </a:lnSpc>
              <a:spcBef>
                <a:spcPts val="0"/>
              </a:spcBef>
              <a:spcAft>
                <a:spcPts val="600"/>
              </a:spcAft>
              <a:buClr>
                <a:schemeClr val="tx2"/>
              </a:buClr>
              <a:buFont typeface="Arial" panose="020B0604020202020204" pitchFamily="34" charset="0"/>
              <a:buNone/>
              <a:tabLst/>
              <a:defRPr sz="1600" b="0" i="0" kern="120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CJ Doherty</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Director of Analysis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cj.doherty@lseg.com</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7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244475"/>
            <a:ext cx="11594592" cy="448176"/>
          </a:xfrm>
        </p:spPr>
        <p:txBody>
          <a:bodyPr/>
          <a:lstStyle/>
          <a:p>
            <a:r>
              <a:rPr lang="en-US" sz="2000" dirty="0">
                <a:solidFill>
                  <a:schemeClr val="tx1"/>
                </a:solidFill>
                <a:latin typeface="Arial "/>
              </a:rPr>
              <a:t>At US$123bn, 1-3Q22 middle market direct lending fundraising outpaced the US$115bn posted in the same period last year</a:t>
            </a:r>
            <a:endParaRPr lang="en-US" sz="2000" dirty="0">
              <a:solidFill>
                <a:schemeClr val="tx1"/>
              </a:solidFill>
              <a:latin typeface="Arial "/>
              <a:cs typeface="Arial" panose="020B0604020202020204" pitchFamily="34" charset="0"/>
            </a:endParaRPr>
          </a:p>
        </p:txBody>
      </p:sp>
      <p:sp>
        <p:nvSpPr>
          <p:cNvPr id="2" name="Footer Placeholder 1">
            <a:extLst>
              <a:ext uri="{FF2B5EF4-FFF2-40B4-BE49-F238E27FC236}">
                <a16:creationId xmlns:a16="http://schemas.microsoft.com/office/drawing/2014/main" id="{9FD40674-B08C-4F65-9604-AFEB39C749CD}"/>
              </a:ext>
            </a:extLst>
          </p:cNvPr>
          <p:cNvSpPr>
            <a:spLocks noGrp="1"/>
          </p:cNvSpPr>
          <p:nvPr>
            <p:ph type="ftr" sz="quarter" idx="11"/>
          </p:nvPr>
        </p:nvSpPr>
        <p:spPr/>
        <p:txBody>
          <a:bodyPr/>
          <a:lstStyle/>
          <a:p>
            <a:r>
              <a:rPr lang="en-US" dirty="0"/>
              <a:t>source:  Refinitiv LPC</a:t>
            </a:r>
          </a:p>
        </p:txBody>
      </p:sp>
      <p:sp>
        <p:nvSpPr>
          <p:cNvPr id="6" name="Text Placeholder 4">
            <a:extLst>
              <a:ext uri="{FF2B5EF4-FFF2-40B4-BE49-F238E27FC236}">
                <a16:creationId xmlns:a16="http://schemas.microsoft.com/office/drawing/2014/main" id="{F6AADC2A-32D9-4B19-9F9F-4EDF9BD773DB}"/>
              </a:ext>
            </a:extLst>
          </p:cNvPr>
          <p:cNvSpPr txBox="1">
            <a:spLocks/>
          </p:cNvSpPr>
          <p:nvPr/>
        </p:nvSpPr>
        <p:spPr>
          <a:xfrm>
            <a:off x="292100" y="956521"/>
            <a:ext cx="11253355" cy="448176"/>
          </a:xfrm>
          <a:prstGeom prst="rect">
            <a:avLst/>
          </a:prstGeom>
        </p:spPr>
        <p:txBody>
          <a:bodyPr/>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solidFill>
                  <a:schemeClr val="tx1"/>
                </a:solidFill>
                <a:latin typeface="Arial "/>
              </a:rPr>
              <a:t>Investors are nonetheless showing more discipline and selectivity </a:t>
            </a:r>
          </a:p>
          <a:p>
            <a:endParaRPr lang="en-US" dirty="0">
              <a:solidFill>
                <a:srgbClr val="FF0000"/>
              </a:solidFill>
            </a:endParaRPr>
          </a:p>
        </p:txBody>
      </p:sp>
      <p:graphicFrame>
        <p:nvGraphicFramePr>
          <p:cNvPr id="11" name="Content Placeholder 12">
            <a:extLst>
              <a:ext uri="{FF2B5EF4-FFF2-40B4-BE49-F238E27FC236}">
                <a16:creationId xmlns:a16="http://schemas.microsoft.com/office/drawing/2014/main" id="{BA5C8C06-6350-493B-9310-2B9E0BA16F43}"/>
              </a:ext>
            </a:extLst>
          </p:cNvPr>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8">
            <a:extLst>
              <a:ext uri="{FF2B5EF4-FFF2-40B4-BE49-F238E27FC236}">
                <a16:creationId xmlns:a16="http://schemas.microsoft.com/office/drawing/2014/main" id="{4AC8FEB6-C798-4DE4-95DD-0F5DB903C74A}"/>
              </a:ext>
            </a:extLst>
          </p:cNvPr>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360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244475"/>
            <a:ext cx="11594592" cy="448176"/>
          </a:xfrm>
        </p:spPr>
        <p:txBody>
          <a:bodyPr/>
          <a:lstStyle/>
          <a:p>
            <a:r>
              <a:rPr lang="en-US" sz="2000" dirty="0">
                <a:solidFill>
                  <a:schemeClr val="tx1"/>
                </a:solidFill>
                <a:latin typeface="Arial" panose="020B0604020202020204" pitchFamily="34" charset="0"/>
                <a:cs typeface="Arial" panose="020B0604020202020204" pitchFamily="34" charset="0"/>
              </a:rPr>
              <a:t>In terms of volume numbers, 3Q22 turned out to be a tale of two markets between direct and syndicated sponsored segments</a:t>
            </a:r>
          </a:p>
        </p:txBody>
      </p:sp>
      <p:sp>
        <p:nvSpPr>
          <p:cNvPr id="2" name="Footer Placeholder 1">
            <a:extLst>
              <a:ext uri="{FF2B5EF4-FFF2-40B4-BE49-F238E27FC236}">
                <a16:creationId xmlns:a16="http://schemas.microsoft.com/office/drawing/2014/main" id="{9FD40674-B08C-4F65-9604-AFEB39C749CD}"/>
              </a:ext>
            </a:extLst>
          </p:cNvPr>
          <p:cNvSpPr>
            <a:spLocks noGrp="1"/>
          </p:cNvSpPr>
          <p:nvPr>
            <p:ph type="ftr" sz="quarter" idx="11"/>
          </p:nvPr>
        </p:nvSpPr>
        <p:spPr/>
        <p:txBody>
          <a:bodyPr/>
          <a:lstStyle/>
          <a:p>
            <a:r>
              <a:rPr lang="en-US" dirty="0"/>
              <a:t>source:  Refinitiv LPC</a:t>
            </a:r>
          </a:p>
        </p:txBody>
      </p:sp>
      <p:sp>
        <p:nvSpPr>
          <p:cNvPr id="6" name="Text Placeholder 4">
            <a:extLst>
              <a:ext uri="{FF2B5EF4-FFF2-40B4-BE49-F238E27FC236}">
                <a16:creationId xmlns:a16="http://schemas.microsoft.com/office/drawing/2014/main" id="{F6AADC2A-32D9-4B19-9F9F-4EDF9BD773DB}"/>
              </a:ext>
            </a:extLst>
          </p:cNvPr>
          <p:cNvSpPr txBox="1">
            <a:spLocks/>
          </p:cNvSpPr>
          <p:nvPr/>
        </p:nvSpPr>
        <p:spPr>
          <a:xfrm>
            <a:off x="292100" y="858982"/>
            <a:ext cx="11253355" cy="545715"/>
          </a:xfrm>
          <a:prstGeom prst="rect">
            <a:avLst/>
          </a:prstGeom>
        </p:spPr>
        <p:txBody>
          <a:bodyPr/>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US" dirty="0">
                <a:latin typeface="Arial" panose="020B0604020202020204" pitchFamily="34" charset="0"/>
                <a:cs typeface="Arial" panose="020B0604020202020204" pitchFamily="34" charset="0"/>
              </a:rPr>
              <a:t>3Q22 direct lending volume totaled US$35.1bn in 3Q22, 17% higher quarter-over-quarter, while syndicated volume  dropped 47% quarter-over-quarter to US$8.6bn in 3Q22</a:t>
            </a:r>
          </a:p>
          <a:p>
            <a:endParaRPr lang="en-US" dirty="0">
              <a:solidFill>
                <a:srgbClr val="FF0000"/>
              </a:solidFill>
            </a:endParaRPr>
          </a:p>
        </p:txBody>
      </p:sp>
      <p:graphicFrame>
        <p:nvGraphicFramePr>
          <p:cNvPr id="12" name="Content Placeholder 15">
            <a:extLst>
              <a:ext uri="{FF2B5EF4-FFF2-40B4-BE49-F238E27FC236}">
                <a16:creationId xmlns:a16="http://schemas.microsoft.com/office/drawing/2014/main" id="{8B508DE8-282F-4F07-A445-FE34172E6C6C}"/>
              </a:ext>
            </a:extLst>
          </p:cNvPr>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5">
            <a:extLst>
              <a:ext uri="{FF2B5EF4-FFF2-40B4-BE49-F238E27FC236}">
                <a16:creationId xmlns:a16="http://schemas.microsoft.com/office/drawing/2014/main" id="{7422B213-BF2A-4CAE-A386-077D7B24C372}"/>
              </a:ext>
            </a:extLst>
          </p:cNvPr>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69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146936"/>
            <a:ext cx="11594592" cy="545715"/>
          </a:xfrm>
        </p:spPr>
        <p:txBody>
          <a:bodyPr/>
          <a:lstStyle/>
          <a:p>
            <a:r>
              <a:rPr lang="en-US" sz="2000" dirty="0">
                <a:solidFill>
                  <a:schemeClr val="tx1"/>
                </a:solidFill>
                <a:latin typeface="+mn-lt"/>
              </a:rPr>
              <a:t>There was a record 4.1 times more direct lending sponsored middle market volume than syndicated in 3Q22</a:t>
            </a:r>
            <a:endParaRPr lang="en-US" sz="2000" dirty="0">
              <a:solidFill>
                <a:schemeClr val="tx1"/>
              </a:solidFill>
              <a:latin typeface="+mn-lt"/>
              <a:cs typeface="Arial" panose="020B0604020202020204" pitchFamily="34" charset="0"/>
            </a:endParaRPr>
          </a:p>
        </p:txBody>
      </p:sp>
      <p:sp>
        <p:nvSpPr>
          <p:cNvPr id="2" name="Footer Placeholder 1">
            <a:extLst>
              <a:ext uri="{FF2B5EF4-FFF2-40B4-BE49-F238E27FC236}">
                <a16:creationId xmlns:a16="http://schemas.microsoft.com/office/drawing/2014/main" id="{9FD40674-B08C-4F65-9604-AFEB39C749CD}"/>
              </a:ext>
            </a:extLst>
          </p:cNvPr>
          <p:cNvSpPr>
            <a:spLocks noGrp="1"/>
          </p:cNvSpPr>
          <p:nvPr>
            <p:ph type="ftr" sz="quarter" idx="11"/>
          </p:nvPr>
        </p:nvSpPr>
        <p:spPr/>
        <p:txBody>
          <a:bodyPr/>
          <a:lstStyle/>
          <a:p>
            <a:r>
              <a:rPr lang="en-US" dirty="0"/>
              <a:t>source:  Refinitiv LPC</a:t>
            </a:r>
          </a:p>
        </p:txBody>
      </p:sp>
      <p:sp>
        <p:nvSpPr>
          <p:cNvPr id="6" name="Text Placeholder 4">
            <a:extLst>
              <a:ext uri="{FF2B5EF4-FFF2-40B4-BE49-F238E27FC236}">
                <a16:creationId xmlns:a16="http://schemas.microsoft.com/office/drawing/2014/main" id="{F6AADC2A-32D9-4B19-9F9F-4EDF9BD773DB}"/>
              </a:ext>
            </a:extLst>
          </p:cNvPr>
          <p:cNvSpPr txBox="1">
            <a:spLocks/>
          </p:cNvSpPr>
          <p:nvPr/>
        </p:nvSpPr>
        <p:spPr>
          <a:xfrm>
            <a:off x="292100" y="792162"/>
            <a:ext cx="11394209" cy="612535"/>
          </a:xfrm>
          <a:prstGeom prst="rect">
            <a:avLst/>
          </a:prstGeom>
        </p:spPr>
        <p:txBody>
          <a:bodyPr/>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mn-lt"/>
              </a:rPr>
              <a:t>For the 1-3Q22 time period, there was 2.6 times more direct volume than syndicated, an increase over 2020 and 2021’s previous high 2:1 ratio</a:t>
            </a:r>
          </a:p>
          <a:p>
            <a:endParaRPr lang="en-US" dirty="0">
              <a:solidFill>
                <a:srgbClr val="FF0000"/>
              </a:solidFill>
            </a:endParaRPr>
          </a:p>
        </p:txBody>
      </p:sp>
      <p:graphicFrame>
        <p:nvGraphicFramePr>
          <p:cNvPr id="11" name="Content Placeholder 15">
            <a:extLst>
              <a:ext uri="{FF2B5EF4-FFF2-40B4-BE49-F238E27FC236}">
                <a16:creationId xmlns:a16="http://schemas.microsoft.com/office/drawing/2014/main" id="{9AA2E986-F87D-46F6-90A5-023EBF7A1FAB}"/>
              </a:ext>
            </a:extLst>
          </p:cNvPr>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5">
            <a:extLst>
              <a:ext uri="{FF2B5EF4-FFF2-40B4-BE49-F238E27FC236}">
                <a16:creationId xmlns:a16="http://schemas.microsoft.com/office/drawing/2014/main" id="{0484147B-1989-4163-8DAF-E2D0BBDBC56F}"/>
              </a:ext>
            </a:extLst>
          </p:cNvPr>
          <p:cNvGraphicFramePr>
            <a:graphicFrameLocks noGrp="1"/>
          </p:cNvGraphicFramePr>
          <p:nvPr>
            <p:ph sz="half" idx="2"/>
            <p:extLst>
              <p:ext uri="{D42A27DB-BD31-4B8C-83A1-F6EECF244321}">
                <p14:modId xmlns:p14="http://schemas.microsoft.com/office/powerpoint/2010/main" val="1905499392"/>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935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9" y="244475"/>
            <a:ext cx="11594592" cy="418737"/>
          </a:xfrm>
        </p:spPr>
        <p:txBody>
          <a:bodyPr/>
          <a:lstStyle/>
          <a:p>
            <a:r>
              <a:rPr lang="en-US" sz="2000" dirty="0">
                <a:solidFill>
                  <a:schemeClr val="tx1"/>
                </a:solidFill>
                <a:latin typeface="Arial" panose="020B0604020202020204" pitchFamily="34" charset="0"/>
                <a:cs typeface="Arial" panose="020B0604020202020204" pitchFamily="34" charset="0"/>
              </a:rPr>
              <a:t>Overall market </a:t>
            </a:r>
            <a:r>
              <a:rPr lang="en-US" sz="2000" dirty="0" err="1">
                <a:solidFill>
                  <a:schemeClr val="tx1"/>
                </a:solidFill>
                <a:latin typeface="Arial" panose="020B0604020202020204" pitchFamily="34" charset="0"/>
                <a:cs typeface="Arial" panose="020B0604020202020204" pitchFamily="34" charset="0"/>
              </a:rPr>
              <a:t>unitranche</a:t>
            </a:r>
            <a:r>
              <a:rPr lang="en-US" sz="2000" dirty="0">
                <a:solidFill>
                  <a:schemeClr val="tx1"/>
                </a:solidFill>
                <a:latin typeface="Arial" panose="020B0604020202020204" pitchFamily="34" charset="0"/>
                <a:cs typeface="Arial" panose="020B0604020202020204" pitchFamily="34" charset="0"/>
              </a:rPr>
              <a:t> volume totaled US$37.5bn in 3Q22, almost on par with 2Q22’s level</a:t>
            </a:r>
          </a:p>
        </p:txBody>
      </p:sp>
      <p:sp>
        <p:nvSpPr>
          <p:cNvPr id="2" name="Footer Placeholder 1">
            <a:extLst>
              <a:ext uri="{FF2B5EF4-FFF2-40B4-BE49-F238E27FC236}">
                <a16:creationId xmlns:a16="http://schemas.microsoft.com/office/drawing/2014/main" id="{F1C43E36-5AB2-49DC-A880-73E54C4CCE32}"/>
              </a:ext>
            </a:extLst>
          </p:cNvPr>
          <p:cNvSpPr>
            <a:spLocks noGrp="1"/>
          </p:cNvSpPr>
          <p:nvPr>
            <p:ph type="ftr" sz="quarter" idx="11"/>
          </p:nvPr>
        </p:nvSpPr>
        <p:spPr/>
        <p:txBody>
          <a:bodyPr/>
          <a:lstStyle/>
          <a:p>
            <a:r>
              <a:rPr lang="en-US" dirty="0"/>
              <a:t>source:  Refinitiv LPC</a:t>
            </a:r>
          </a:p>
        </p:txBody>
      </p:sp>
      <p:sp>
        <p:nvSpPr>
          <p:cNvPr id="8" name="Text Placeholder 5">
            <a:extLst>
              <a:ext uri="{FF2B5EF4-FFF2-40B4-BE49-F238E27FC236}">
                <a16:creationId xmlns:a16="http://schemas.microsoft.com/office/drawing/2014/main" id="{740E1262-3E3C-406F-B0C8-2FADB9A4EA01}"/>
              </a:ext>
            </a:extLst>
          </p:cNvPr>
          <p:cNvSpPr>
            <a:spLocks noGrp="1"/>
          </p:cNvSpPr>
          <p:nvPr>
            <p:ph type="body" idx="13"/>
          </p:nvPr>
        </p:nvSpPr>
        <p:spPr>
          <a:xfrm>
            <a:off x="296862" y="663213"/>
            <a:ext cx="11594592" cy="555472"/>
          </a:xfrm>
        </p:spPr>
        <p:txBody>
          <a:bodyPr/>
          <a:lstStyle/>
          <a:p>
            <a:pPr>
              <a:spcAft>
                <a:spcPts val="0"/>
              </a:spcAft>
            </a:pPr>
            <a:r>
              <a:rPr lang="en-US" sz="1400" b="0" dirty="0">
                <a:latin typeface="Arial" panose="020B0604020202020204" pitchFamily="34" charset="0"/>
                <a:cs typeface="Arial" panose="020B0604020202020204" pitchFamily="34" charset="0"/>
              </a:rPr>
              <a:t>Middle market </a:t>
            </a:r>
            <a:r>
              <a:rPr lang="en-US" sz="1400" b="0" dirty="0" err="1">
                <a:latin typeface="Arial" panose="020B0604020202020204" pitchFamily="34" charset="0"/>
                <a:cs typeface="Arial" panose="020B0604020202020204" pitchFamily="34" charset="0"/>
              </a:rPr>
              <a:t>unitranche</a:t>
            </a:r>
            <a:r>
              <a:rPr lang="en-US" sz="1400" b="0" dirty="0">
                <a:latin typeface="Arial" panose="020B0604020202020204" pitchFamily="34" charset="0"/>
                <a:cs typeface="Arial" panose="020B0604020202020204" pitchFamily="34" charset="0"/>
              </a:rPr>
              <a:t> volume increased 18% in 3Q22, totaling US$14.6bn while the large corporate market recorded US$22.9bn in volume, 10% lower quarter-over-quarter</a:t>
            </a:r>
          </a:p>
        </p:txBody>
      </p:sp>
      <p:graphicFrame>
        <p:nvGraphicFramePr>
          <p:cNvPr id="11" name="Content Placeholder 15">
            <a:extLst>
              <a:ext uri="{FF2B5EF4-FFF2-40B4-BE49-F238E27FC236}">
                <a16:creationId xmlns:a16="http://schemas.microsoft.com/office/drawing/2014/main" id="{DA6DBD01-F987-4FA6-9E2E-AAE47ABD8D37}"/>
              </a:ext>
            </a:extLst>
          </p:cNvPr>
          <p:cNvGraphicFramePr>
            <a:graphicFrameLocks noGrp="1"/>
          </p:cNvGraphicFramePr>
          <p:nvPr>
            <p:ph idx="1"/>
            <p:extLst>
              <p:ext uri="{D42A27DB-BD31-4B8C-83A1-F6EECF244321}">
                <p14:modId xmlns:p14="http://schemas.microsoft.com/office/powerpoint/2010/main" val="1872861867"/>
              </p:ext>
            </p:extLst>
          </p:nvPr>
        </p:nvGraphicFramePr>
        <p:xfrm>
          <a:off x="292100" y="1495425"/>
          <a:ext cx="115951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681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F8C9EC-60BE-4F95-8A31-E86ABA32C844}"/>
              </a:ext>
            </a:extLst>
          </p:cNvPr>
          <p:cNvSpPr>
            <a:spLocks noGrp="1"/>
          </p:cNvSpPr>
          <p:nvPr>
            <p:ph type="title"/>
          </p:nvPr>
        </p:nvSpPr>
        <p:spPr/>
        <p:txBody>
          <a:bodyPr/>
          <a:lstStyle/>
          <a:p>
            <a:r>
              <a:rPr lang="en-US" sz="2000" dirty="0">
                <a:latin typeface="+mn-lt"/>
              </a:rPr>
              <a:t>Largest </a:t>
            </a:r>
            <a:r>
              <a:rPr lang="en-US" sz="2000" dirty="0" err="1">
                <a:latin typeface="+mn-lt"/>
              </a:rPr>
              <a:t>unitranche</a:t>
            </a:r>
            <a:r>
              <a:rPr lang="en-US" sz="2000" dirty="0">
                <a:latin typeface="+mn-lt"/>
              </a:rPr>
              <a:t> financings</a:t>
            </a:r>
          </a:p>
        </p:txBody>
      </p:sp>
      <p:sp>
        <p:nvSpPr>
          <p:cNvPr id="2" name="Footer Placeholder 1">
            <a:extLst>
              <a:ext uri="{FF2B5EF4-FFF2-40B4-BE49-F238E27FC236}">
                <a16:creationId xmlns:a16="http://schemas.microsoft.com/office/drawing/2014/main" id="{D36735F2-E1AF-4E03-B5D2-9E643096D7B7}"/>
              </a:ext>
            </a:extLst>
          </p:cNvPr>
          <p:cNvSpPr>
            <a:spLocks noGrp="1"/>
          </p:cNvSpPr>
          <p:nvPr>
            <p:ph type="ftr" sz="quarter" idx="10"/>
          </p:nvPr>
        </p:nvSpPr>
        <p:spPr>
          <a:xfrm>
            <a:off x="9739744" y="168136"/>
            <a:ext cx="2195947" cy="202610"/>
          </a:xfrm>
        </p:spPr>
        <p:txBody>
          <a:bodyPr/>
          <a:lstStyle/>
          <a:p>
            <a:r>
              <a:rPr lang="en-US" sz="1000" dirty="0">
                <a:latin typeface="+mn-lt"/>
              </a:rPr>
              <a:t>source:  Refinitiv LPC</a:t>
            </a:r>
          </a:p>
        </p:txBody>
      </p:sp>
      <p:sp>
        <p:nvSpPr>
          <p:cNvPr id="3" name="Text Placeholder 6">
            <a:extLst>
              <a:ext uri="{FF2B5EF4-FFF2-40B4-BE49-F238E27FC236}">
                <a16:creationId xmlns:a16="http://schemas.microsoft.com/office/drawing/2014/main" id="{D7545C6F-3EDE-1055-D35D-B3CED9D96748}"/>
              </a:ext>
            </a:extLst>
          </p:cNvPr>
          <p:cNvSpPr>
            <a:spLocks noGrp="1"/>
          </p:cNvSpPr>
          <p:nvPr>
            <p:ph type="body" sz="quarter" idx="12"/>
          </p:nvPr>
        </p:nvSpPr>
        <p:spPr/>
        <p:txBody>
          <a:bodyPr/>
          <a:lstStyle/>
          <a:p>
            <a:pPr>
              <a:spcAft>
                <a:spcPts val="0"/>
              </a:spcAft>
            </a:pPr>
            <a:r>
              <a:rPr lang="en-US" sz="1400" dirty="0"/>
              <a:t>Out of the 45 largest </a:t>
            </a:r>
            <a:r>
              <a:rPr lang="en-US" sz="1400" dirty="0" err="1"/>
              <a:t>unitranches</a:t>
            </a:r>
            <a:r>
              <a:rPr lang="en-US" sz="1400" dirty="0"/>
              <a:t>, 8 of them were in 3Q22</a:t>
            </a:r>
          </a:p>
        </p:txBody>
      </p:sp>
      <p:graphicFrame>
        <p:nvGraphicFramePr>
          <p:cNvPr id="9" name="Table 9">
            <a:extLst>
              <a:ext uri="{FF2B5EF4-FFF2-40B4-BE49-F238E27FC236}">
                <a16:creationId xmlns:a16="http://schemas.microsoft.com/office/drawing/2014/main" id="{5F3A56F0-0829-4C26-8999-11CAA3F8299B}"/>
              </a:ext>
            </a:extLst>
          </p:cNvPr>
          <p:cNvGraphicFramePr>
            <a:graphicFrameLocks noGrp="1"/>
          </p:cNvGraphicFramePr>
          <p:nvPr>
            <p:ph sz="quarter" idx="4294967295"/>
            <p:extLst>
              <p:ext uri="{D42A27DB-BD31-4B8C-83A1-F6EECF244321}">
                <p14:modId xmlns:p14="http://schemas.microsoft.com/office/powerpoint/2010/main" val="3574802669"/>
              </p:ext>
            </p:extLst>
          </p:nvPr>
        </p:nvGraphicFramePr>
        <p:xfrm>
          <a:off x="180752" y="1524000"/>
          <a:ext cx="5624625" cy="4211007"/>
        </p:xfrm>
        <a:graphic>
          <a:graphicData uri="http://schemas.openxmlformats.org/drawingml/2006/table">
            <a:tbl>
              <a:tblPr firstRow="1" bandRow="1">
                <a:tableStyleId>{5C22544A-7EE6-4342-B048-85BDC9FD1C3A}</a:tableStyleId>
              </a:tblPr>
              <a:tblGrid>
                <a:gridCol w="646853">
                  <a:extLst>
                    <a:ext uri="{9D8B030D-6E8A-4147-A177-3AD203B41FA5}">
                      <a16:colId xmlns:a16="http://schemas.microsoft.com/office/drawing/2014/main" val="3552429140"/>
                    </a:ext>
                  </a:extLst>
                </a:gridCol>
                <a:gridCol w="1928121">
                  <a:extLst>
                    <a:ext uri="{9D8B030D-6E8A-4147-A177-3AD203B41FA5}">
                      <a16:colId xmlns:a16="http://schemas.microsoft.com/office/drawing/2014/main" val="2330282310"/>
                    </a:ext>
                  </a:extLst>
                </a:gridCol>
                <a:gridCol w="1096955">
                  <a:extLst>
                    <a:ext uri="{9D8B030D-6E8A-4147-A177-3AD203B41FA5}">
                      <a16:colId xmlns:a16="http://schemas.microsoft.com/office/drawing/2014/main" val="2687313726"/>
                    </a:ext>
                  </a:extLst>
                </a:gridCol>
                <a:gridCol w="1079436">
                  <a:extLst>
                    <a:ext uri="{9D8B030D-6E8A-4147-A177-3AD203B41FA5}">
                      <a16:colId xmlns:a16="http://schemas.microsoft.com/office/drawing/2014/main" val="2780607975"/>
                    </a:ext>
                  </a:extLst>
                </a:gridCol>
                <a:gridCol w="873260">
                  <a:extLst>
                    <a:ext uri="{9D8B030D-6E8A-4147-A177-3AD203B41FA5}">
                      <a16:colId xmlns:a16="http://schemas.microsoft.com/office/drawing/2014/main" val="1817692778"/>
                    </a:ext>
                  </a:extLst>
                </a:gridCol>
              </a:tblGrid>
              <a:tr h="186327">
                <a:tc>
                  <a:txBody>
                    <a:bodyPr/>
                    <a:lstStyle/>
                    <a:p>
                      <a:pPr algn="ctr" fontAlgn="ctr"/>
                      <a:r>
                        <a:rPr lang="en-US" sz="1000" b="1" i="0" u="none" strike="noStrike" dirty="0">
                          <a:solidFill>
                            <a:srgbClr val="FFFFFF"/>
                          </a:solidFill>
                          <a:effectLst/>
                          <a:latin typeface="Calibri" panose="020F0502020204030204" pitchFamily="34" charset="0"/>
                        </a:rPr>
                        <a:t>Quarter</a:t>
                      </a:r>
                    </a:p>
                  </a:txBody>
                  <a:tcPr marL="0" marR="0" marT="0" marB="0" anchor="ctr"/>
                </a:tc>
                <a:tc>
                  <a:txBody>
                    <a:bodyPr/>
                    <a:lstStyle/>
                    <a:p>
                      <a:pPr algn="l" fontAlgn="ctr"/>
                      <a:r>
                        <a:rPr lang="en-US" sz="1000" b="1" i="0" u="none" strike="noStrike">
                          <a:solidFill>
                            <a:srgbClr val="FFFFFF"/>
                          </a:solidFill>
                          <a:effectLst/>
                          <a:latin typeface="Calibri" panose="020F0502020204030204" pitchFamily="34" charset="0"/>
                        </a:rPr>
                        <a:t>Issuer</a:t>
                      </a:r>
                    </a:p>
                  </a:txBody>
                  <a:tcPr marL="0" marR="0" marT="0" marB="0" anchor="ctr"/>
                </a:tc>
                <a:tc>
                  <a:txBody>
                    <a:bodyPr/>
                    <a:lstStyle/>
                    <a:p>
                      <a:pPr algn="ctr" fontAlgn="ctr"/>
                      <a:r>
                        <a:rPr lang="en-US" sz="1000" b="1" i="0" u="none" strike="noStrike">
                          <a:solidFill>
                            <a:srgbClr val="FFFFFF"/>
                          </a:solidFill>
                          <a:effectLst/>
                          <a:latin typeface="Calibri" panose="020F0502020204030204" pitchFamily="34" charset="0"/>
                        </a:rPr>
                        <a:t>Sector</a:t>
                      </a:r>
                    </a:p>
                  </a:txBody>
                  <a:tcPr marL="0" marR="0" marT="0" marB="0" anchor="ctr"/>
                </a:tc>
                <a:tc>
                  <a:txBody>
                    <a:bodyPr/>
                    <a:lstStyle/>
                    <a:p>
                      <a:pPr algn="ctr" fontAlgn="ctr"/>
                      <a:r>
                        <a:rPr lang="en-US" sz="1000" b="1" i="0" u="none" strike="noStrike">
                          <a:solidFill>
                            <a:srgbClr val="FFFFFF"/>
                          </a:solidFill>
                          <a:effectLst/>
                          <a:latin typeface="Calibri" panose="020F0502020204030204" pitchFamily="34" charset="0"/>
                        </a:rPr>
                        <a:t>Loan Size (US$ m)</a:t>
                      </a:r>
                    </a:p>
                  </a:txBody>
                  <a:tcPr marL="0" marR="0" marT="0" marB="0" anchor="ctr"/>
                </a:tc>
                <a:tc>
                  <a:txBody>
                    <a:bodyPr/>
                    <a:lstStyle/>
                    <a:p>
                      <a:pPr algn="ctr" fontAlgn="ctr"/>
                      <a:r>
                        <a:rPr lang="en-US" sz="1000" b="1" i="0" u="none" strike="noStrike">
                          <a:solidFill>
                            <a:srgbClr val="FFFFFF"/>
                          </a:solidFill>
                          <a:effectLst/>
                          <a:latin typeface="Calibri" panose="020F0502020204030204" pitchFamily="34" charset="0"/>
                        </a:rPr>
                        <a:t>Spread (bps)</a:t>
                      </a:r>
                    </a:p>
                  </a:txBody>
                  <a:tcPr marL="0" marR="0" marT="0" marB="0" anchor="ctr"/>
                </a:tc>
                <a:extLst>
                  <a:ext uri="{0D108BD9-81ED-4DB2-BD59-A6C34878D82A}">
                    <a16:rowId xmlns:a16="http://schemas.microsoft.com/office/drawing/2014/main" val="2017212102"/>
                  </a:ext>
                </a:extLst>
              </a:tr>
              <a:tr h="167695">
                <a:tc>
                  <a:txBody>
                    <a:bodyPr/>
                    <a:lstStyle/>
                    <a:p>
                      <a:pPr algn="ctr" fontAlgn="b"/>
                      <a:r>
                        <a:rPr lang="en-US" sz="900" b="0" i="0" u="none" strike="noStrike" dirty="0">
                          <a:effectLst/>
                          <a:latin typeface="+mj-lt"/>
                        </a:rPr>
                        <a:t>1Q22</a:t>
                      </a:r>
                    </a:p>
                  </a:txBody>
                  <a:tcPr marL="0" marR="0" marT="0" marB="0" anchor="ctr"/>
                </a:tc>
                <a:tc>
                  <a:txBody>
                    <a:bodyPr/>
                    <a:lstStyle/>
                    <a:p>
                      <a:pPr algn="l" fontAlgn="ctr"/>
                      <a:r>
                        <a:rPr lang="en-US" sz="900" b="0" i="0" u="none" strike="noStrike" dirty="0">
                          <a:effectLst/>
                          <a:latin typeface="+mj-lt"/>
                        </a:rPr>
                        <a:t>Softbank Group Corp</a:t>
                      </a:r>
                    </a:p>
                  </a:txBody>
                  <a:tcPr marL="0" marR="0" marT="0" marB="0" anchor="ctr"/>
                </a:tc>
                <a:tc>
                  <a:txBody>
                    <a:bodyPr/>
                    <a:lstStyle/>
                    <a:p>
                      <a:pPr algn="ctr" fontAlgn="ctr"/>
                      <a:r>
                        <a:rPr lang="en-US" sz="900" b="0" i="0" u="none" strike="noStrike" dirty="0">
                          <a:effectLst/>
                          <a:latin typeface="+mj-lt"/>
                        </a:rPr>
                        <a:t>Telecom</a:t>
                      </a:r>
                    </a:p>
                  </a:txBody>
                  <a:tcPr marL="0" marR="0" marT="0" marB="0" anchor="ctr"/>
                </a:tc>
                <a:tc>
                  <a:txBody>
                    <a:bodyPr/>
                    <a:lstStyle/>
                    <a:p>
                      <a:pPr algn="ctr" fontAlgn="ctr"/>
                      <a:r>
                        <a:rPr lang="en-US" sz="900" b="0" i="0" u="none" strike="noStrike">
                          <a:effectLst/>
                          <a:latin typeface="+mj-lt"/>
                        </a:rPr>
                        <a:t>5,100</a:t>
                      </a:r>
                    </a:p>
                  </a:txBody>
                  <a:tcPr marL="0" marR="0" marT="0" marB="0" anchor="ctr"/>
                </a:tc>
                <a:tc>
                  <a:txBody>
                    <a:bodyPr/>
                    <a:lstStyle/>
                    <a:p>
                      <a:pPr algn="ctr" fontAlgn="ctr"/>
                      <a:r>
                        <a:rPr lang="en-US" sz="900" b="0" i="0" u="none" strike="noStrike">
                          <a:effectLst/>
                          <a:latin typeface="+mj-lt"/>
                        </a:rPr>
                        <a:t>500</a:t>
                      </a:r>
                    </a:p>
                  </a:txBody>
                  <a:tcPr marL="0" marR="0" marT="0" marB="0" anchor="ctr"/>
                </a:tc>
                <a:extLst>
                  <a:ext uri="{0D108BD9-81ED-4DB2-BD59-A6C34878D82A}">
                    <a16:rowId xmlns:a16="http://schemas.microsoft.com/office/drawing/2014/main" val="250434973"/>
                  </a:ext>
                </a:extLst>
              </a:tr>
              <a:tr h="167695">
                <a:tc>
                  <a:txBody>
                    <a:bodyPr/>
                    <a:lstStyle/>
                    <a:p>
                      <a:pPr algn="ctr" fontAlgn="b"/>
                      <a:r>
                        <a:rPr lang="en-US" sz="900" b="0" i="0" u="none" strike="noStrike" dirty="0">
                          <a:effectLst/>
                          <a:latin typeface="+mj-lt"/>
                        </a:rPr>
                        <a:t>2Q22</a:t>
                      </a:r>
                    </a:p>
                  </a:txBody>
                  <a:tcPr marL="0" marR="0" marT="0" marB="0" anchor="ctr"/>
                </a:tc>
                <a:tc>
                  <a:txBody>
                    <a:bodyPr/>
                    <a:lstStyle/>
                    <a:p>
                      <a:pPr algn="l" fontAlgn="ctr"/>
                      <a:r>
                        <a:rPr lang="en-US" sz="900" b="0" i="0" u="none" strike="noStrike" dirty="0">
                          <a:effectLst/>
                          <a:latin typeface="+mj-lt"/>
                        </a:rPr>
                        <a:t>Zendesk</a:t>
                      </a:r>
                    </a:p>
                  </a:txBody>
                  <a:tcPr marL="0" marR="0" marT="0" marB="0" anchor="ctr"/>
                </a:tc>
                <a:tc>
                  <a:txBody>
                    <a:bodyPr/>
                    <a:lstStyle/>
                    <a:p>
                      <a:pPr algn="ctr" fontAlgn="ctr"/>
                      <a:r>
                        <a:rPr lang="en-US" sz="900" b="0" i="0" u="none" strike="noStrike" dirty="0">
                          <a:effectLst/>
                          <a:latin typeface="+mj-lt"/>
                        </a:rPr>
                        <a:t>Technology</a:t>
                      </a:r>
                    </a:p>
                  </a:txBody>
                  <a:tcPr marL="0" marR="0" marT="0" marB="0" anchor="ctr"/>
                </a:tc>
                <a:tc>
                  <a:txBody>
                    <a:bodyPr/>
                    <a:lstStyle/>
                    <a:p>
                      <a:pPr algn="ctr" fontAlgn="ctr"/>
                      <a:r>
                        <a:rPr lang="en-US" sz="900" b="0" i="0" u="none" strike="noStrike">
                          <a:effectLst/>
                          <a:latin typeface="+mj-lt"/>
                        </a:rPr>
                        <a:t>4,850-5,100</a:t>
                      </a:r>
                    </a:p>
                  </a:txBody>
                  <a:tcPr marL="0" marR="0" marT="0" marB="0" anchor="ctr"/>
                </a:tc>
                <a:tc>
                  <a:txBody>
                    <a:bodyPr/>
                    <a:lstStyle/>
                    <a:p>
                      <a:pPr algn="ctr" fontAlgn="ctr"/>
                      <a:r>
                        <a:rPr lang="en-US" sz="900" b="0" i="0" u="none" strike="noStrike">
                          <a:effectLst/>
                          <a:latin typeface="+mj-lt"/>
                        </a:rPr>
                        <a:t>N/A</a:t>
                      </a:r>
                    </a:p>
                  </a:txBody>
                  <a:tcPr marL="0" marR="0" marT="0" marB="0" anchor="ctr"/>
                </a:tc>
                <a:extLst>
                  <a:ext uri="{0D108BD9-81ED-4DB2-BD59-A6C34878D82A}">
                    <a16:rowId xmlns:a16="http://schemas.microsoft.com/office/drawing/2014/main" val="3140833505"/>
                  </a:ext>
                </a:extLst>
              </a:tr>
              <a:tr h="167695">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ctr"/>
                      <a:r>
                        <a:rPr lang="en-US" sz="900" b="0" i="0" u="none" strike="noStrike" dirty="0">
                          <a:solidFill>
                            <a:srgbClr val="FF0000"/>
                          </a:solidFill>
                          <a:effectLst/>
                          <a:latin typeface="+mj-lt"/>
                        </a:rPr>
                        <a:t>Private Co. 1</a:t>
                      </a:r>
                    </a:p>
                  </a:txBody>
                  <a:tcPr marL="0" marR="0" marT="0" marB="0" anchor="ctr"/>
                </a:tc>
                <a:tc>
                  <a:txBody>
                    <a:bodyPr/>
                    <a:lstStyle/>
                    <a:p>
                      <a:pPr algn="ctr" fontAlgn="b"/>
                      <a:r>
                        <a:rPr lang="en-US" sz="900" b="0" i="0" u="none" strike="noStrike" dirty="0">
                          <a:solidFill>
                            <a:srgbClr val="FF0000"/>
                          </a:solidFill>
                          <a:effectLst/>
                          <a:latin typeface="+mj-lt"/>
                        </a:rPr>
                        <a:t>Healthcare</a:t>
                      </a:r>
                    </a:p>
                  </a:txBody>
                  <a:tcPr marL="0" marR="0" marT="0" marB="0" anchor="ctr"/>
                </a:tc>
                <a:tc>
                  <a:txBody>
                    <a:bodyPr/>
                    <a:lstStyle/>
                    <a:p>
                      <a:pPr algn="ctr" fontAlgn="ctr"/>
                      <a:r>
                        <a:rPr lang="en-US" sz="900" b="0" i="0" u="none" strike="noStrike" dirty="0">
                          <a:solidFill>
                            <a:srgbClr val="FF0000"/>
                          </a:solidFill>
                          <a:effectLst/>
                          <a:latin typeface="+mj-lt"/>
                        </a:rPr>
                        <a:t>3,950</a:t>
                      </a:r>
                    </a:p>
                  </a:txBody>
                  <a:tcPr marL="0" marR="0" marT="0" marB="0" anchor="ctr"/>
                </a:tc>
                <a:tc>
                  <a:txBody>
                    <a:bodyPr/>
                    <a:lstStyle/>
                    <a:p>
                      <a:pPr algn="ctr" fontAlgn="ctr"/>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3679750509"/>
                  </a:ext>
                </a:extLst>
              </a:tr>
              <a:tr h="167695">
                <a:tc>
                  <a:txBody>
                    <a:bodyPr/>
                    <a:lstStyle/>
                    <a:p>
                      <a:pPr algn="ctr" fontAlgn="b"/>
                      <a:r>
                        <a:rPr lang="en-US" sz="900" b="0" i="0" u="none" strike="noStrike" dirty="0">
                          <a:effectLst/>
                          <a:latin typeface="+mj-lt"/>
                        </a:rPr>
                        <a:t>2Q22</a:t>
                      </a:r>
                    </a:p>
                  </a:txBody>
                  <a:tcPr marL="0" marR="0" marT="0" marB="0" anchor="ctr"/>
                </a:tc>
                <a:tc>
                  <a:txBody>
                    <a:bodyPr/>
                    <a:lstStyle/>
                    <a:p>
                      <a:pPr algn="l" fontAlgn="ctr"/>
                      <a:r>
                        <a:rPr lang="en-US" sz="900" b="0" i="0" u="none" strike="noStrike" dirty="0">
                          <a:effectLst/>
                          <a:latin typeface="+mj-lt"/>
                        </a:rPr>
                        <a:t>RSC Acquisitions (Risk Strategies)</a:t>
                      </a:r>
                    </a:p>
                  </a:txBody>
                  <a:tcPr marL="0" marR="0" marT="0" marB="0" anchor="ctr"/>
                </a:tc>
                <a:tc>
                  <a:txBody>
                    <a:bodyPr/>
                    <a:lstStyle/>
                    <a:p>
                      <a:pPr algn="ctr" fontAlgn="b"/>
                      <a:r>
                        <a:rPr lang="en-US" sz="900" b="0" i="0" u="none" strike="noStrike">
                          <a:effectLst/>
                          <a:latin typeface="+mj-lt"/>
                        </a:rPr>
                        <a:t>Wholesale</a:t>
                      </a:r>
                    </a:p>
                  </a:txBody>
                  <a:tcPr marL="0" marR="0" marT="0" marB="0" anchor="ctr"/>
                </a:tc>
                <a:tc>
                  <a:txBody>
                    <a:bodyPr/>
                    <a:lstStyle/>
                    <a:p>
                      <a:pPr algn="ctr" fontAlgn="ctr"/>
                      <a:r>
                        <a:rPr lang="en-US" sz="900" b="0" i="0" u="none" strike="noStrike">
                          <a:effectLst/>
                          <a:latin typeface="+mj-lt"/>
                        </a:rPr>
                        <a:t>3,800</a:t>
                      </a:r>
                    </a:p>
                  </a:txBody>
                  <a:tcPr marL="0" marR="0" marT="0" marB="0" anchor="ctr"/>
                </a:tc>
                <a:tc>
                  <a:txBody>
                    <a:bodyPr/>
                    <a:lstStyle/>
                    <a:p>
                      <a:pPr algn="ctr" fontAlgn="b"/>
                      <a:r>
                        <a:rPr lang="en-US" sz="900" b="0" i="0" u="none" strike="noStrike" dirty="0">
                          <a:effectLst/>
                          <a:latin typeface="+mj-lt"/>
                        </a:rPr>
                        <a:t>550</a:t>
                      </a:r>
                    </a:p>
                  </a:txBody>
                  <a:tcPr marL="0" marR="0" marT="0" marB="0" anchor="ctr"/>
                </a:tc>
                <a:extLst>
                  <a:ext uri="{0D108BD9-81ED-4DB2-BD59-A6C34878D82A}">
                    <a16:rowId xmlns:a16="http://schemas.microsoft.com/office/drawing/2014/main" val="184411454"/>
                  </a:ext>
                </a:extLst>
              </a:tr>
              <a:tr h="167695">
                <a:tc>
                  <a:txBody>
                    <a:bodyPr/>
                    <a:lstStyle/>
                    <a:p>
                      <a:pPr algn="ctr" fontAlgn="b"/>
                      <a:r>
                        <a:rPr lang="en-US" sz="900" b="0" i="0" u="none" strike="noStrike" dirty="0">
                          <a:effectLst/>
                          <a:latin typeface="+mj-lt"/>
                        </a:rPr>
                        <a:t>2Q22</a:t>
                      </a:r>
                    </a:p>
                  </a:txBody>
                  <a:tcPr marL="0" marR="0" marT="0" marB="0" anchor="ctr"/>
                </a:tc>
                <a:tc>
                  <a:txBody>
                    <a:bodyPr/>
                    <a:lstStyle/>
                    <a:p>
                      <a:pPr algn="l" fontAlgn="ctr"/>
                      <a:r>
                        <a:rPr lang="en-US" sz="900" b="0" i="0" u="none" strike="noStrike" dirty="0">
                          <a:effectLst/>
                          <a:latin typeface="+mj-lt"/>
                        </a:rPr>
                        <a:t>Kaseya/Datto</a:t>
                      </a:r>
                    </a:p>
                  </a:txBody>
                  <a:tcPr marL="0" marR="0" marT="0" marB="0" anchor="ctr"/>
                </a:tc>
                <a:tc>
                  <a:txBody>
                    <a:bodyPr/>
                    <a:lstStyle/>
                    <a:p>
                      <a:pPr algn="ctr" fontAlgn="ctr"/>
                      <a:r>
                        <a:rPr lang="en-US" sz="900" b="0" i="0" u="none" strike="noStrike">
                          <a:effectLst/>
                          <a:latin typeface="+mj-lt"/>
                        </a:rPr>
                        <a:t>Technology</a:t>
                      </a:r>
                    </a:p>
                  </a:txBody>
                  <a:tcPr marL="0" marR="0" marT="0" marB="0" anchor="ctr"/>
                </a:tc>
                <a:tc>
                  <a:txBody>
                    <a:bodyPr/>
                    <a:lstStyle/>
                    <a:p>
                      <a:pPr algn="ctr" fontAlgn="ctr"/>
                      <a:r>
                        <a:rPr lang="en-US" sz="900" b="0" i="0" u="none" strike="noStrike">
                          <a:effectLst/>
                          <a:latin typeface="+mj-lt"/>
                        </a:rPr>
                        <a:t>3,700</a:t>
                      </a:r>
                    </a:p>
                  </a:txBody>
                  <a:tcPr marL="0" marR="0" marT="0" marB="0" anchor="ctr"/>
                </a:tc>
                <a:tc>
                  <a:txBody>
                    <a:bodyPr/>
                    <a:lstStyle/>
                    <a:p>
                      <a:pPr algn="ctr" fontAlgn="ctr"/>
                      <a:r>
                        <a:rPr lang="en-US" sz="900" b="0" i="0" u="none" strike="noStrike">
                          <a:effectLst/>
                          <a:latin typeface="+mj-lt"/>
                        </a:rPr>
                        <a:t>N/A</a:t>
                      </a:r>
                    </a:p>
                  </a:txBody>
                  <a:tcPr marL="0" marR="0" marT="0" marB="0" anchor="ctr"/>
                </a:tc>
                <a:extLst>
                  <a:ext uri="{0D108BD9-81ED-4DB2-BD59-A6C34878D82A}">
                    <a16:rowId xmlns:a16="http://schemas.microsoft.com/office/drawing/2014/main" val="3493202024"/>
                  </a:ext>
                </a:extLst>
              </a:tr>
              <a:tr h="167695">
                <a:tc>
                  <a:txBody>
                    <a:bodyPr/>
                    <a:lstStyle/>
                    <a:p>
                      <a:pPr algn="ctr" fontAlgn="b"/>
                      <a:r>
                        <a:rPr lang="en-US" sz="900" b="0" i="0" u="none" strike="noStrike" dirty="0">
                          <a:effectLst/>
                          <a:latin typeface="+mj-lt"/>
                        </a:rPr>
                        <a:t>3Q21</a:t>
                      </a:r>
                    </a:p>
                  </a:txBody>
                  <a:tcPr marL="0" marR="0" marT="0" marB="0" anchor="ctr"/>
                </a:tc>
                <a:tc>
                  <a:txBody>
                    <a:bodyPr/>
                    <a:lstStyle/>
                    <a:p>
                      <a:pPr algn="l" fontAlgn="ctr"/>
                      <a:r>
                        <a:rPr lang="en-US" sz="900" b="0" i="0" u="none" strike="noStrike" dirty="0">
                          <a:effectLst/>
                          <a:latin typeface="+mj-lt"/>
                        </a:rPr>
                        <a:t>Galway Insurance</a:t>
                      </a:r>
                    </a:p>
                  </a:txBody>
                  <a:tcPr marL="0" marR="0" marT="0" marB="0" anchor="ctr"/>
                </a:tc>
                <a:tc>
                  <a:txBody>
                    <a:bodyPr/>
                    <a:lstStyle/>
                    <a:p>
                      <a:pPr algn="ctr" fontAlgn="ctr"/>
                      <a:r>
                        <a:rPr lang="en-US" sz="900" b="0" i="0" u="none" strike="noStrike">
                          <a:effectLst/>
                          <a:latin typeface="+mj-lt"/>
                        </a:rPr>
                        <a:t>Financial Services</a:t>
                      </a:r>
                    </a:p>
                  </a:txBody>
                  <a:tcPr marL="0" marR="0" marT="0" marB="0" anchor="ctr"/>
                </a:tc>
                <a:tc>
                  <a:txBody>
                    <a:bodyPr/>
                    <a:lstStyle/>
                    <a:p>
                      <a:pPr algn="ctr" fontAlgn="ctr"/>
                      <a:r>
                        <a:rPr lang="en-US" sz="900" b="0" i="0" u="none" strike="noStrike">
                          <a:effectLst/>
                          <a:latin typeface="+mj-lt"/>
                        </a:rPr>
                        <a:t>3,410</a:t>
                      </a:r>
                    </a:p>
                  </a:txBody>
                  <a:tcPr marL="0" marR="0" marT="0" marB="0" anchor="ctr"/>
                </a:tc>
                <a:tc>
                  <a:txBody>
                    <a:bodyPr/>
                    <a:lstStyle/>
                    <a:p>
                      <a:pPr algn="ctr" fontAlgn="ctr"/>
                      <a:r>
                        <a:rPr lang="en-US" sz="900" b="0" i="0" u="none" strike="noStrike">
                          <a:effectLst/>
                          <a:latin typeface="+mj-lt"/>
                        </a:rPr>
                        <a:t>525</a:t>
                      </a:r>
                    </a:p>
                  </a:txBody>
                  <a:tcPr marL="0" marR="0" marT="0" marB="0" anchor="ctr"/>
                </a:tc>
                <a:extLst>
                  <a:ext uri="{0D108BD9-81ED-4DB2-BD59-A6C34878D82A}">
                    <a16:rowId xmlns:a16="http://schemas.microsoft.com/office/drawing/2014/main" val="1524063292"/>
                  </a:ext>
                </a:extLst>
              </a:tr>
              <a:tr h="167695">
                <a:tc>
                  <a:txBody>
                    <a:bodyPr/>
                    <a:lstStyle/>
                    <a:p>
                      <a:pPr algn="ctr" fontAlgn="b"/>
                      <a:r>
                        <a:rPr lang="en-US" sz="900" b="0" i="0" u="none" strike="noStrike" dirty="0">
                          <a:effectLst/>
                          <a:latin typeface="+mj-lt"/>
                        </a:rPr>
                        <a:t>3Q21</a:t>
                      </a:r>
                    </a:p>
                  </a:txBody>
                  <a:tcPr marL="0" marR="0" marT="0" marB="0" anchor="ctr"/>
                </a:tc>
                <a:tc>
                  <a:txBody>
                    <a:bodyPr/>
                    <a:lstStyle/>
                    <a:p>
                      <a:pPr algn="l" fontAlgn="ctr"/>
                      <a:r>
                        <a:rPr lang="en-US" sz="900" b="0" i="0" u="none" strike="noStrike" dirty="0" err="1">
                          <a:effectLst/>
                          <a:latin typeface="+mj-lt"/>
                        </a:rPr>
                        <a:t>Inovalon</a:t>
                      </a:r>
                      <a:endParaRPr lang="en-US" sz="900" b="0" i="0" u="none" strike="noStrike" dirty="0">
                        <a:effectLst/>
                        <a:latin typeface="+mj-lt"/>
                      </a:endParaRPr>
                    </a:p>
                  </a:txBody>
                  <a:tcPr marL="0" marR="0" marT="0" marB="0" anchor="ctr"/>
                </a:tc>
                <a:tc>
                  <a:txBody>
                    <a:bodyPr/>
                    <a:lstStyle/>
                    <a:p>
                      <a:pPr algn="ctr" fontAlgn="b"/>
                      <a:r>
                        <a:rPr lang="en-US" sz="900" b="0" i="0" u="none" strike="noStrike">
                          <a:effectLst/>
                          <a:latin typeface="+mj-lt"/>
                        </a:rPr>
                        <a:t>Business Services</a:t>
                      </a:r>
                    </a:p>
                  </a:txBody>
                  <a:tcPr marL="0" marR="0" marT="0" marB="0" anchor="ctr"/>
                </a:tc>
                <a:tc>
                  <a:txBody>
                    <a:bodyPr/>
                    <a:lstStyle/>
                    <a:p>
                      <a:pPr algn="ctr" fontAlgn="ctr"/>
                      <a:r>
                        <a:rPr lang="en-US" sz="900" b="0" i="0" u="none" strike="noStrike">
                          <a:effectLst/>
                          <a:latin typeface="+mj-lt"/>
                        </a:rPr>
                        <a:t>3,000</a:t>
                      </a:r>
                    </a:p>
                  </a:txBody>
                  <a:tcPr marL="0" marR="0" marT="0" marB="0" anchor="ctr"/>
                </a:tc>
                <a:tc>
                  <a:txBody>
                    <a:bodyPr/>
                    <a:lstStyle/>
                    <a:p>
                      <a:pPr algn="ctr" fontAlgn="b"/>
                      <a:r>
                        <a:rPr lang="en-US" sz="900" b="0" i="0" u="none" strike="noStrike">
                          <a:effectLst/>
                          <a:latin typeface="+mj-lt"/>
                        </a:rPr>
                        <a:t>N/A</a:t>
                      </a:r>
                    </a:p>
                  </a:txBody>
                  <a:tcPr marL="0" marR="0" marT="0" marB="0" anchor="ctr"/>
                </a:tc>
                <a:extLst>
                  <a:ext uri="{0D108BD9-81ED-4DB2-BD59-A6C34878D82A}">
                    <a16:rowId xmlns:a16="http://schemas.microsoft.com/office/drawing/2014/main" val="2875069302"/>
                  </a:ext>
                </a:extLst>
              </a:tr>
              <a:tr h="167695">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ctr"/>
                      <a:r>
                        <a:rPr lang="en-US" sz="900" b="0" i="0" u="none" strike="noStrike" dirty="0">
                          <a:solidFill>
                            <a:srgbClr val="FF0000"/>
                          </a:solidFill>
                          <a:effectLst/>
                          <a:latin typeface="+mj-lt"/>
                        </a:rPr>
                        <a:t>ManTech International</a:t>
                      </a:r>
                    </a:p>
                  </a:txBody>
                  <a:tcPr marL="0" marR="0" marT="0" marB="0" anchor="ctr"/>
                </a:tc>
                <a:tc>
                  <a:txBody>
                    <a:bodyPr/>
                    <a:lstStyle/>
                    <a:p>
                      <a:pPr algn="ctr" fontAlgn="ctr"/>
                      <a:r>
                        <a:rPr lang="en-US" sz="900" b="0" i="0" u="none" strike="noStrike" dirty="0">
                          <a:solidFill>
                            <a:srgbClr val="FF0000"/>
                          </a:solidFill>
                          <a:effectLst/>
                          <a:latin typeface="+mj-lt"/>
                        </a:rPr>
                        <a:t>Technology</a:t>
                      </a:r>
                    </a:p>
                  </a:txBody>
                  <a:tcPr marL="0" marR="0" marT="0" marB="0" anchor="ctr"/>
                </a:tc>
                <a:tc>
                  <a:txBody>
                    <a:bodyPr/>
                    <a:lstStyle/>
                    <a:p>
                      <a:pPr algn="ctr" fontAlgn="ctr"/>
                      <a:r>
                        <a:rPr lang="en-US" sz="900" b="0" i="0" u="none" strike="noStrike">
                          <a:solidFill>
                            <a:srgbClr val="FF0000"/>
                          </a:solidFill>
                          <a:effectLst/>
                          <a:latin typeface="+mj-lt"/>
                        </a:rPr>
                        <a:t>2,850</a:t>
                      </a:r>
                    </a:p>
                  </a:txBody>
                  <a:tcPr marL="0" marR="0" marT="0" marB="0" anchor="ctr"/>
                </a:tc>
                <a:tc>
                  <a:txBody>
                    <a:bodyPr/>
                    <a:lstStyle/>
                    <a:p>
                      <a:pPr algn="ctr" fontAlgn="ctr"/>
                      <a:r>
                        <a:rPr lang="en-US" sz="900" b="0" i="0" u="none" strike="noStrike" dirty="0">
                          <a:solidFill>
                            <a:srgbClr val="FF0000"/>
                          </a:solidFill>
                          <a:effectLst/>
                          <a:latin typeface="+mj-lt"/>
                        </a:rPr>
                        <a:t>N/A</a:t>
                      </a:r>
                    </a:p>
                  </a:txBody>
                  <a:tcPr marL="0" marR="0" marT="0" marB="0" anchor="ctr"/>
                </a:tc>
                <a:extLst>
                  <a:ext uri="{0D108BD9-81ED-4DB2-BD59-A6C34878D82A}">
                    <a16:rowId xmlns:a16="http://schemas.microsoft.com/office/drawing/2014/main" val="1287977655"/>
                  </a:ext>
                </a:extLst>
              </a:tr>
              <a:tr h="167695">
                <a:tc>
                  <a:txBody>
                    <a:bodyPr/>
                    <a:lstStyle/>
                    <a:p>
                      <a:pPr algn="ctr" fontAlgn="b"/>
                      <a:r>
                        <a:rPr lang="en-US" sz="900" b="0" i="0" u="none" strike="noStrike" dirty="0">
                          <a:effectLst/>
                          <a:latin typeface="+mj-lt"/>
                        </a:rPr>
                        <a:t>4Q21</a:t>
                      </a:r>
                    </a:p>
                  </a:txBody>
                  <a:tcPr marL="0" marR="0" marT="0" marB="0" anchor="ctr"/>
                </a:tc>
                <a:tc>
                  <a:txBody>
                    <a:bodyPr/>
                    <a:lstStyle/>
                    <a:p>
                      <a:pPr algn="l" fontAlgn="ctr"/>
                      <a:r>
                        <a:rPr lang="en-US" sz="900" b="0" i="0" u="none" strike="noStrike" dirty="0">
                          <a:effectLst/>
                          <a:latin typeface="+mj-lt"/>
                        </a:rPr>
                        <a:t>Stamps.com</a:t>
                      </a:r>
                    </a:p>
                  </a:txBody>
                  <a:tcPr marL="0" marR="0" marT="0" marB="0" anchor="ctr"/>
                </a:tc>
                <a:tc>
                  <a:txBody>
                    <a:bodyPr/>
                    <a:lstStyle/>
                    <a:p>
                      <a:pPr algn="ctr" fontAlgn="b"/>
                      <a:r>
                        <a:rPr lang="en-US" sz="900" b="0" i="0" u="none" strike="noStrike" dirty="0">
                          <a:effectLst/>
                          <a:latin typeface="+mj-lt"/>
                        </a:rPr>
                        <a:t>Retail </a:t>
                      </a:r>
                    </a:p>
                  </a:txBody>
                  <a:tcPr marL="0" marR="0" marT="0" marB="0" anchor="ctr"/>
                </a:tc>
                <a:tc>
                  <a:txBody>
                    <a:bodyPr/>
                    <a:lstStyle/>
                    <a:p>
                      <a:pPr algn="ctr" fontAlgn="ctr"/>
                      <a:r>
                        <a:rPr lang="en-US" sz="900" b="0" i="0" u="none" strike="noStrike" dirty="0">
                          <a:effectLst/>
                          <a:latin typeface="+mj-lt"/>
                        </a:rPr>
                        <a:t>2,775</a:t>
                      </a:r>
                    </a:p>
                  </a:txBody>
                  <a:tcPr marL="0" marR="0" marT="0" marB="0" anchor="ctr"/>
                </a:tc>
                <a:tc>
                  <a:txBody>
                    <a:bodyPr/>
                    <a:lstStyle/>
                    <a:p>
                      <a:pPr algn="ctr" fontAlgn="b"/>
                      <a:r>
                        <a:rPr lang="en-US" sz="900" b="0" i="0" u="none" strike="noStrike">
                          <a:effectLst/>
                          <a:latin typeface="+mj-lt"/>
                        </a:rPr>
                        <a:t>575</a:t>
                      </a:r>
                    </a:p>
                  </a:txBody>
                  <a:tcPr marL="0" marR="0" marT="0" marB="0" anchor="ctr"/>
                </a:tc>
                <a:extLst>
                  <a:ext uri="{0D108BD9-81ED-4DB2-BD59-A6C34878D82A}">
                    <a16:rowId xmlns:a16="http://schemas.microsoft.com/office/drawing/2014/main" val="2027737411"/>
                  </a:ext>
                </a:extLst>
              </a:tr>
              <a:tr h="167695">
                <a:tc>
                  <a:txBody>
                    <a:bodyPr/>
                    <a:lstStyle/>
                    <a:p>
                      <a:pPr algn="ctr" fontAlgn="b"/>
                      <a:r>
                        <a:rPr lang="en-US" sz="900" b="0" i="0" u="none" strike="noStrike" dirty="0">
                          <a:effectLst/>
                          <a:latin typeface="+mj-lt"/>
                        </a:rPr>
                        <a:t>3Q21</a:t>
                      </a:r>
                    </a:p>
                  </a:txBody>
                  <a:tcPr marL="0" marR="0" marT="0" marB="0" anchor="ctr"/>
                </a:tc>
                <a:tc>
                  <a:txBody>
                    <a:bodyPr/>
                    <a:lstStyle/>
                    <a:p>
                      <a:pPr algn="l" fontAlgn="ctr"/>
                      <a:r>
                        <a:rPr lang="en-US" sz="900" b="0" i="0" u="none" strike="noStrike" dirty="0">
                          <a:effectLst/>
                          <a:latin typeface="+mj-lt"/>
                        </a:rPr>
                        <a:t>Private Co. 2</a:t>
                      </a:r>
                    </a:p>
                  </a:txBody>
                  <a:tcPr marL="0" marR="0" marT="0" marB="0" anchor="ctr"/>
                </a:tc>
                <a:tc>
                  <a:txBody>
                    <a:bodyPr/>
                    <a:lstStyle/>
                    <a:p>
                      <a:pPr algn="ctr" fontAlgn="b"/>
                      <a:r>
                        <a:rPr lang="en-US" sz="900" b="0" i="0" u="none" strike="noStrike" dirty="0">
                          <a:effectLst/>
                          <a:latin typeface="+mj-lt"/>
                        </a:rPr>
                        <a:t>Services</a:t>
                      </a:r>
                    </a:p>
                  </a:txBody>
                  <a:tcPr marL="0" marR="0" marT="0" marB="0" anchor="ctr"/>
                </a:tc>
                <a:tc>
                  <a:txBody>
                    <a:bodyPr/>
                    <a:lstStyle/>
                    <a:p>
                      <a:pPr algn="ctr" fontAlgn="ctr"/>
                      <a:r>
                        <a:rPr lang="en-US" sz="900" b="0" i="0" u="none" strike="noStrike">
                          <a:effectLst/>
                          <a:latin typeface="+mj-lt"/>
                        </a:rPr>
                        <a:t>2,768</a:t>
                      </a:r>
                    </a:p>
                  </a:txBody>
                  <a:tcPr marL="0" marR="0" marT="0" marB="0" anchor="ctr"/>
                </a:tc>
                <a:tc>
                  <a:txBody>
                    <a:bodyPr/>
                    <a:lstStyle/>
                    <a:p>
                      <a:pPr algn="ctr" fontAlgn="b"/>
                      <a:r>
                        <a:rPr lang="en-US" sz="900" b="0" i="0" u="none" strike="noStrike">
                          <a:effectLst/>
                          <a:latin typeface="+mj-lt"/>
                        </a:rPr>
                        <a:t>600</a:t>
                      </a:r>
                    </a:p>
                  </a:txBody>
                  <a:tcPr marL="0" marR="0" marT="0" marB="0" anchor="ctr"/>
                </a:tc>
                <a:extLst>
                  <a:ext uri="{0D108BD9-81ED-4DB2-BD59-A6C34878D82A}">
                    <a16:rowId xmlns:a16="http://schemas.microsoft.com/office/drawing/2014/main" val="2102923018"/>
                  </a:ext>
                </a:extLst>
              </a:tr>
              <a:tr h="167695">
                <a:tc>
                  <a:txBody>
                    <a:bodyPr/>
                    <a:lstStyle/>
                    <a:p>
                      <a:pPr algn="ctr" fontAlgn="b"/>
                      <a:r>
                        <a:rPr lang="en-US" sz="900" b="0" i="0" u="none" strike="noStrike" dirty="0">
                          <a:effectLst/>
                          <a:latin typeface="+mj-lt"/>
                        </a:rPr>
                        <a:t>4Q21</a:t>
                      </a:r>
                    </a:p>
                  </a:txBody>
                  <a:tcPr marL="0" marR="0" marT="0" marB="0" anchor="ctr"/>
                </a:tc>
                <a:tc>
                  <a:txBody>
                    <a:bodyPr/>
                    <a:lstStyle/>
                    <a:p>
                      <a:pPr algn="l" fontAlgn="b"/>
                      <a:r>
                        <a:rPr lang="en-US" sz="900" b="0" i="0" u="none" strike="noStrike" dirty="0">
                          <a:effectLst/>
                          <a:latin typeface="+mj-lt"/>
                        </a:rPr>
                        <a:t>Integrity Marketing Group</a:t>
                      </a:r>
                    </a:p>
                  </a:txBody>
                  <a:tcPr marL="0" marR="0" marT="0" marB="0" anchor="ctr"/>
                </a:tc>
                <a:tc>
                  <a:txBody>
                    <a:bodyPr/>
                    <a:lstStyle/>
                    <a:p>
                      <a:pPr algn="ctr" fontAlgn="ctr"/>
                      <a:r>
                        <a:rPr lang="en-US" sz="900" b="0" i="0" u="none" strike="noStrike">
                          <a:effectLst/>
                          <a:latin typeface="+mj-lt"/>
                        </a:rPr>
                        <a:t>Financial Services</a:t>
                      </a:r>
                    </a:p>
                  </a:txBody>
                  <a:tcPr marL="0" marR="0" marT="0" marB="0" anchor="ctr"/>
                </a:tc>
                <a:tc>
                  <a:txBody>
                    <a:bodyPr/>
                    <a:lstStyle/>
                    <a:p>
                      <a:pPr algn="ctr" fontAlgn="b"/>
                      <a:r>
                        <a:rPr lang="en-US" sz="900" b="0" i="0" u="none" strike="noStrike">
                          <a:effectLst/>
                          <a:latin typeface="+mj-lt"/>
                        </a:rPr>
                        <a:t>2,750</a:t>
                      </a:r>
                    </a:p>
                  </a:txBody>
                  <a:tcPr marL="0" marR="0" marT="0" marB="0" anchor="ctr"/>
                </a:tc>
                <a:tc>
                  <a:txBody>
                    <a:bodyPr/>
                    <a:lstStyle/>
                    <a:p>
                      <a:pPr algn="ctr" fontAlgn="b"/>
                      <a:r>
                        <a:rPr lang="en-US" sz="900" b="0" i="0" u="none" strike="noStrike">
                          <a:effectLst/>
                          <a:latin typeface="+mj-lt"/>
                        </a:rPr>
                        <a:t>550</a:t>
                      </a:r>
                    </a:p>
                  </a:txBody>
                  <a:tcPr marL="0" marR="0" marT="0" marB="0" anchor="ctr"/>
                </a:tc>
                <a:extLst>
                  <a:ext uri="{0D108BD9-81ED-4DB2-BD59-A6C34878D82A}">
                    <a16:rowId xmlns:a16="http://schemas.microsoft.com/office/drawing/2014/main" val="4178366355"/>
                  </a:ext>
                </a:extLst>
              </a:tr>
              <a:tr h="167695">
                <a:tc>
                  <a:txBody>
                    <a:bodyPr/>
                    <a:lstStyle/>
                    <a:p>
                      <a:pPr algn="ctr" fontAlgn="b"/>
                      <a:r>
                        <a:rPr lang="en-US" sz="900" b="0" i="0" u="none" strike="noStrike" dirty="0">
                          <a:effectLst/>
                          <a:latin typeface="+mj-lt"/>
                        </a:rPr>
                        <a:t>4Q21</a:t>
                      </a:r>
                    </a:p>
                  </a:txBody>
                  <a:tcPr marL="0" marR="0" marT="0" marB="0" anchor="ctr"/>
                </a:tc>
                <a:tc>
                  <a:txBody>
                    <a:bodyPr/>
                    <a:lstStyle/>
                    <a:p>
                      <a:pPr algn="l" fontAlgn="ctr"/>
                      <a:r>
                        <a:rPr lang="en-US" sz="900" b="0" i="0" u="none" strike="noStrike" dirty="0">
                          <a:effectLst/>
                          <a:latin typeface="+mj-lt"/>
                        </a:rPr>
                        <a:t>Private Co.  3</a:t>
                      </a:r>
                    </a:p>
                  </a:txBody>
                  <a:tcPr marL="0" marR="0" marT="0" marB="0" anchor="ctr"/>
                </a:tc>
                <a:tc>
                  <a:txBody>
                    <a:bodyPr/>
                    <a:lstStyle/>
                    <a:p>
                      <a:pPr algn="ctr" fontAlgn="b"/>
                      <a:r>
                        <a:rPr lang="en-US" sz="900" b="0" i="0" u="none" strike="noStrike">
                          <a:effectLst/>
                          <a:latin typeface="+mj-lt"/>
                        </a:rPr>
                        <a:t>Business Services</a:t>
                      </a:r>
                    </a:p>
                  </a:txBody>
                  <a:tcPr marL="0" marR="0" marT="0" marB="0" anchor="ctr"/>
                </a:tc>
                <a:tc>
                  <a:txBody>
                    <a:bodyPr/>
                    <a:lstStyle/>
                    <a:p>
                      <a:pPr algn="ctr" fontAlgn="ctr"/>
                      <a:r>
                        <a:rPr lang="en-US" sz="900" b="0" i="0" u="none" strike="noStrike">
                          <a:effectLst/>
                          <a:latin typeface="+mj-lt"/>
                        </a:rPr>
                        <a:t>2,650</a:t>
                      </a:r>
                    </a:p>
                  </a:txBody>
                  <a:tcPr marL="0" marR="0" marT="0" marB="0" anchor="ctr"/>
                </a:tc>
                <a:tc>
                  <a:txBody>
                    <a:bodyPr/>
                    <a:lstStyle/>
                    <a:p>
                      <a:pPr algn="ctr" fontAlgn="b"/>
                      <a:r>
                        <a:rPr lang="en-US" sz="900" b="0" i="0" u="none" strike="noStrike">
                          <a:effectLst/>
                          <a:latin typeface="+mj-lt"/>
                        </a:rPr>
                        <a:t>550</a:t>
                      </a:r>
                    </a:p>
                  </a:txBody>
                  <a:tcPr marL="0" marR="0" marT="0" marB="0" anchor="ctr"/>
                </a:tc>
                <a:extLst>
                  <a:ext uri="{0D108BD9-81ED-4DB2-BD59-A6C34878D82A}">
                    <a16:rowId xmlns:a16="http://schemas.microsoft.com/office/drawing/2014/main" val="3821143876"/>
                  </a:ext>
                </a:extLst>
              </a:tr>
              <a:tr h="167695">
                <a:tc>
                  <a:txBody>
                    <a:bodyPr/>
                    <a:lstStyle/>
                    <a:p>
                      <a:pPr algn="ctr" fontAlgn="b"/>
                      <a:r>
                        <a:rPr lang="en-US" sz="900" b="0" i="0" u="none" strike="noStrike" dirty="0">
                          <a:effectLst/>
                          <a:latin typeface="+mj-lt"/>
                        </a:rPr>
                        <a:t>4Q21</a:t>
                      </a:r>
                    </a:p>
                  </a:txBody>
                  <a:tcPr marL="0" marR="0" marT="0" marB="0" anchor="ctr"/>
                </a:tc>
                <a:tc>
                  <a:txBody>
                    <a:bodyPr/>
                    <a:lstStyle/>
                    <a:p>
                      <a:pPr algn="l" fontAlgn="b"/>
                      <a:r>
                        <a:rPr lang="en-US" sz="900" b="0" i="0" u="none" strike="noStrike" dirty="0">
                          <a:effectLst/>
                          <a:latin typeface="+mj-lt"/>
                        </a:rPr>
                        <a:t>Private Co. 4</a:t>
                      </a:r>
                    </a:p>
                  </a:txBody>
                  <a:tcPr marL="0" marR="0" marT="0" marB="0" anchor="ctr"/>
                </a:tc>
                <a:tc>
                  <a:txBody>
                    <a:bodyPr/>
                    <a:lstStyle/>
                    <a:p>
                      <a:pPr algn="ctr" fontAlgn="ctr"/>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2,540</a:t>
                      </a:r>
                    </a:p>
                  </a:txBody>
                  <a:tcPr marL="0" marR="0" marT="0" marB="0" anchor="ctr"/>
                </a:tc>
                <a:tc>
                  <a:txBody>
                    <a:bodyPr/>
                    <a:lstStyle/>
                    <a:p>
                      <a:pPr algn="ctr" fontAlgn="b"/>
                      <a:r>
                        <a:rPr lang="en-US" sz="900" b="0" i="0" u="none" strike="noStrike">
                          <a:effectLst/>
                          <a:latin typeface="+mj-lt"/>
                        </a:rPr>
                        <a:t>575</a:t>
                      </a:r>
                    </a:p>
                  </a:txBody>
                  <a:tcPr marL="0" marR="0" marT="0" marB="0" anchor="ctr"/>
                </a:tc>
                <a:extLst>
                  <a:ext uri="{0D108BD9-81ED-4DB2-BD59-A6C34878D82A}">
                    <a16:rowId xmlns:a16="http://schemas.microsoft.com/office/drawing/2014/main" val="2039423892"/>
                  </a:ext>
                </a:extLst>
              </a:tr>
              <a:tr h="167695">
                <a:tc>
                  <a:txBody>
                    <a:bodyPr/>
                    <a:lstStyle/>
                    <a:p>
                      <a:pPr algn="ctr" fontAlgn="b"/>
                      <a:r>
                        <a:rPr lang="en-US" sz="900" b="0" i="0" u="none" strike="noStrike" dirty="0">
                          <a:effectLst/>
                          <a:latin typeface="+mj-lt"/>
                        </a:rPr>
                        <a:t>2Q22</a:t>
                      </a:r>
                    </a:p>
                  </a:txBody>
                  <a:tcPr marL="0" marR="0" marT="0" marB="0" anchor="ctr"/>
                </a:tc>
                <a:tc>
                  <a:txBody>
                    <a:bodyPr/>
                    <a:lstStyle/>
                    <a:p>
                      <a:pPr algn="l" fontAlgn="b"/>
                      <a:r>
                        <a:rPr lang="en-US" sz="900" b="0" i="0" u="none" strike="noStrike" dirty="0">
                          <a:effectLst/>
                          <a:latin typeface="+mj-lt"/>
                        </a:rPr>
                        <a:t>Anaplan</a:t>
                      </a:r>
                    </a:p>
                  </a:txBody>
                  <a:tcPr marL="0" marR="0" marT="0" marB="0" anchor="ctr"/>
                </a:tc>
                <a:tc>
                  <a:txBody>
                    <a:bodyPr/>
                    <a:lstStyle/>
                    <a:p>
                      <a:pPr algn="ctr" fontAlgn="ctr"/>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2,500</a:t>
                      </a:r>
                    </a:p>
                  </a:txBody>
                  <a:tcPr marL="0" marR="0" marT="0" marB="0" anchor="ctr"/>
                </a:tc>
                <a:tc>
                  <a:txBody>
                    <a:bodyPr/>
                    <a:lstStyle/>
                    <a:p>
                      <a:pPr algn="ctr" fontAlgn="b"/>
                      <a:r>
                        <a:rPr lang="en-US" sz="900" b="0" i="0" u="none" strike="noStrike">
                          <a:effectLst/>
                          <a:latin typeface="+mj-lt"/>
                        </a:rPr>
                        <a:t>NA</a:t>
                      </a:r>
                    </a:p>
                  </a:txBody>
                  <a:tcPr marL="0" marR="0" marT="0" marB="0" anchor="ctr"/>
                </a:tc>
                <a:extLst>
                  <a:ext uri="{0D108BD9-81ED-4DB2-BD59-A6C34878D82A}">
                    <a16:rowId xmlns:a16="http://schemas.microsoft.com/office/drawing/2014/main" val="3783514955"/>
                  </a:ext>
                </a:extLst>
              </a:tr>
              <a:tr h="167695">
                <a:tc>
                  <a:txBody>
                    <a:bodyPr/>
                    <a:lstStyle/>
                    <a:p>
                      <a:pPr algn="ctr" fontAlgn="b"/>
                      <a:r>
                        <a:rPr lang="en-US" sz="900" b="0" i="0" u="none" strike="noStrike" dirty="0">
                          <a:effectLst/>
                          <a:latin typeface="+mj-lt"/>
                        </a:rPr>
                        <a:t>4Q21</a:t>
                      </a:r>
                    </a:p>
                  </a:txBody>
                  <a:tcPr marL="0" marR="0" marT="0" marB="0" anchor="ctr"/>
                </a:tc>
                <a:tc>
                  <a:txBody>
                    <a:bodyPr/>
                    <a:lstStyle/>
                    <a:p>
                      <a:pPr algn="l" fontAlgn="b"/>
                      <a:r>
                        <a:rPr lang="en-US" sz="900" b="0" i="0" u="none" strike="noStrike" dirty="0">
                          <a:effectLst/>
                          <a:latin typeface="+mj-lt"/>
                        </a:rPr>
                        <a:t>Private Co. 5</a:t>
                      </a:r>
                    </a:p>
                  </a:txBody>
                  <a:tcPr marL="0" marR="0" marT="0" marB="0" anchor="ctr"/>
                </a:tc>
                <a:tc>
                  <a:txBody>
                    <a:bodyPr/>
                    <a:lstStyle/>
                    <a:p>
                      <a:pPr algn="ctr" fontAlgn="ctr"/>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2,340</a:t>
                      </a:r>
                    </a:p>
                  </a:txBody>
                  <a:tcPr marL="0" marR="0" marT="0" marB="0" anchor="ctr"/>
                </a:tc>
                <a:tc>
                  <a:txBody>
                    <a:bodyPr/>
                    <a:lstStyle/>
                    <a:p>
                      <a:pPr algn="ctr" fontAlgn="b"/>
                      <a:r>
                        <a:rPr lang="en-US" sz="900" b="0" i="0" u="none" strike="noStrike">
                          <a:effectLst/>
                          <a:latin typeface="+mj-lt"/>
                        </a:rPr>
                        <a:t>600</a:t>
                      </a:r>
                    </a:p>
                  </a:txBody>
                  <a:tcPr marL="0" marR="0" marT="0" marB="0" anchor="ctr"/>
                </a:tc>
                <a:extLst>
                  <a:ext uri="{0D108BD9-81ED-4DB2-BD59-A6C34878D82A}">
                    <a16:rowId xmlns:a16="http://schemas.microsoft.com/office/drawing/2014/main" val="1518866732"/>
                  </a:ext>
                </a:extLst>
              </a:tr>
              <a:tr h="167695">
                <a:tc>
                  <a:txBody>
                    <a:bodyPr/>
                    <a:lstStyle/>
                    <a:p>
                      <a:pPr algn="ctr" fontAlgn="b"/>
                      <a:r>
                        <a:rPr lang="en-US" sz="900" b="0" i="0" u="none" strike="noStrike" dirty="0">
                          <a:effectLst/>
                          <a:latin typeface="+mj-lt"/>
                        </a:rPr>
                        <a:t>2Q20</a:t>
                      </a:r>
                    </a:p>
                  </a:txBody>
                  <a:tcPr marL="0" marR="0" marT="0" marB="0" anchor="ctr"/>
                </a:tc>
                <a:tc>
                  <a:txBody>
                    <a:bodyPr/>
                    <a:lstStyle/>
                    <a:p>
                      <a:pPr algn="l" fontAlgn="b"/>
                      <a:r>
                        <a:rPr lang="en-US" sz="900" b="0" i="0" u="none" strike="noStrike" dirty="0" err="1">
                          <a:effectLst/>
                          <a:latin typeface="+mj-lt"/>
                        </a:rPr>
                        <a:t>Ardonagh</a:t>
                      </a:r>
                      <a:r>
                        <a:rPr lang="en-US" sz="900" b="0" i="0" u="none" strike="noStrike" dirty="0">
                          <a:effectLst/>
                          <a:latin typeface="+mj-lt"/>
                        </a:rPr>
                        <a:t> Group Ltd</a:t>
                      </a:r>
                    </a:p>
                  </a:txBody>
                  <a:tcPr marL="0" marR="0" marT="0" marB="0" anchor="ctr"/>
                </a:tc>
                <a:tc>
                  <a:txBody>
                    <a:bodyPr/>
                    <a:lstStyle/>
                    <a:p>
                      <a:pPr algn="ctr" fontAlgn="b"/>
                      <a:r>
                        <a:rPr lang="en-US" sz="900" b="0" i="0" u="none" strike="noStrike">
                          <a:effectLst/>
                          <a:latin typeface="+mj-lt"/>
                        </a:rPr>
                        <a:t>Healthcare</a:t>
                      </a:r>
                    </a:p>
                  </a:txBody>
                  <a:tcPr marL="0" marR="0" marT="0" marB="0" anchor="ctr"/>
                </a:tc>
                <a:tc>
                  <a:txBody>
                    <a:bodyPr/>
                    <a:lstStyle/>
                    <a:p>
                      <a:pPr algn="ctr" fontAlgn="b"/>
                      <a:r>
                        <a:rPr lang="en-US" sz="900" b="0" i="0" u="none" strike="noStrike">
                          <a:effectLst/>
                          <a:latin typeface="+mj-lt"/>
                        </a:rPr>
                        <a:t>2,330</a:t>
                      </a:r>
                    </a:p>
                  </a:txBody>
                  <a:tcPr marL="0" marR="0" marT="0" marB="0" anchor="ctr"/>
                </a:tc>
                <a:tc>
                  <a:txBody>
                    <a:bodyPr/>
                    <a:lstStyle/>
                    <a:p>
                      <a:pPr algn="ctr" fontAlgn="b"/>
                      <a:r>
                        <a:rPr lang="en-US" sz="900" b="0" i="0" u="none" strike="noStrike">
                          <a:effectLst/>
                          <a:latin typeface="+mj-lt"/>
                        </a:rPr>
                        <a:t>750</a:t>
                      </a:r>
                    </a:p>
                  </a:txBody>
                  <a:tcPr marL="0" marR="0" marT="0" marB="0" anchor="ctr"/>
                </a:tc>
                <a:extLst>
                  <a:ext uri="{0D108BD9-81ED-4DB2-BD59-A6C34878D82A}">
                    <a16:rowId xmlns:a16="http://schemas.microsoft.com/office/drawing/2014/main" val="78648185"/>
                  </a:ext>
                </a:extLst>
              </a:tr>
              <a:tr h="167695">
                <a:tc>
                  <a:txBody>
                    <a:bodyPr/>
                    <a:lstStyle/>
                    <a:p>
                      <a:pPr algn="ctr" fontAlgn="b"/>
                      <a:r>
                        <a:rPr lang="en-US" sz="900" b="0" i="0" u="none" strike="noStrike" dirty="0">
                          <a:effectLst/>
                          <a:latin typeface="+mj-lt"/>
                        </a:rPr>
                        <a:t>2Q21</a:t>
                      </a:r>
                    </a:p>
                  </a:txBody>
                  <a:tcPr marL="0" marR="0" marT="0" marB="0" anchor="ctr"/>
                </a:tc>
                <a:tc>
                  <a:txBody>
                    <a:bodyPr/>
                    <a:lstStyle/>
                    <a:p>
                      <a:pPr algn="l" fontAlgn="b"/>
                      <a:r>
                        <a:rPr lang="en-US" sz="900" b="0" i="0" u="none" strike="noStrike" dirty="0">
                          <a:effectLst/>
                          <a:latin typeface="+mj-lt"/>
                        </a:rPr>
                        <a:t>Calypso Technology</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2,300</a:t>
                      </a:r>
                    </a:p>
                  </a:txBody>
                  <a:tcPr marL="0" marR="0" marT="0" marB="0" anchor="ctr"/>
                </a:tc>
                <a:tc>
                  <a:txBody>
                    <a:bodyPr/>
                    <a:lstStyle/>
                    <a:p>
                      <a:pPr algn="ctr" fontAlgn="b"/>
                      <a:r>
                        <a:rPr lang="en-US" sz="900" b="0" i="0" u="none" strike="noStrike">
                          <a:effectLst/>
                          <a:latin typeface="+mj-lt"/>
                        </a:rPr>
                        <a:t>N/A</a:t>
                      </a:r>
                    </a:p>
                  </a:txBody>
                  <a:tcPr marL="0" marR="0" marT="0" marB="0" anchor="ctr"/>
                </a:tc>
                <a:extLst>
                  <a:ext uri="{0D108BD9-81ED-4DB2-BD59-A6C34878D82A}">
                    <a16:rowId xmlns:a16="http://schemas.microsoft.com/office/drawing/2014/main" val="3196094103"/>
                  </a:ext>
                </a:extLst>
              </a:tr>
              <a:tr h="167695">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b"/>
                      <a:r>
                        <a:rPr lang="en-US" sz="900" b="0" i="0" u="none" strike="noStrike" dirty="0" err="1">
                          <a:solidFill>
                            <a:srgbClr val="FF0000"/>
                          </a:solidFill>
                          <a:effectLst/>
                          <a:latin typeface="+mj-lt"/>
                        </a:rPr>
                        <a:t>Excelitas</a:t>
                      </a:r>
                      <a:r>
                        <a:rPr lang="en-US" sz="900" b="0" i="0" u="none" strike="noStrike" dirty="0">
                          <a:solidFill>
                            <a:srgbClr val="FF0000"/>
                          </a:solidFill>
                          <a:effectLst/>
                          <a:latin typeface="+mj-lt"/>
                        </a:rPr>
                        <a:t> Technologies</a:t>
                      </a:r>
                    </a:p>
                  </a:txBody>
                  <a:tcPr marL="0" marR="0" marT="0" marB="0" anchor="ctr"/>
                </a:tc>
                <a:tc>
                  <a:txBody>
                    <a:bodyPr/>
                    <a:lstStyle/>
                    <a:p>
                      <a:pPr algn="ctr" fontAlgn="b"/>
                      <a:r>
                        <a:rPr lang="en-US" sz="900" b="0" i="0" u="none" strike="noStrike" dirty="0">
                          <a:solidFill>
                            <a:srgbClr val="FF0000"/>
                          </a:solidFill>
                          <a:effectLst/>
                          <a:latin typeface="+mj-lt"/>
                        </a:rPr>
                        <a:t>Technology</a:t>
                      </a:r>
                    </a:p>
                  </a:txBody>
                  <a:tcPr marL="0" marR="0" marT="0" marB="0" anchor="ctr"/>
                </a:tc>
                <a:tc>
                  <a:txBody>
                    <a:bodyPr/>
                    <a:lstStyle/>
                    <a:p>
                      <a:pPr algn="ctr" fontAlgn="b"/>
                      <a:r>
                        <a:rPr lang="en-US" sz="900" b="0" i="0" u="none" strike="noStrike" dirty="0">
                          <a:solidFill>
                            <a:srgbClr val="FF0000"/>
                          </a:solidFill>
                          <a:effectLst/>
                          <a:latin typeface="+mj-lt"/>
                        </a:rPr>
                        <a:t>2,273</a:t>
                      </a:r>
                    </a:p>
                  </a:txBody>
                  <a:tcPr marL="0" marR="0" marT="0" marB="0" anchor="ctr"/>
                </a:tc>
                <a:tc>
                  <a:txBody>
                    <a:bodyPr/>
                    <a:lstStyle/>
                    <a:p>
                      <a:pPr algn="ctr" fontAlgn="b"/>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1181790986"/>
                  </a:ext>
                </a:extLst>
              </a:tr>
              <a:tr h="167695">
                <a:tc>
                  <a:txBody>
                    <a:bodyPr/>
                    <a:lstStyle/>
                    <a:p>
                      <a:pPr algn="ctr" fontAlgn="b"/>
                      <a:r>
                        <a:rPr lang="en-US" sz="900" b="0" i="0" u="none" strike="noStrike" dirty="0">
                          <a:effectLst/>
                          <a:latin typeface="+mj-lt"/>
                        </a:rPr>
                        <a:t>3Q20</a:t>
                      </a:r>
                    </a:p>
                  </a:txBody>
                  <a:tcPr marL="0" marR="0" marT="0" marB="0" anchor="ctr"/>
                </a:tc>
                <a:tc>
                  <a:txBody>
                    <a:bodyPr/>
                    <a:lstStyle/>
                    <a:p>
                      <a:pPr algn="l" fontAlgn="b"/>
                      <a:r>
                        <a:rPr lang="en-US" sz="900" b="0" i="0" u="none" strike="noStrike" dirty="0">
                          <a:effectLst/>
                          <a:latin typeface="+mj-lt"/>
                        </a:rPr>
                        <a:t>MRI Software Inc</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dirty="0">
                          <a:effectLst/>
                          <a:latin typeface="+mj-lt"/>
                        </a:rPr>
                        <a:t>2,210</a:t>
                      </a:r>
                    </a:p>
                  </a:txBody>
                  <a:tcPr marL="0" marR="0" marT="0" marB="0" anchor="ctr"/>
                </a:tc>
                <a:tc>
                  <a:txBody>
                    <a:bodyPr/>
                    <a:lstStyle/>
                    <a:p>
                      <a:pPr algn="ctr" fontAlgn="b"/>
                      <a:r>
                        <a:rPr lang="en-US" sz="900" b="0" i="0" u="none" strike="noStrike">
                          <a:effectLst/>
                          <a:latin typeface="+mj-lt"/>
                        </a:rPr>
                        <a:t>550</a:t>
                      </a:r>
                    </a:p>
                  </a:txBody>
                  <a:tcPr marL="0" marR="0" marT="0" marB="0" anchor="ctr"/>
                </a:tc>
                <a:extLst>
                  <a:ext uri="{0D108BD9-81ED-4DB2-BD59-A6C34878D82A}">
                    <a16:rowId xmlns:a16="http://schemas.microsoft.com/office/drawing/2014/main" val="3974353949"/>
                  </a:ext>
                </a:extLst>
              </a:tr>
              <a:tr h="167695">
                <a:tc>
                  <a:txBody>
                    <a:bodyPr/>
                    <a:lstStyle/>
                    <a:p>
                      <a:pPr algn="ctr" fontAlgn="b"/>
                      <a:r>
                        <a:rPr lang="en-US" sz="900" b="0" i="0" u="none" strike="noStrike" dirty="0">
                          <a:effectLst/>
                          <a:latin typeface="+mj-lt"/>
                        </a:rPr>
                        <a:t>3Q21</a:t>
                      </a:r>
                    </a:p>
                  </a:txBody>
                  <a:tcPr marL="0" marR="0" marT="0" marB="0" anchor="ctr"/>
                </a:tc>
                <a:tc>
                  <a:txBody>
                    <a:bodyPr/>
                    <a:lstStyle/>
                    <a:p>
                      <a:pPr algn="l" fontAlgn="b"/>
                      <a:r>
                        <a:rPr lang="en-US" sz="900" b="0" i="0" u="none" strike="noStrike" dirty="0">
                          <a:effectLst/>
                          <a:latin typeface="+mj-lt"/>
                        </a:rPr>
                        <a:t>Cambium Learning Group</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2,150</a:t>
                      </a:r>
                    </a:p>
                  </a:txBody>
                  <a:tcPr marL="0" marR="0" marT="0" marB="0" anchor="ctr"/>
                </a:tc>
                <a:tc>
                  <a:txBody>
                    <a:bodyPr/>
                    <a:lstStyle/>
                    <a:p>
                      <a:pPr algn="ctr" fontAlgn="b"/>
                      <a:r>
                        <a:rPr lang="en-US" sz="900" b="0" i="0" u="none" strike="noStrike">
                          <a:effectLst/>
                          <a:latin typeface="+mj-lt"/>
                        </a:rPr>
                        <a:t>550</a:t>
                      </a:r>
                    </a:p>
                  </a:txBody>
                  <a:tcPr marL="0" marR="0" marT="0" marB="0" anchor="ctr"/>
                </a:tc>
                <a:extLst>
                  <a:ext uri="{0D108BD9-81ED-4DB2-BD59-A6C34878D82A}">
                    <a16:rowId xmlns:a16="http://schemas.microsoft.com/office/drawing/2014/main" val="3923652411"/>
                  </a:ext>
                </a:extLst>
              </a:tr>
              <a:tr h="167695">
                <a:tc>
                  <a:txBody>
                    <a:bodyPr/>
                    <a:lstStyle/>
                    <a:p>
                      <a:pPr algn="ctr" fontAlgn="b"/>
                      <a:r>
                        <a:rPr lang="en-US" sz="900" b="0" i="0" u="none" strike="noStrike" dirty="0">
                          <a:effectLst/>
                          <a:latin typeface="+mj-lt"/>
                        </a:rPr>
                        <a:t>3Q21</a:t>
                      </a:r>
                    </a:p>
                  </a:txBody>
                  <a:tcPr marL="0" marR="0" marT="0" marB="0" anchor="ctr"/>
                </a:tc>
                <a:tc>
                  <a:txBody>
                    <a:bodyPr/>
                    <a:lstStyle/>
                    <a:p>
                      <a:pPr algn="l" fontAlgn="b"/>
                      <a:r>
                        <a:rPr lang="en-US" sz="900" b="0" i="0" u="none" strike="noStrike" dirty="0">
                          <a:effectLst/>
                          <a:latin typeface="+mj-lt"/>
                        </a:rPr>
                        <a:t>Private Co. 6</a:t>
                      </a:r>
                    </a:p>
                  </a:txBody>
                  <a:tcPr marL="0" marR="0" marT="0" marB="0" anchor="ctr"/>
                </a:tc>
                <a:tc>
                  <a:txBody>
                    <a:bodyPr/>
                    <a:lstStyle/>
                    <a:p>
                      <a:pPr algn="ctr" fontAlgn="b"/>
                      <a:r>
                        <a:rPr lang="en-US" sz="900" b="0" i="0" u="none" strike="noStrike">
                          <a:effectLst/>
                          <a:latin typeface="+mj-lt"/>
                        </a:rPr>
                        <a:t>Business Services</a:t>
                      </a:r>
                    </a:p>
                  </a:txBody>
                  <a:tcPr marL="0" marR="0" marT="0" marB="0" anchor="ctr"/>
                </a:tc>
                <a:tc>
                  <a:txBody>
                    <a:bodyPr/>
                    <a:lstStyle/>
                    <a:p>
                      <a:pPr algn="ctr" fontAlgn="b"/>
                      <a:r>
                        <a:rPr lang="en-US" sz="900" b="0" i="0" u="none" strike="noStrike">
                          <a:effectLst/>
                          <a:latin typeface="+mj-lt"/>
                        </a:rPr>
                        <a:t>2,048</a:t>
                      </a:r>
                    </a:p>
                  </a:txBody>
                  <a:tcPr marL="0" marR="0" marT="0" marB="0" anchor="ctr"/>
                </a:tc>
                <a:tc>
                  <a:txBody>
                    <a:bodyPr/>
                    <a:lstStyle/>
                    <a:p>
                      <a:pPr algn="ctr" fontAlgn="b"/>
                      <a:r>
                        <a:rPr lang="en-US" sz="900" b="0" i="0" u="none" strike="noStrike">
                          <a:effectLst/>
                          <a:latin typeface="+mj-lt"/>
                        </a:rPr>
                        <a:t>600</a:t>
                      </a:r>
                    </a:p>
                  </a:txBody>
                  <a:tcPr marL="0" marR="0" marT="0" marB="0" anchor="ctr"/>
                </a:tc>
                <a:extLst>
                  <a:ext uri="{0D108BD9-81ED-4DB2-BD59-A6C34878D82A}">
                    <a16:rowId xmlns:a16="http://schemas.microsoft.com/office/drawing/2014/main" val="4026083197"/>
                  </a:ext>
                </a:extLst>
              </a:tr>
              <a:tr h="167695">
                <a:tc>
                  <a:txBody>
                    <a:bodyPr/>
                    <a:lstStyle/>
                    <a:p>
                      <a:pPr algn="ctr" fontAlgn="b"/>
                      <a:r>
                        <a:rPr lang="en-US" sz="900" b="0" i="0" u="none" strike="noStrike" dirty="0">
                          <a:effectLst/>
                          <a:latin typeface="+mj-lt"/>
                        </a:rPr>
                        <a:t>2Q22</a:t>
                      </a:r>
                    </a:p>
                  </a:txBody>
                  <a:tcPr marL="0" marR="0" marT="0" marB="0" anchor="ctr"/>
                </a:tc>
                <a:tc>
                  <a:txBody>
                    <a:bodyPr/>
                    <a:lstStyle/>
                    <a:p>
                      <a:pPr algn="l" fontAlgn="b"/>
                      <a:r>
                        <a:rPr lang="en-US" sz="900" b="0" i="0" u="none" strike="noStrike" dirty="0">
                          <a:effectLst/>
                          <a:latin typeface="+mj-lt"/>
                        </a:rPr>
                        <a:t>Private Co. 7</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2,000</a:t>
                      </a:r>
                    </a:p>
                  </a:txBody>
                  <a:tcPr marL="0" marR="0" marT="0" marB="0" anchor="ctr"/>
                </a:tc>
                <a:tc>
                  <a:txBody>
                    <a:bodyPr/>
                    <a:lstStyle/>
                    <a:p>
                      <a:pPr algn="ctr" fontAlgn="b"/>
                      <a:r>
                        <a:rPr lang="en-US" sz="900" b="0" i="0" u="none" strike="noStrike">
                          <a:effectLst/>
                          <a:latin typeface="+mj-lt"/>
                        </a:rPr>
                        <a:t>N/A</a:t>
                      </a:r>
                    </a:p>
                  </a:txBody>
                  <a:tcPr marL="0" marR="0" marT="0" marB="0" anchor="ctr"/>
                </a:tc>
                <a:extLst>
                  <a:ext uri="{0D108BD9-81ED-4DB2-BD59-A6C34878D82A}">
                    <a16:rowId xmlns:a16="http://schemas.microsoft.com/office/drawing/2014/main" val="1826204029"/>
                  </a:ext>
                </a:extLst>
              </a:tr>
              <a:tr h="167695">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b"/>
                      <a:r>
                        <a:rPr lang="en-US" sz="900" b="0" i="0" u="none" strike="noStrike" dirty="0">
                          <a:solidFill>
                            <a:srgbClr val="FF0000"/>
                          </a:solidFill>
                          <a:effectLst/>
                          <a:latin typeface="+mj-lt"/>
                        </a:rPr>
                        <a:t>Private Co. 8</a:t>
                      </a:r>
                    </a:p>
                  </a:txBody>
                  <a:tcPr marL="0" marR="0" marT="0" marB="0" anchor="ctr"/>
                </a:tc>
                <a:tc>
                  <a:txBody>
                    <a:bodyPr/>
                    <a:lstStyle/>
                    <a:p>
                      <a:pPr algn="ctr" fontAlgn="b"/>
                      <a:r>
                        <a:rPr lang="en-US" sz="900" b="0" i="0" u="none" strike="noStrike" dirty="0">
                          <a:solidFill>
                            <a:srgbClr val="FF0000"/>
                          </a:solidFill>
                          <a:effectLst/>
                          <a:latin typeface="+mj-lt"/>
                        </a:rPr>
                        <a:t>Healthcare</a:t>
                      </a:r>
                    </a:p>
                  </a:txBody>
                  <a:tcPr marL="0" marR="0" marT="0" marB="0" anchor="ctr"/>
                </a:tc>
                <a:tc>
                  <a:txBody>
                    <a:bodyPr/>
                    <a:lstStyle/>
                    <a:p>
                      <a:pPr algn="ctr" fontAlgn="b"/>
                      <a:r>
                        <a:rPr lang="en-US" sz="900" b="0" i="0" u="none" strike="noStrike" dirty="0">
                          <a:solidFill>
                            <a:srgbClr val="FF0000"/>
                          </a:solidFill>
                          <a:effectLst/>
                          <a:latin typeface="+mj-lt"/>
                        </a:rPr>
                        <a:t>1,810</a:t>
                      </a:r>
                    </a:p>
                  </a:txBody>
                  <a:tcPr marL="0" marR="0" marT="0" marB="0" anchor="ctr"/>
                </a:tc>
                <a:tc>
                  <a:txBody>
                    <a:bodyPr/>
                    <a:lstStyle/>
                    <a:p>
                      <a:pPr algn="ctr" fontAlgn="b"/>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627442794"/>
                  </a:ext>
                </a:extLst>
              </a:tr>
              <a:tr h="167695">
                <a:tc>
                  <a:txBody>
                    <a:bodyPr/>
                    <a:lstStyle/>
                    <a:p>
                      <a:pPr algn="ctr" fontAlgn="b"/>
                      <a:r>
                        <a:rPr lang="en-US" sz="900" b="0" i="0" u="none" strike="noStrike" dirty="0">
                          <a:effectLst/>
                          <a:latin typeface="+mj-lt"/>
                        </a:rPr>
                        <a:t>3Q21</a:t>
                      </a:r>
                    </a:p>
                  </a:txBody>
                  <a:tcPr marL="0" marR="0" marT="0" marB="0" anchor="ctr"/>
                </a:tc>
                <a:tc>
                  <a:txBody>
                    <a:bodyPr/>
                    <a:lstStyle/>
                    <a:p>
                      <a:pPr algn="l" fontAlgn="b"/>
                      <a:r>
                        <a:rPr lang="en-US" sz="900" b="0" i="0" u="none" strike="noStrike" dirty="0">
                          <a:effectLst/>
                          <a:latin typeface="+mj-lt"/>
                        </a:rPr>
                        <a:t>Medallia</a:t>
                      </a:r>
                    </a:p>
                  </a:txBody>
                  <a:tcPr marL="0" marR="0" marT="0" marB="0" anchor="ctr"/>
                </a:tc>
                <a:tc>
                  <a:txBody>
                    <a:bodyPr/>
                    <a:lstStyle/>
                    <a:p>
                      <a:pPr algn="ctr" fontAlgn="b"/>
                      <a:r>
                        <a:rPr lang="en-US" sz="900" b="0" i="0" u="none" strike="noStrike" dirty="0">
                          <a:effectLst/>
                          <a:latin typeface="+mj-lt"/>
                        </a:rPr>
                        <a:t>Technology</a:t>
                      </a:r>
                    </a:p>
                  </a:txBody>
                  <a:tcPr marL="0" marR="0" marT="0" marB="0" anchor="ctr"/>
                </a:tc>
                <a:tc>
                  <a:txBody>
                    <a:bodyPr/>
                    <a:lstStyle/>
                    <a:p>
                      <a:pPr algn="ctr" fontAlgn="b"/>
                      <a:r>
                        <a:rPr lang="en-US" sz="900" b="0" i="0" u="none" strike="noStrike" dirty="0">
                          <a:effectLst/>
                          <a:latin typeface="+mj-lt"/>
                        </a:rPr>
                        <a:t>1,800</a:t>
                      </a:r>
                    </a:p>
                  </a:txBody>
                  <a:tcPr marL="0" marR="0" marT="0" marB="0" anchor="ctr"/>
                </a:tc>
                <a:tc>
                  <a:txBody>
                    <a:bodyPr/>
                    <a:lstStyle/>
                    <a:p>
                      <a:pPr algn="ctr" fontAlgn="b"/>
                      <a:r>
                        <a:rPr lang="en-US" sz="900" b="0" i="0" u="none" strike="noStrike" dirty="0">
                          <a:effectLst/>
                          <a:latin typeface="+mj-lt"/>
                        </a:rPr>
                        <a:t>N/A</a:t>
                      </a:r>
                    </a:p>
                  </a:txBody>
                  <a:tcPr marL="0" marR="0" marT="0" marB="0" anchor="ctr"/>
                </a:tc>
                <a:extLst>
                  <a:ext uri="{0D108BD9-81ED-4DB2-BD59-A6C34878D82A}">
                    <a16:rowId xmlns:a16="http://schemas.microsoft.com/office/drawing/2014/main" val="2638580556"/>
                  </a:ext>
                </a:extLst>
              </a:tr>
            </a:tbl>
          </a:graphicData>
        </a:graphic>
      </p:graphicFrame>
      <p:graphicFrame>
        <p:nvGraphicFramePr>
          <p:cNvPr id="10" name="Table 10">
            <a:extLst>
              <a:ext uri="{FF2B5EF4-FFF2-40B4-BE49-F238E27FC236}">
                <a16:creationId xmlns:a16="http://schemas.microsoft.com/office/drawing/2014/main" id="{6FE96EEB-54DB-45A5-A798-CA8B795FE3B2}"/>
              </a:ext>
            </a:extLst>
          </p:cNvPr>
          <p:cNvGraphicFramePr>
            <a:graphicFrameLocks noGrp="1"/>
          </p:cNvGraphicFramePr>
          <p:nvPr>
            <p:ph sz="quarter" idx="4294967295"/>
            <p:extLst>
              <p:ext uri="{D42A27DB-BD31-4B8C-83A1-F6EECF244321}">
                <p14:modId xmlns:p14="http://schemas.microsoft.com/office/powerpoint/2010/main" val="986841612"/>
              </p:ext>
            </p:extLst>
          </p:nvPr>
        </p:nvGraphicFramePr>
        <p:xfrm>
          <a:off x="6096000" y="1510145"/>
          <a:ext cx="5839690" cy="4224843"/>
        </p:xfrm>
        <a:graphic>
          <a:graphicData uri="http://schemas.openxmlformats.org/drawingml/2006/table">
            <a:tbl>
              <a:tblPr firstRow="1" bandRow="1">
                <a:tableStyleId>{5C22544A-7EE6-4342-B048-85BDC9FD1C3A}</a:tableStyleId>
              </a:tblPr>
              <a:tblGrid>
                <a:gridCol w="647443">
                  <a:extLst>
                    <a:ext uri="{9D8B030D-6E8A-4147-A177-3AD203B41FA5}">
                      <a16:colId xmlns:a16="http://schemas.microsoft.com/office/drawing/2014/main" val="230169755"/>
                    </a:ext>
                  </a:extLst>
                </a:gridCol>
                <a:gridCol w="1848757">
                  <a:extLst>
                    <a:ext uri="{9D8B030D-6E8A-4147-A177-3AD203B41FA5}">
                      <a16:colId xmlns:a16="http://schemas.microsoft.com/office/drawing/2014/main" val="1472497035"/>
                    </a:ext>
                  </a:extLst>
                </a:gridCol>
                <a:gridCol w="1231808">
                  <a:extLst>
                    <a:ext uri="{9D8B030D-6E8A-4147-A177-3AD203B41FA5}">
                      <a16:colId xmlns:a16="http://schemas.microsoft.com/office/drawing/2014/main" val="2993732698"/>
                    </a:ext>
                  </a:extLst>
                </a:gridCol>
                <a:gridCol w="1187123">
                  <a:extLst>
                    <a:ext uri="{9D8B030D-6E8A-4147-A177-3AD203B41FA5}">
                      <a16:colId xmlns:a16="http://schemas.microsoft.com/office/drawing/2014/main" val="2661020158"/>
                    </a:ext>
                  </a:extLst>
                </a:gridCol>
                <a:gridCol w="924559">
                  <a:extLst>
                    <a:ext uri="{9D8B030D-6E8A-4147-A177-3AD203B41FA5}">
                      <a16:colId xmlns:a16="http://schemas.microsoft.com/office/drawing/2014/main" val="1141020526"/>
                    </a:ext>
                  </a:extLst>
                </a:gridCol>
              </a:tblGrid>
              <a:tr h="191128">
                <a:tc>
                  <a:txBody>
                    <a:bodyPr/>
                    <a:lstStyle/>
                    <a:p>
                      <a:pPr algn="ctr" fontAlgn="ctr"/>
                      <a:r>
                        <a:rPr lang="en-US" sz="900" b="1" i="0" u="none" strike="noStrike" dirty="0">
                          <a:solidFill>
                            <a:srgbClr val="FFFFFF"/>
                          </a:solidFill>
                          <a:effectLst/>
                          <a:latin typeface="+mj-lt"/>
                        </a:rPr>
                        <a:t>Quarter</a:t>
                      </a:r>
                    </a:p>
                  </a:txBody>
                  <a:tcPr marL="0" marR="0" marT="0" marB="0" anchor="ctr"/>
                </a:tc>
                <a:tc>
                  <a:txBody>
                    <a:bodyPr/>
                    <a:lstStyle/>
                    <a:p>
                      <a:pPr algn="l" fontAlgn="ctr"/>
                      <a:r>
                        <a:rPr lang="en-US" sz="900" b="1" i="0" u="none" strike="noStrike">
                          <a:solidFill>
                            <a:srgbClr val="FFFFFF"/>
                          </a:solidFill>
                          <a:effectLst/>
                          <a:latin typeface="+mj-lt"/>
                        </a:rPr>
                        <a:t>Issuer</a:t>
                      </a:r>
                    </a:p>
                  </a:txBody>
                  <a:tcPr marL="0" marR="0" marT="0" marB="0" anchor="ctr"/>
                </a:tc>
                <a:tc>
                  <a:txBody>
                    <a:bodyPr/>
                    <a:lstStyle/>
                    <a:p>
                      <a:pPr algn="ctr" fontAlgn="ctr"/>
                      <a:r>
                        <a:rPr lang="en-US" sz="900" b="1" i="0" u="none" strike="noStrike" dirty="0">
                          <a:solidFill>
                            <a:srgbClr val="FFFFFF"/>
                          </a:solidFill>
                          <a:effectLst/>
                          <a:latin typeface="+mj-lt"/>
                        </a:rPr>
                        <a:t>Sector</a:t>
                      </a:r>
                    </a:p>
                  </a:txBody>
                  <a:tcPr marL="0" marR="0" marT="0" marB="0" anchor="ctr"/>
                </a:tc>
                <a:tc>
                  <a:txBody>
                    <a:bodyPr/>
                    <a:lstStyle/>
                    <a:p>
                      <a:pPr algn="ctr" fontAlgn="ctr"/>
                      <a:r>
                        <a:rPr lang="en-US" sz="900" b="1" i="0" u="none" strike="noStrike">
                          <a:solidFill>
                            <a:srgbClr val="FFFFFF"/>
                          </a:solidFill>
                          <a:effectLst/>
                          <a:latin typeface="+mj-lt"/>
                        </a:rPr>
                        <a:t>Loan Size (US$ m)</a:t>
                      </a:r>
                    </a:p>
                  </a:txBody>
                  <a:tcPr marL="0" marR="0" marT="0" marB="0" anchor="ctr"/>
                </a:tc>
                <a:tc>
                  <a:txBody>
                    <a:bodyPr/>
                    <a:lstStyle/>
                    <a:p>
                      <a:pPr algn="ctr" fontAlgn="ctr"/>
                      <a:r>
                        <a:rPr lang="en-US" sz="900" b="1" i="0" u="none" strike="noStrike">
                          <a:solidFill>
                            <a:srgbClr val="FFFFFF"/>
                          </a:solidFill>
                          <a:effectLst/>
                          <a:latin typeface="+mj-lt"/>
                        </a:rPr>
                        <a:t>Spread (bps)</a:t>
                      </a:r>
                    </a:p>
                  </a:txBody>
                  <a:tcPr marL="0" marR="0" marT="0" marB="0" anchor="ctr"/>
                </a:tc>
                <a:extLst>
                  <a:ext uri="{0D108BD9-81ED-4DB2-BD59-A6C34878D82A}">
                    <a16:rowId xmlns:a16="http://schemas.microsoft.com/office/drawing/2014/main" val="4011021279"/>
                  </a:ext>
                </a:extLst>
              </a:tr>
              <a:tr h="191128">
                <a:tc>
                  <a:txBody>
                    <a:bodyPr/>
                    <a:lstStyle/>
                    <a:p>
                      <a:pPr algn="ctr" fontAlgn="b"/>
                      <a:r>
                        <a:rPr lang="en-US" sz="900" b="0" i="0" u="none" strike="noStrike" dirty="0">
                          <a:effectLst/>
                          <a:latin typeface="+mj-lt"/>
                        </a:rPr>
                        <a:t>3Q19</a:t>
                      </a:r>
                    </a:p>
                  </a:txBody>
                  <a:tcPr marL="0" marR="0" marT="0" marB="0" anchor="ctr"/>
                </a:tc>
                <a:tc>
                  <a:txBody>
                    <a:bodyPr/>
                    <a:lstStyle/>
                    <a:p>
                      <a:pPr algn="l" fontAlgn="b"/>
                      <a:r>
                        <a:rPr lang="en-US" sz="900" b="0" i="0" u="none" strike="noStrike" dirty="0">
                          <a:effectLst/>
                          <a:latin typeface="+mj-lt"/>
                        </a:rPr>
                        <a:t>New Media Investment</a:t>
                      </a:r>
                    </a:p>
                  </a:txBody>
                  <a:tcPr marL="0" marR="0" marT="0" marB="0" anchor="ctr"/>
                </a:tc>
                <a:tc>
                  <a:txBody>
                    <a:bodyPr/>
                    <a:lstStyle/>
                    <a:p>
                      <a:pPr algn="ctr" fontAlgn="b"/>
                      <a:r>
                        <a:rPr lang="en-US" sz="900" b="0" i="0" u="none" strike="noStrike">
                          <a:effectLst/>
                          <a:latin typeface="+mj-lt"/>
                        </a:rPr>
                        <a:t>Media</a:t>
                      </a:r>
                    </a:p>
                  </a:txBody>
                  <a:tcPr marL="0" marR="0" marT="0" marB="0" anchor="ctr"/>
                </a:tc>
                <a:tc>
                  <a:txBody>
                    <a:bodyPr/>
                    <a:lstStyle/>
                    <a:p>
                      <a:pPr algn="ctr" fontAlgn="b"/>
                      <a:r>
                        <a:rPr lang="en-US" sz="900" b="0" i="0" u="none" strike="noStrike">
                          <a:effectLst/>
                          <a:latin typeface="+mj-lt"/>
                        </a:rPr>
                        <a:t>1,790</a:t>
                      </a:r>
                    </a:p>
                  </a:txBody>
                  <a:tcPr marL="0" marR="0" marT="0" marB="0" anchor="ctr"/>
                </a:tc>
                <a:tc>
                  <a:txBody>
                    <a:bodyPr/>
                    <a:lstStyle/>
                    <a:p>
                      <a:pPr algn="ctr" fontAlgn="b"/>
                      <a:r>
                        <a:rPr lang="en-US" sz="900" b="0" i="0" u="none" strike="noStrike">
                          <a:effectLst/>
                          <a:latin typeface="+mj-lt"/>
                        </a:rPr>
                        <a:t>11.50%</a:t>
                      </a:r>
                    </a:p>
                  </a:txBody>
                  <a:tcPr marL="0" marR="0" marT="0" marB="0" anchor="ctr"/>
                </a:tc>
                <a:extLst>
                  <a:ext uri="{0D108BD9-81ED-4DB2-BD59-A6C34878D82A}">
                    <a16:rowId xmlns:a16="http://schemas.microsoft.com/office/drawing/2014/main" val="1536155400"/>
                  </a:ext>
                </a:extLst>
              </a:tr>
              <a:tr h="191128">
                <a:tc>
                  <a:txBody>
                    <a:bodyPr/>
                    <a:lstStyle/>
                    <a:p>
                      <a:pPr algn="ctr" fontAlgn="b"/>
                      <a:r>
                        <a:rPr lang="en-US" sz="900" b="0" i="0" u="none" strike="noStrike" dirty="0">
                          <a:effectLst/>
                          <a:latin typeface="+mj-lt"/>
                        </a:rPr>
                        <a:t>2Q22</a:t>
                      </a:r>
                    </a:p>
                  </a:txBody>
                  <a:tcPr marL="0" marR="0" marT="0" marB="0" anchor="ctr"/>
                </a:tc>
                <a:tc>
                  <a:txBody>
                    <a:bodyPr/>
                    <a:lstStyle/>
                    <a:p>
                      <a:pPr algn="l" fontAlgn="b"/>
                      <a:r>
                        <a:rPr lang="en-US" sz="900" b="0" i="0" u="none" strike="noStrike" dirty="0">
                          <a:effectLst/>
                          <a:latin typeface="+mj-lt"/>
                        </a:rPr>
                        <a:t>Smile Doctors</a:t>
                      </a:r>
                    </a:p>
                  </a:txBody>
                  <a:tcPr marL="0" marR="0" marT="0" marB="0" anchor="ctr"/>
                </a:tc>
                <a:tc>
                  <a:txBody>
                    <a:bodyPr/>
                    <a:lstStyle/>
                    <a:p>
                      <a:pPr algn="ctr" fontAlgn="b"/>
                      <a:r>
                        <a:rPr lang="en-US" sz="900" b="0" i="0" u="none" strike="noStrike">
                          <a:effectLst/>
                          <a:latin typeface="+mj-lt"/>
                        </a:rPr>
                        <a:t>Healthcare</a:t>
                      </a:r>
                    </a:p>
                  </a:txBody>
                  <a:tcPr marL="0" marR="0" marT="0" marB="0" anchor="ctr"/>
                </a:tc>
                <a:tc>
                  <a:txBody>
                    <a:bodyPr/>
                    <a:lstStyle/>
                    <a:p>
                      <a:pPr algn="ctr" fontAlgn="b"/>
                      <a:r>
                        <a:rPr lang="en-US" sz="900" b="0" i="0" u="none" strike="noStrike">
                          <a:effectLst/>
                          <a:latin typeface="+mj-lt"/>
                        </a:rPr>
                        <a:t>1,765</a:t>
                      </a:r>
                    </a:p>
                  </a:txBody>
                  <a:tcPr marL="0" marR="0" marT="0" marB="0" anchor="ctr"/>
                </a:tc>
                <a:tc>
                  <a:txBody>
                    <a:bodyPr/>
                    <a:lstStyle/>
                    <a:p>
                      <a:pPr algn="ctr" fontAlgn="b"/>
                      <a:r>
                        <a:rPr lang="en-US" sz="900" b="0" i="0" u="none" strike="noStrike">
                          <a:effectLst/>
                          <a:latin typeface="+mj-lt"/>
                        </a:rPr>
                        <a:t>575</a:t>
                      </a:r>
                    </a:p>
                  </a:txBody>
                  <a:tcPr marL="0" marR="0" marT="0" marB="0" anchor="ctr"/>
                </a:tc>
                <a:extLst>
                  <a:ext uri="{0D108BD9-81ED-4DB2-BD59-A6C34878D82A}">
                    <a16:rowId xmlns:a16="http://schemas.microsoft.com/office/drawing/2014/main" val="393652388"/>
                  </a:ext>
                </a:extLst>
              </a:tr>
              <a:tr h="191128">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b"/>
                      <a:r>
                        <a:rPr lang="en-US" sz="900" b="0" i="0" u="none" strike="noStrike" dirty="0">
                          <a:solidFill>
                            <a:srgbClr val="FF0000"/>
                          </a:solidFill>
                          <a:effectLst/>
                          <a:latin typeface="+mj-lt"/>
                        </a:rPr>
                        <a:t>Private Co. 9</a:t>
                      </a:r>
                    </a:p>
                  </a:txBody>
                  <a:tcPr marL="0" marR="0" marT="0" marB="0" anchor="ctr"/>
                </a:tc>
                <a:tc>
                  <a:txBody>
                    <a:bodyPr/>
                    <a:lstStyle/>
                    <a:p>
                      <a:pPr algn="ctr" fontAlgn="b"/>
                      <a:r>
                        <a:rPr lang="en-US" sz="900" b="0" i="0" u="none" strike="noStrike" dirty="0">
                          <a:solidFill>
                            <a:srgbClr val="FF0000"/>
                          </a:solidFill>
                          <a:effectLst/>
                          <a:latin typeface="+mj-lt"/>
                        </a:rPr>
                        <a:t>Technology</a:t>
                      </a:r>
                    </a:p>
                  </a:txBody>
                  <a:tcPr marL="0" marR="0" marT="0" marB="0" anchor="ctr"/>
                </a:tc>
                <a:tc>
                  <a:txBody>
                    <a:bodyPr/>
                    <a:lstStyle/>
                    <a:p>
                      <a:pPr algn="ctr" fontAlgn="b"/>
                      <a:r>
                        <a:rPr lang="en-US" sz="900" b="0" i="0" u="none" strike="noStrike" dirty="0">
                          <a:solidFill>
                            <a:srgbClr val="FF0000"/>
                          </a:solidFill>
                          <a:effectLst/>
                          <a:latin typeface="+mj-lt"/>
                        </a:rPr>
                        <a:t>1,750</a:t>
                      </a:r>
                    </a:p>
                  </a:txBody>
                  <a:tcPr marL="0" marR="0" marT="0" marB="0" anchor="ctr"/>
                </a:tc>
                <a:tc>
                  <a:txBody>
                    <a:bodyPr/>
                    <a:lstStyle/>
                    <a:p>
                      <a:pPr algn="ctr" fontAlgn="b"/>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2353075438"/>
                  </a:ext>
                </a:extLst>
              </a:tr>
              <a:tr h="191128">
                <a:tc>
                  <a:txBody>
                    <a:bodyPr/>
                    <a:lstStyle/>
                    <a:p>
                      <a:pPr algn="ctr" fontAlgn="b"/>
                      <a:r>
                        <a:rPr lang="en-US" sz="900" b="0" i="0" u="none" strike="noStrike" dirty="0">
                          <a:effectLst/>
                          <a:latin typeface="+mj-lt"/>
                        </a:rPr>
                        <a:t>1Q22</a:t>
                      </a:r>
                    </a:p>
                  </a:txBody>
                  <a:tcPr marL="0" marR="0" marT="0" marB="0" anchor="ctr"/>
                </a:tc>
                <a:tc>
                  <a:txBody>
                    <a:bodyPr/>
                    <a:lstStyle/>
                    <a:p>
                      <a:pPr algn="l" fontAlgn="b"/>
                      <a:r>
                        <a:rPr lang="en-US" sz="900" b="0" i="0" u="none" strike="noStrike" dirty="0">
                          <a:effectLst/>
                          <a:latin typeface="+mj-lt"/>
                        </a:rPr>
                        <a:t>Tank Holdings*</a:t>
                      </a:r>
                    </a:p>
                  </a:txBody>
                  <a:tcPr marL="0" marR="0" marT="0" marB="0" anchor="ctr"/>
                </a:tc>
                <a:tc>
                  <a:txBody>
                    <a:bodyPr/>
                    <a:lstStyle/>
                    <a:p>
                      <a:pPr algn="ctr" fontAlgn="b"/>
                      <a:r>
                        <a:rPr lang="en-US" sz="900" b="0" i="0" u="none" strike="noStrike">
                          <a:effectLst/>
                          <a:latin typeface="+mj-lt"/>
                        </a:rPr>
                        <a:t>Manufacturing</a:t>
                      </a:r>
                    </a:p>
                  </a:txBody>
                  <a:tcPr marL="0" marR="0" marT="0" marB="0" anchor="ctr"/>
                </a:tc>
                <a:tc>
                  <a:txBody>
                    <a:bodyPr/>
                    <a:lstStyle/>
                    <a:p>
                      <a:pPr algn="ctr" fontAlgn="b"/>
                      <a:r>
                        <a:rPr lang="en-US" sz="900" b="0" i="0" u="none" strike="noStrike">
                          <a:effectLst/>
                          <a:latin typeface="+mj-lt"/>
                        </a:rPr>
                        <a:t>1,685</a:t>
                      </a:r>
                    </a:p>
                  </a:txBody>
                  <a:tcPr marL="0" marR="0" marT="0" marB="0" anchor="ctr"/>
                </a:tc>
                <a:tc>
                  <a:txBody>
                    <a:bodyPr/>
                    <a:lstStyle/>
                    <a:p>
                      <a:pPr algn="ctr" fontAlgn="b"/>
                      <a:r>
                        <a:rPr lang="en-US" sz="900" b="0" i="0" u="none" strike="noStrike">
                          <a:effectLst/>
                          <a:latin typeface="+mj-lt"/>
                        </a:rPr>
                        <a:t>600</a:t>
                      </a:r>
                    </a:p>
                  </a:txBody>
                  <a:tcPr marL="0" marR="0" marT="0" marB="0" anchor="ctr"/>
                </a:tc>
                <a:extLst>
                  <a:ext uri="{0D108BD9-81ED-4DB2-BD59-A6C34878D82A}">
                    <a16:rowId xmlns:a16="http://schemas.microsoft.com/office/drawing/2014/main" val="2298791464"/>
                  </a:ext>
                </a:extLst>
              </a:tr>
              <a:tr h="191128">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b"/>
                      <a:r>
                        <a:rPr lang="en-US" sz="900" b="0" i="0" u="none" strike="noStrike" dirty="0" err="1">
                          <a:solidFill>
                            <a:srgbClr val="FF0000"/>
                          </a:solidFill>
                          <a:effectLst/>
                          <a:latin typeface="+mj-lt"/>
                        </a:rPr>
                        <a:t>Amerilife</a:t>
                      </a:r>
                      <a:r>
                        <a:rPr lang="en-US" sz="900" b="0" i="0" u="none" strike="noStrike" dirty="0">
                          <a:solidFill>
                            <a:srgbClr val="FF0000"/>
                          </a:solidFill>
                          <a:effectLst/>
                          <a:latin typeface="+mj-lt"/>
                        </a:rPr>
                        <a:t> Group</a:t>
                      </a:r>
                    </a:p>
                  </a:txBody>
                  <a:tcPr marL="0" marR="0" marT="0" marB="0" anchor="ctr"/>
                </a:tc>
                <a:tc>
                  <a:txBody>
                    <a:bodyPr/>
                    <a:lstStyle/>
                    <a:p>
                      <a:pPr algn="ctr" fontAlgn="b"/>
                      <a:r>
                        <a:rPr lang="en-US" sz="900" b="0" i="0" u="none" strike="noStrike" dirty="0">
                          <a:solidFill>
                            <a:srgbClr val="FF0000"/>
                          </a:solidFill>
                          <a:effectLst/>
                          <a:latin typeface="+mj-lt"/>
                        </a:rPr>
                        <a:t>Financial Services</a:t>
                      </a:r>
                    </a:p>
                  </a:txBody>
                  <a:tcPr marL="0" marR="0" marT="0" marB="0" anchor="ctr"/>
                </a:tc>
                <a:tc>
                  <a:txBody>
                    <a:bodyPr/>
                    <a:lstStyle/>
                    <a:p>
                      <a:pPr algn="ctr" fontAlgn="b"/>
                      <a:r>
                        <a:rPr lang="en-US" sz="900" b="0" i="0" u="none" strike="noStrike" dirty="0">
                          <a:solidFill>
                            <a:srgbClr val="FF0000"/>
                          </a:solidFill>
                          <a:effectLst/>
                          <a:latin typeface="+mj-lt"/>
                        </a:rPr>
                        <a:t>1,650</a:t>
                      </a:r>
                    </a:p>
                  </a:txBody>
                  <a:tcPr marL="0" marR="0" marT="0" marB="0" anchor="ctr"/>
                </a:tc>
                <a:tc>
                  <a:txBody>
                    <a:bodyPr/>
                    <a:lstStyle/>
                    <a:p>
                      <a:pPr algn="ctr" fontAlgn="b"/>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1925320111"/>
                  </a:ext>
                </a:extLst>
              </a:tr>
              <a:tr h="191128">
                <a:tc>
                  <a:txBody>
                    <a:bodyPr/>
                    <a:lstStyle/>
                    <a:p>
                      <a:pPr algn="ctr" fontAlgn="b"/>
                      <a:r>
                        <a:rPr lang="en-US" sz="900" b="0" i="0" u="none" strike="noStrike" dirty="0">
                          <a:effectLst/>
                          <a:latin typeface="+mj-lt"/>
                        </a:rPr>
                        <a:t>2Q22</a:t>
                      </a:r>
                    </a:p>
                  </a:txBody>
                  <a:tcPr marL="0" marR="0" marT="0" marB="0" anchor="ctr"/>
                </a:tc>
                <a:tc>
                  <a:txBody>
                    <a:bodyPr/>
                    <a:lstStyle/>
                    <a:p>
                      <a:pPr algn="l" fontAlgn="b"/>
                      <a:r>
                        <a:rPr lang="en-US" sz="900" b="0" i="0" u="none" strike="noStrike" dirty="0">
                          <a:effectLst/>
                          <a:latin typeface="+mj-lt"/>
                        </a:rPr>
                        <a:t>Private Co. 10</a:t>
                      </a:r>
                    </a:p>
                  </a:txBody>
                  <a:tcPr marL="0" marR="0" marT="0" marB="0" anchor="ctr"/>
                </a:tc>
                <a:tc>
                  <a:txBody>
                    <a:bodyPr/>
                    <a:lstStyle/>
                    <a:p>
                      <a:pPr algn="ctr" fontAlgn="b"/>
                      <a:r>
                        <a:rPr lang="en-US" sz="900" b="0" i="0" u="none" strike="noStrike" dirty="0">
                          <a:effectLst/>
                          <a:latin typeface="+mj-lt"/>
                        </a:rPr>
                        <a:t>Business Services</a:t>
                      </a:r>
                    </a:p>
                  </a:txBody>
                  <a:tcPr marL="0" marR="0" marT="0" marB="0" anchor="ctr"/>
                </a:tc>
                <a:tc>
                  <a:txBody>
                    <a:bodyPr/>
                    <a:lstStyle/>
                    <a:p>
                      <a:pPr algn="ctr" fontAlgn="b"/>
                      <a:r>
                        <a:rPr lang="en-US" sz="900" b="0" i="0" u="none" strike="noStrike" dirty="0">
                          <a:effectLst/>
                          <a:latin typeface="+mj-lt"/>
                        </a:rPr>
                        <a:t>1,618</a:t>
                      </a:r>
                    </a:p>
                  </a:txBody>
                  <a:tcPr marL="0" marR="0" marT="0" marB="0" anchor="ctr"/>
                </a:tc>
                <a:tc>
                  <a:txBody>
                    <a:bodyPr/>
                    <a:lstStyle/>
                    <a:p>
                      <a:pPr algn="ctr" fontAlgn="b"/>
                      <a:r>
                        <a:rPr lang="en-US" sz="900" b="0" i="0" u="none" strike="noStrike">
                          <a:effectLst/>
                          <a:latin typeface="+mj-lt"/>
                        </a:rPr>
                        <a:t>N/A</a:t>
                      </a:r>
                    </a:p>
                  </a:txBody>
                  <a:tcPr marL="0" marR="0" marT="0" marB="0" anchor="ctr"/>
                </a:tc>
                <a:extLst>
                  <a:ext uri="{0D108BD9-81ED-4DB2-BD59-A6C34878D82A}">
                    <a16:rowId xmlns:a16="http://schemas.microsoft.com/office/drawing/2014/main" val="3310620418"/>
                  </a:ext>
                </a:extLst>
              </a:tr>
              <a:tr h="191128">
                <a:tc>
                  <a:txBody>
                    <a:bodyPr/>
                    <a:lstStyle/>
                    <a:p>
                      <a:pPr algn="ctr" fontAlgn="b"/>
                      <a:r>
                        <a:rPr lang="en-US" sz="900" b="0" i="0" u="none" strike="noStrike" dirty="0">
                          <a:effectLst/>
                          <a:latin typeface="+mj-lt"/>
                        </a:rPr>
                        <a:t>3Q21</a:t>
                      </a:r>
                    </a:p>
                  </a:txBody>
                  <a:tcPr marL="0" marR="0" marT="0" marB="0" anchor="ctr"/>
                </a:tc>
                <a:tc>
                  <a:txBody>
                    <a:bodyPr/>
                    <a:lstStyle/>
                    <a:p>
                      <a:pPr algn="l" fontAlgn="b"/>
                      <a:r>
                        <a:rPr lang="en-US" sz="900" b="0" i="0" u="none" strike="noStrike" dirty="0" err="1">
                          <a:effectLst/>
                          <a:latin typeface="+mj-lt"/>
                        </a:rPr>
                        <a:t>Sovos</a:t>
                      </a:r>
                      <a:r>
                        <a:rPr lang="en-US" sz="900" b="0" i="0" u="none" strike="noStrike" dirty="0">
                          <a:effectLst/>
                          <a:latin typeface="+mj-lt"/>
                        </a:rPr>
                        <a:t> Compliance*</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1,560</a:t>
                      </a:r>
                    </a:p>
                  </a:txBody>
                  <a:tcPr marL="0" marR="0" marT="0" marB="0" anchor="ctr"/>
                </a:tc>
                <a:tc>
                  <a:txBody>
                    <a:bodyPr/>
                    <a:lstStyle/>
                    <a:p>
                      <a:pPr algn="ctr" fontAlgn="b"/>
                      <a:r>
                        <a:rPr lang="en-US" sz="900" b="0" i="0" u="none" strike="noStrike">
                          <a:effectLst/>
                          <a:latin typeface="+mj-lt"/>
                        </a:rPr>
                        <a:t>450</a:t>
                      </a:r>
                    </a:p>
                  </a:txBody>
                  <a:tcPr marL="0" marR="0" marT="0" marB="0" anchor="ctr"/>
                </a:tc>
                <a:extLst>
                  <a:ext uri="{0D108BD9-81ED-4DB2-BD59-A6C34878D82A}">
                    <a16:rowId xmlns:a16="http://schemas.microsoft.com/office/drawing/2014/main" val="4165669067"/>
                  </a:ext>
                </a:extLst>
              </a:tr>
              <a:tr h="191128">
                <a:tc>
                  <a:txBody>
                    <a:bodyPr/>
                    <a:lstStyle/>
                    <a:p>
                      <a:pPr algn="ctr" fontAlgn="b"/>
                      <a:r>
                        <a:rPr lang="en-US" sz="900" b="0" i="0" u="none" strike="noStrike" dirty="0">
                          <a:effectLst/>
                          <a:latin typeface="+mj-lt"/>
                        </a:rPr>
                        <a:t>4Q21</a:t>
                      </a:r>
                    </a:p>
                  </a:txBody>
                  <a:tcPr marL="0" marR="0" marT="0" marB="0" anchor="ctr"/>
                </a:tc>
                <a:tc>
                  <a:txBody>
                    <a:bodyPr/>
                    <a:lstStyle/>
                    <a:p>
                      <a:pPr algn="l" fontAlgn="b"/>
                      <a:r>
                        <a:rPr lang="en-US" sz="900" b="0" i="0" u="none" strike="noStrike" dirty="0">
                          <a:effectLst/>
                          <a:latin typeface="+mj-lt"/>
                        </a:rPr>
                        <a:t>THG Acquisition LLC</a:t>
                      </a:r>
                    </a:p>
                  </a:txBody>
                  <a:tcPr marL="0" marR="0" marT="0" marB="0" anchor="ctr"/>
                </a:tc>
                <a:tc>
                  <a:txBody>
                    <a:bodyPr/>
                    <a:lstStyle/>
                    <a:p>
                      <a:pPr algn="ctr" fontAlgn="b"/>
                      <a:r>
                        <a:rPr lang="en-US" sz="900" b="0" i="0" u="none" strike="noStrike">
                          <a:effectLst/>
                          <a:latin typeface="+mj-lt"/>
                        </a:rPr>
                        <a:t>Financial Services</a:t>
                      </a:r>
                    </a:p>
                  </a:txBody>
                  <a:tcPr marL="0" marR="0" marT="0" marB="0" anchor="ctr"/>
                </a:tc>
                <a:tc>
                  <a:txBody>
                    <a:bodyPr/>
                    <a:lstStyle/>
                    <a:p>
                      <a:pPr algn="ctr" fontAlgn="b"/>
                      <a:r>
                        <a:rPr lang="en-US" sz="900" b="0" i="0" u="none" strike="noStrike">
                          <a:effectLst/>
                          <a:latin typeface="+mj-lt"/>
                        </a:rPr>
                        <a:t>1,525</a:t>
                      </a:r>
                    </a:p>
                  </a:txBody>
                  <a:tcPr marL="0" marR="0" marT="0" marB="0" anchor="ctr"/>
                </a:tc>
                <a:tc>
                  <a:txBody>
                    <a:bodyPr/>
                    <a:lstStyle/>
                    <a:p>
                      <a:pPr algn="ctr" fontAlgn="b"/>
                      <a:r>
                        <a:rPr lang="en-US" sz="900" b="0" i="0" u="none" strike="noStrike">
                          <a:effectLst/>
                          <a:latin typeface="+mj-lt"/>
                        </a:rPr>
                        <a:t>565.7</a:t>
                      </a:r>
                    </a:p>
                  </a:txBody>
                  <a:tcPr marL="0" marR="0" marT="0" marB="0" anchor="ctr"/>
                </a:tc>
                <a:extLst>
                  <a:ext uri="{0D108BD9-81ED-4DB2-BD59-A6C34878D82A}">
                    <a16:rowId xmlns:a16="http://schemas.microsoft.com/office/drawing/2014/main" val="1638225218"/>
                  </a:ext>
                </a:extLst>
              </a:tr>
              <a:tr h="191128">
                <a:tc>
                  <a:txBody>
                    <a:bodyPr/>
                    <a:lstStyle/>
                    <a:p>
                      <a:pPr algn="ctr" fontAlgn="b"/>
                      <a:r>
                        <a:rPr lang="en-US" sz="900" b="0" i="0" u="none" strike="noStrike" dirty="0">
                          <a:effectLst/>
                          <a:latin typeface="+mj-lt"/>
                        </a:rPr>
                        <a:t>4Q21</a:t>
                      </a:r>
                    </a:p>
                  </a:txBody>
                  <a:tcPr marL="0" marR="0" marT="0" marB="0" anchor="ctr"/>
                </a:tc>
                <a:tc>
                  <a:txBody>
                    <a:bodyPr/>
                    <a:lstStyle/>
                    <a:p>
                      <a:pPr algn="l" fontAlgn="b"/>
                      <a:r>
                        <a:rPr lang="en-US" sz="900" b="0" i="0" u="none" strike="noStrike" dirty="0">
                          <a:effectLst/>
                          <a:latin typeface="+mj-lt"/>
                        </a:rPr>
                        <a:t>Private Co. 11</a:t>
                      </a:r>
                    </a:p>
                  </a:txBody>
                  <a:tcPr marL="0" marR="0" marT="0" marB="0" anchor="ctr"/>
                </a:tc>
                <a:tc>
                  <a:txBody>
                    <a:bodyPr/>
                    <a:lstStyle/>
                    <a:p>
                      <a:pPr algn="ctr" fontAlgn="b"/>
                      <a:r>
                        <a:rPr lang="en-US" sz="900" b="0" i="0" u="none" strike="noStrike">
                          <a:effectLst/>
                          <a:latin typeface="+mj-lt"/>
                        </a:rPr>
                        <a:t>Financial Services</a:t>
                      </a:r>
                    </a:p>
                  </a:txBody>
                  <a:tcPr marL="0" marR="0" marT="0" marB="0" anchor="ctr"/>
                </a:tc>
                <a:tc>
                  <a:txBody>
                    <a:bodyPr/>
                    <a:lstStyle/>
                    <a:p>
                      <a:pPr algn="ctr" fontAlgn="b"/>
                      <a:r>
                        <a:rPr lang="en-US" sz="900" b="0" i="0" u="none" strike="noStrike">
                          <a:effectLst/>
                          <a:latin typeface="+mj-lt"/>
                        </a:rPr>
                        <a:t>1,430</a:t>
                      </a:r>
                    </a:p>
                  </a:txBody>
                  <a:tcPr marL="0" marR="0" marT="0" marB="0" anchor="ctr"/>
                </a:tc>
                <a:tc>
                  <a:txBody>
                    <a:bodyPr/>
                    <a:lstStyle/>
                    <a:p>
                      <a:pPr algn="ctr" fontAlgn="b"/>
                      <a:r>
                        <a:rPr lang="en-US" sz="900" b="0" i="0" u="none" strike="noStrike">
                          <a:effectLst/>
                          <a:latin typeface="+mj-lt"/>
                        </a:rPr>
                        <a:t>600</a:t>
                      </a:r>
                    </a:p>
                  </a:txBody>
                  <a:tcPr marL="0" marR="0" marT="0" marB="0" anchor="ctr"/>
                </a:tc>
                <a:extLst>
                  <a:ext uri="{0D108BD9-81ED-4DB2-BD59-A6C34878D82A}">
                    <a16:rowId xmlns:a16="http://schemas.microsoft.com/office/drawing/2014/main" val="3881058193"/>
                  </a:ext>
                </a:extLst>
              </a:tr>
              <a:tr h="191128">
                <a:tc>
                  <a:txBody>
                    <a:bodyPr/>
                    <a:lstStyle/>
                    <a:p>
                      <a:pPr algn="ctr" fontAlgn="b"/>
                      <a:r>
                        <a:rPr lang="en-US" sz="900" b="0" i="0" u="none" strike="noStrike" dirty="0">
                          <a:effectLst/>
                          <a:latin typeface="+mj-lt"/>
                        </a:rPr>
                        <a:t>3Q21</a:t>
                      </a:r>
                    </a:p>
                  </a:txBody>
                  <a:tcPr marL="0" marR="0" marT="0" marB="0" anchor="ctr"/>
                </a:tc>
                <a:tc>
                  <a:txBody>
                    <a:bodyPr/>
                    <a:lstStyle/>
                    <a:p>
                      <a:pPr algn="l" fontAlgn="b"/>
                      <a:r>
                        <a:rPr lang="en-US" sz="900" b="0" i="0" u="none" strike="noStrike" dirty="0">
                          <a:effectLst/>
                          <a:latin typeface="+mj-lt"/>
                        </a:rPr>
                        <a:t>Affordable Care</a:t>
                      </a:r>
                    </a:p>
                  </a:txBody>
                  <a:tcPr marL="0" marR="0" marT="0" marB="0" anchor="ctr"/>
                </a:tc>
                <a:tc>
                  <a:txBody>
                    <a:bodyPr/>
                    <a:lstStyle/>
                    <a:p>
                      <a:pPr algn="ctr" fontAlgn="b"/>
                      <a:r>
                        <a:rPr lang="en-US" sz="900" b="0" i="0" u="none" strike="noStrike">
                          <a:effectLst/>
                          <a:latin typeface="+mj-lt"/>
                        </a:rPr>
                        <a:t>Healthcare</a:t>
                      </a:r>
                    </a:p>
                  </a:txBody>
                  <a:tcPr marL="0" marR="0" marT="0" marB="0" anchor="ctr"/>
                </a:tc>
                <a:tc>
                  <a:txBody>
                    <a:bodyPr/>
                    <a:lstStyle/>
                    <a:p>
                      <a:pPr algn="ctr" fontAlgn="b"/>
                      <a:r>
                        <a:rPr lang="en-US" sz="900" b="0" i="0" u="none" strike="noStrike">
                          <a:effectLst/>
                          <a:latin typeface="+mj-lt"/>
                        </a:rPr>
                        <a:t>1,410</a:t>
                      </a:r>
                    </a:p>
                  </a:txBody>
                  <a:tcPr marL="0" marR="0" marT="0" marB="0" anchor="ctr"/>
                </a:tc>
                <a:tc>
                  <a:txBody>
                    <a:bodyPr/>
                    <a:lstStyle/>
                    <a:p>
                      <a:pPr algn="ctr" fontAlgn="b"/>
                      <a:r>
                        <a:rPr lang="en-US" sz="900" b="0" i="0" u="none" strike="noStrike">
                          <a:effectLst/>
                          <a:latin typeface="+mj-lt"/>
                        </a:rPr>
                        <a:t>550</a:t>
                      </a:r>
                    </a:p>
                  </a:txBody>
                  <a:tcPr marL="0" marR="0" marT="0" marB="0" anchor="ctr"/>
                </a:tc>
                <a:extLst>
                  <a:ext uri="{0D108BD9-81ED-4DB2-BD59-A6C34878D82A}">
                    <a16:rowId xmlns:a16="http://schemas.microsoft.com/office/drawing/2014/main" val="1365548396"/>
                  </a:ext>
                </a:extLst>
              </a:tr>
              <a:tr h="191128">
                <a:tc>
                  <a:txBody>
                    <a:bodyPr/>
                    <a:lstStyle/>
                    <a:p>
                      <a:pPr algn="ctr" fontAlgn="b"/>
                      <a:r>
                        <a:rPr lang="en-US" sz="900" b="0" i="0" u="none" strike="noStrike" dirty="0">
                          <a:effectLst/>
                          <a:latin typeface="+mj-lt"/>
                        </a:rPr>
                        <a:t>2Q22</a:t>
                      </a:r>
                    </a:p>
                  </a:txBody>
                  <a:tcPr marL="0" marR="0" marT="0" marB="0" anchor="ctr"/>
                </a:tc>
                <a:tc>
                  <a:txBody>
                    <a:bodyPr/>
                    <a:lstStyle/>
                    <a:p>
                      <a:pPr algn="l" fontAlgn="b"/>
                      <a:r>
                        <a:rPr lang="en-US" sz="900" b="0" i="0" u="none" strike="noStrike" dirty="0">
                          <a:effectLst/>
                          <a:latin typeface="+mj-lt"/>
                        </a:rPr>
                        <a:t>World Insurance Associates </a:t>
                      </a:r>
                    </a:p>
                  </a:txBody>
                  <a:tcPr marL="0" marR="0" marT="0" marB="0" anchor="ctr"/>
                </a:tc>
                <a:tc>
                  <a:txBody>
                    <a:bodyPr/>
                    <a:lstStyle/>
                    <a:p>
                      <a:pPr algn="ctr" fontAlgn="b"/>
                      <a:r>
                        <a:rPr lang="en-US" sz="900" b="0" i="0" u="none" strike="noStrike">
                          <a:effectLst/>
                          <a:latin typeface="+mj-lt"/>
                        </a:rPr>
                        <a:t>Financial Services</a:t>
                      </a:r>
                    </a:p>
                  </a:txBody>
                  <a:tcPr marL="0" marR="0" marT="0" marB="0" anchor="ctr"/>
                </a:tc>
                <a:tc>
                  <a:txBody>
                    <a:bodyPr/>
                    <a:lstStyle/>
                    <a:p>
                      <a:pPr algn="ctr" fontAlgn="b"/>
                      <a:r>
                        <a:rPr lang="en-US" sz="900" b="0" i="0" u="none" strike="noStrike">
                          <a:effectLst/>
                          <a:latin typeface="+mj-lt"/>
                        </a:rPr>
                        <a:t>1,390</a:t>
                      </a:r>
                    </a:p>
                  </a:txBody>
                  <a:tcPr marL="0" marR="0" marT="0" marB="0" anchor="ctr"/>
                </a:tc>
                <a:tc>
                  <a:txBody>
                    <a:bodyPr/>
                    <a:lstStyle/>
                    <a:p>
                      <a:pPr algn="ctr" fontAlgn="b"/>
                      <a:r>
                        <a:rPr lang="en-US" sz="900" b="0" i="0" u="none" strike="noStrike">
                          <a:effectLst/>
                          <a:latin typeface="+mj-lt"/>
                        </a:rPr>
                        <a:t>575</a:t>
                      </a:r>
                    </a:p>
                  </a:txBody>
                  <a:tcPr marL="0" marR="0" marT="0" marB="0" anchor="ctr"/>
                </a:tc>
                <a:extLst>
                  <a:ext uri="{0D108BD9-81ED-4DB2-BD59-A6C34878D82A}">
                    <a16:rowId xmlns:a16="http://schemas.microsoft.com/office/drawing/2014/main" val="1609566944"/>
                  </a:ext>
                </a:extLst>
              </a:tr>
              <a:tr h="211155">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ctr"/>
                      <a:r>
                        <a:rPr lang="en-US" sz="900" b="0" i="0" u="none" strike="noStrike" dirty="0">
                          <a:solidFill>
                            <a:srgbClr val="FF0000"/>
                          </a:solidFill>
                          <a:effectLst/>
                          <a:latin typeface="+mj-lt"/>
                        </a:rPr>
                        <a:t>Patriot Growth Insurance Services</a:t>
                      </a:r>
                    </a:p>
                  </a:txBody>
                  <a:tcPr marL="0" marR="0" marT="0" marB="0" anchor="ctr"/>
                </a:tc>
                <a:tc>
                  <a:txBody>
                    <a:bodyPr/>
                    <a:lstStyle/>
                    <a:p>
                      <a:pPr algn="ctr" fontAlgn="ctr"/>
                      <a:r>
                        <a:rPr lang="en-US" sz="900" b="0" i="0" u="none" strike="noStrike" dirty="0">
                          <a:solidFill>
                            <a:srgbClr val="FF0000"/>
                          </a:solidFill>
                          <a:effectLst/>
                          <a:latin typeface="+mj-lt"/>
                        </a:rPr>
                        <a:t>Financial Services</a:t>
                      </a:r>
                    </a:p>
                  </a:txBody>
                  <a:tcPr marL="0" marR="0" marT="0" marB="0" anchor="ctr"/>
                </a:tc>
                <a:tc>
                  <a:txBody>
                    <a:bodyPr/>
                    <a:lstStyle/>
                    <a:p>
                      <a:pPr algn="ctr" fontAlgn="b"/>
                      <a:r>
                        <a:rPr lang="en-US" sz="900" b="0" i="0" u="none" strike="noStrike" dirty="0">
                          <a:solidFill>
                            <a:srgbClr val="FF0000"/>
                          </a:solidFill>
                          <a:effectLst/>
                          <a:latin typeface="+mj-lt"/>
                        </a:rPr>
                        <a:t>1,337</a:t>
                      </a:r>
                    </a:p>
                  </a:txBody>
                  <a:tcPr marL="0" marR="0" marT="0" marB="0" anchor="ctr"/>
                </a:tc>
                <a:tc>
                  <a:txBody>
                    <a:bodyPr/>
                    <a:lstStyle/>
                    <a:p>
                      <a:pPr algn="ctr" fontAlgn="b"/>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791133172"/>
                  </a:ext>
                </a:extLst>
              </a:tr>
              <a:tr h="191128">
                <a:tc>
                  <a:txBody>
                    <a:bodyPr/>
                    <a:lstStyle/>
                    <a:p>
                      <a:pPr algn="ctr" fontAlgn="b"/>
                      <a:r>
                        <a:rPr lang="en-US" sz="900" b="0" i="0" u="none" strike="noStrike" dirty="0">
                          <a:effectLst/>
                          <a:latin typeface="+mj-lt"/>
                        </a:rPr>
                        <a:t>2Q22</a:t>
                      </a:r>
                    </a:p>
                  </a:txBody>
                  <a:tcPr marL="0" marR="0" marT="0" marB="0" anchor="ctr"/>
                </a:tc>
                <a:tc>
                  <a:txBody>
                    <a:bodyPr/>
                    <a:lstStyle/>
                    <a:p>
                      <a:pPr algn="l" fontAlgn="b"/>
                      <a:r>
                        <a:rPr lang="en-US" sz="900" b="0" i="0" u="none" strike="noStrike" dirty="0">
                          <a:effectLst/>
                          <a:latin typeface="+mj-lt"/>
                        </a:rPr>
                        <a:t>Private Co. 12</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1,300</a:t>
                      </a:r>
                    </a:p>
                  </a:txBody>
                  <a:tcPr marL="0" marR="0" marT="0" marB="0" anchor="ctr"/>
                </a:tc>
                <a:tc>
                  <a:txBody>
                    <a:bodyPr/>
                    <a:lstStyle/>
                    <a:p>
                      <a:pPr algn="ctr" fontAlgn="b"/>
                      <a:r>
                        <a:rPr lang="en-US" sz="900" b="0" i="0" u="none" strike="noStrike" dirty="0">
                          <a:effectLst/>
                          <a:latin typeface="+mj-lt"/>
                        </a:rPr>
                        <a:t>550</a:t>
                      </a:r>
                    </a:p>
                  </a:txBody>
                  <a:tcPr marL="0" marR="0" marT="0" marB="0" anchor="ctr"/>
                </a:tc>
                <a:extLst>
                  <a:ext uri="{0D108BD9-81ED-4DB2-BD59-A6C34878D82A}">
                    <a16:rowId xmlns:a16="http://schemas.microsoft.com/office/drawing/2014/main" val="95541146"/>
                  </a:ext>
                </a:extLst>
              </a:tr>
              <a:tr h="191128">
                <a:tc>
                  <a:txBody>
                    <a:bodyPr/>
                    <a:lstStyle/>
                    <a:p>
                      <a:pPr algn="ctr" fontAlgn="b"/>
                      <a:r>
                        <a:rPr lang="en-US" sz="900" b="0" i="0" u="none" strike="noStrike" dirty="0">
                          <a:effectLst/>
                          <a:latin typeface="+mj-lt"/>
                        </a:rPr>
                        <a:t>1Q21</a:t>
                      </a:r>
                    </a:p>
                  </a:txBody>
                  <a:tcPr marL="0" marR="0" marT="0" marB="0" anchor="ctr"/>
                </a:tc>
                <a:tc>
                  <a:txBody>
                    <a:bodyPr/>
                    <a:lstStyle/>
                    <a:p>
                      <a:pPr algn="l" fontAlgn="b"/>
                      <a:r>
                        <a:rPr lang="en-US" sz="900" b="0" i="0" u="none" strike="noStrike" dirty="0">
                          <a:effectLst/>
                          <a:latin typeface="+mj-lt"/>
                        </a:rPr>
                        <a:t>Private Co. 13</a:t>
                      </a:r>
                    </a:p>
                  </a:txBody>
                  <a:tcPr marL="0" marR="0" marT="0" marB="0" anchor="ctr"/>
                </a:tc>
                <a:tc>
                  <a:txBody>
                    <a:bodyPr/>
                    <a:lstStyle/>
                    <a:p>
                      <a:pPr algn="ctr" fontAlgn="b"/>
                      <a:r>
                        <a:rPr lang="en-US" sz="900" b="0" i="0" u="none" strike="noStrike">
                          <a:effectLst/>
                          <a:latin typeface="+mj-lt"/>
                        </a:rPr>
                        <a:t>Retail </a:t>
                      </a:r>
                    </a:p>
                  </a:txBody>
                  <a:tcPr marL="0" marR="0" marT="0" marB="0" anchor="ctr"/>
                </a:tc>
                <a:tc>
                  <a:txBody>
                    <a:bodyPr/>
                    <a:lstStyle/>
                    <a:p>
                      <a:pPr algn="ctr" fontAlgn="b"/>
                      <a:r>
                        <a:rPr lang="en-US" sz="900" b="0" i="0" u="none" strike="noStrike">
                          <a:effectLst/>
                          <a:latin typeface="+mj-lt"/>
                        </a:rPr>
                        <a:t>1,300</a:t>
                      </a:r>
                    </a:p>
                  </a:txBody>
                  <a:tcPr marL="0" marR="0" marT="0" marB="0" anchor="ctr"/>
                </a:tc>
                <a:tc>
                  <a:txBody>
                    <a:bodyPr/>
                    <a:lstStyle/>
                    <a:p>
                      <a:pPr algn="ctr" fontAlgn="b"/>
                      <a:r>
                        <a:rPr lang="en-US" sz="900" b="0" i="0" u="none" strike="noStrike" dirty="0">
                          <a:effectLst/>
                          <a:latin typeface="+mj-lt"/>
                        </a:rPr>
                        <a:t>637</a:t>
                      </a:r>
                    </a:p>
                  </a:txBody>
                  <a:tcPr marL="0" marR="0" marT="0" marB="0" anchor="ctr"/>
                </a:tc>
                <a:extLst>
                  <a:ext uri="{0D108BD9-81ED-4DB2-BD59-A6C34878D82A}">
                    <a16:rowId xmlns:a16="http://schemas.microsoft.com/office/drawing/2014/main" val="927556133"/>
                  </a:ext>
                </a:extLst>
              </a:tr>
              <a:tr h="191128">
                <a:tc>
                  <a:txBody>
                    <a:bodyPr/>
                    <a:lstStyle/>
                    <a:p>
                      <a:pPr algn="ctr" fontAlgn="b"/>
                      <a:r>
                        <a:rPr lang="en-US" sz="900" b="0" i="0" u="none" strike="noStrike" dirty="0">
                          <a:effectLst/>
                          <a:latin typeface="+mj-lt"/>
                        </a:rPr>
                        <a:t>3Q20</a:t>
                      </a:r>
                    </a:p>
                  </a:txBody>
                  <a:tcPr marL="0" marR="0" marT="0" marB="0" anchor="ctr"/>
                </a:tc>
                <a:tc>
                  <a:txBody>
                    <a:bodyPr/>
                    <a:lstStyle/>
                    <a:p>
                      <a:pPr algn="l" fontAlgn="b"/>
                      <a:r>
                        <a:rPr lang="en-US" sz="900" b="0" i="0" u="none" strike="noStrike" dirty="0">
                          <a:effectLst/>
                          <a:latin typeface="+mj-lt"/>
                        </a:rPr>
                        <a:t>Private Co. 14</a:t>
                      </a:r>
                    </a:p>
                  </a:txBody>
                  <a:tcPr marL="0" marR="0" marT="0" marB="0" anchor="ctr"/>
                </a:tc>
                <a:tc>
                  <a:txBody>
                    <a:bodyPr/>
                    <a:lstStyle/>
                    <a:p>
                      <a:pPr algn="ctr" fontAlgn="b"/>
                      <a:r>
                        <a:rPr lang="en-US" sz="900" b="0" i="0" u="none" strike="noStrike">
                          <a:effectLst/>
                          <a:latin typeface="+mj-lt"/>
                        </a:rPr>
                        <a:t>Technology</a:t>
                      </a:r>
                    </a:p>
                  </a:txBody>
                  <a:tcPr marL="0" marR="0" marT="0" marB="0" anchor="ctr"/>
                </a:tc>
                <a:tc>
                  <a:txBody>
                    <a:bodyPr/>
                    <a:lstStyle/>
                    <a:p>
                      <a:pPr algn="ctr" fontAlgn="b"/>
                      <a:r>
                        <a:rPr lang="en-US" sz="900" b="0" i="0" u="none" strike="noStrike">
                          <a:effectLst/>
                          <a:latin typeface="+mj-lt"/>
                        </a:rPr>
                        <a:t>1,300</a:t>
                      </a:r>
                    </a:p>
                  </a:txBody>
                  <a:tcPr marL="0" marR="0" marT="0" marB="0" anchor="ctr"/>
                </a:tc>
                <a:tc>
                  <a:txBody>
                    <a:bodyPr/>
                    <a:lstStyle/>
                    <a:p>
                      <a:pPr algn="ctr" fontAlgn="b"/>
                      <a:r>
                        <a:rPr lang="en-US" sz="900" b="0" i="0" u="none" strike="noStrike" dirty="0">
                          <a:effectLst/>
                          <a:latin typeface="+mj-lt"/>
                        </a:rPr>
                        <a:t>625</a:t>
                      </a:r>
                    </a:p>
                  </a:txBody>
                  <a:tcPr marL="0" marR="0" marT="0" marB="0" anchor="ctr"/>
                </a:tc>
                <a:extLst>
                  <a:ext uri="{0D108BD9-81ED-4DB2-BD59-A6C34878D82A}">
                    <a16:rowId xmlns:a16="http://schemas.microsoft.com/office/drawing/2014/main" val="586168120"/>
                  </a:ext>
                </a:extLst>
              </a:tr>
              <a:tr h="191128">
                <a:tc>
                  <a:txBody>
                    <a:bodyPr/>
                    <a:lstStyle/>
                    <a:p>
                      <a:pPr algn="ctr" fontAlgn="b"/>
                      <a:r>
                        <a:rPr lang="en-US" sz="900" b="0" i="0" u="none" strike="noStrike" dirty="0">
                          <a:effectLst/>
                          <a:latin typeface="+mj-lt"/>
                        </a:rPr>
                        <a:t>1Q20</a:t>
                      </a:r>
                    </a:p>
                  </a:txBody>
                  <a:tcPr marL="0" marR="0" marT="0" marB="0" anchor="ctr"/>
                </a:tc>
                <a:tc>
                  <a:txBody>
                    <a:bodyPr/>
                    <a:lstStyle/>
                    <a:p>
                      <a:pPr algn="l" fontAlgn="ctr"/>
                      <a:r>
                        <a:rPr lang="en-US" sz="900" b="0" i="0" u="none" strike="noStrike" dirty="0" err="1">
                          <a:effectLst/>
                          <a:latin typeface="+mj-lt"/>
                        </a:rPr>
                        <a:t>ACProducts</a:t>
                      </a:r>
                      <a:endParaRPr lang="en-US" sz="900" b="0" i="0" u="none" strike="noStrike" dirty="0">
                        <a:effectLst/>
                        <a:latin typeface="+mj-lt"/>
                      </a:endParaRPr>
                    </a:p>
                  </a:txBody>
                  <a:tcPr marL="0" marR="0" marT="0" marB="0" anchor="ctr"/>
                </a:tc>
                <a:tc>
                  <a:txBody>
                    <a:bodyPr/>
                    <a:lstStyle/>
                    <a:p>
                      <a:pPr algn="ctr" fontAlgn="ctr"/>
                      <a:r>
                        <a:rPr lang="en-US" sz="900" b="0" i="0" u="none" strike="noStrike">
                          <a:effectLst/>
                          <a:latin typeface="+mj-lt"/>
                        </a:rPr>
                        <a:t>Construction</a:t>
                      </a:r>
                    </a:p>
                  </a:txBody>
                  <a:tcPr marL="0" marR="0" marT="0" marB="0" anchor="ctr"/>
                </a:tc>
                <a:tc>
                  <a:txBody>
                    <a:bodyPr/>
                    <a:lstStyle/>
                    <a:p>
                      <a:pPr algn="ctr" fontAlgn="b"/>
                      <a:r>
                        <a:rPr lang="en-US" sz="900" b="0" i="0" u="none" strike="noStrike">
                          <a:effectLst/>
                          <a:latin typeface="+mj-lt"/>
                        </a:rPr>
                        <a:t>1,300</a:t>
                      </a:r>
                    </a:p>
                  </a:txBody>
                  <a:tcPr marL="0" marR="0" marT="0" marB="0" anchor="ctr"/>
                </a:tc>
                <a:tc>
                  <a:txBody>
                    <a:bodyPr/>
                    <a:lstStyle/>
                    <a:p>
                      <a:pPr algn="ctr" fontAlgn="b"/>
                      <a:r>
                        <a:rPr lang="en-US" sz="900" b="0" i="0" u="none" strike="noStrike" dirty="0">
                          <a:effectLst/>
                          <a:latin typeface="+mj-lt"/>
                        </a:rPr>
                        <a:t>N/A</a:t>
                      </a:r>
                    </a:p>
                  </a:txBody>
                  <a:tcPr marL="0" marR="0" marT="0" marB="0" anchor="ctr"/>
                </a:tc>
                <a:extLst>
                  <a:ext uri="{0D108BD9-81ED-4DB2-BD59-A6C34878D82A}">
                    <a16:rowId xmlns:a16="http://schemas.microsoft.com/office/drawing/2014/main" val="1540774546"/>
                  </a:ext>
                </a:extLst>
              </a:tr>
              <a:tr h="191128">
                <a:tc>
                  <a:txBody>
                    <a:bodyPr/>
                    <a:lstStyle/>
                    <a:p>
                      <a:pPr algn="ctr" fontAlgn="b"/>
                      <a:r>
                        <a:rPr lang="en-US" sz="900" b="0" i="0" u="none" strike="noStrike" dirty="0">
                          <a:effectLst/>
                          <a:latin typeface="+mj-lt"/>
                        </a:rPr>
                        <a:t>4Q21</a:t>
                      </a:r>
                    </a:p>
                  </a:txBody>
                  <a:tcPr marL="0" marR="0" marT="0" marB="0" anchor="ctr"/>
                </a:tc>
                <a:tc>
                  <a:txBody>
                    <a:bodyPr/>
                    <a:lstStyle/>
                    <a:p>
                      <a:pPr algn="l" fontAlgn="ctr"/>
                      <a:r>
                        <a:rPr lang="en-US" sz="900" b="0" i="0" u="none" strike="noStrike" dirty="0">
                          <a:effectLst/>
                          <a:latin typeface="+mj-lt"/>
                        </a:rPr>
                        <a:t>Private Co. 15</a:t>
                      </a:r>
                    </a:p>
                  </a:txBody>
                  <a:tcPr marL="0" marR="0" marT="0" marB="0" anchor="ctr"/>
                </a:tc>
                <a:tc>
                  <a:txBody>
                    <a:bodyPr/>
                    <a:lstStyle/>
                    <a:p>
                      <a:pPr algn="ctr" fontAlgn="ctr"/>
                      <a:r>
                        <a:rPr lang="en-US" sz="900" b="0" i="0" u="none" strike="noStrike">
                          <a:effectLst/>
                          <a:latin typeface="+mj-lt"/>
                        </a:rPr>
                        <a:t>Business Services</a:t>
                      </a:r>
                    </a:p>
                  </a:txBody>
                  <a:tcPr marL="0" marR="0" marT="0" marB="0" anchor="ctr"/>
                </a:tc>
                <a:tc>
                  <a:txBody>
                    <a:bodyPr/>
                    <a:lstStyle/>
                    <a:p>
                      <a:pPr algn="ctr" fontAlgn="b"/>
                      <a:r>
                        <a:rPr lang="en-US" sz="900" b="0" i="0" u="none" strike="noStrike">
                          <a:effectLst/>
                          <a:latin typeface="+mj-lt"/>
                        </a:rPr>
                        <a:t>1,282</a:t>
                      </a:r>
                    </a:p>
                  </a:txBody>
                  <a:tcPr marL="0" marR="0" marT="0" marB="0" anchor="ctr"/>
                </a:tc>
                <a:tc>
                  <a:txBody>
                    <a:bodyPr/>
                    <a:lstStyle/>
                    <a:p>
                      <a:pPr algn="ctr" fontAlgn="b"/>
                      <a:r>
                        <a:rPr lang="en-US" sz="900" b="0" i="0" u="none" strike="noStrike">
                          <a:effectLst/>
                          <a:latin typeface="+mj-lt"/>
                        </a:rPr>
                        <a:t>600</a:t>
                      </a:r>
                    </a:p>
                  </a:txBody>
                  <a:tcPr marL="0" marR="0" marT="0" marB="0" anchor="ctr"/>
                </a:tc>
                <a:extLst>
                  <a:ext uri="{0D108BD9-81ED-4DB2-BD59-A6C34878D82A}">
                    <a16:rowId xmlns:a16="http://schemas.microsoft.com/office/drawing/2014/main" val="1235840507"/>
                  </a:ext>
                </a:extLst>
              </a:tr>
              <a:tr h="191128">
                <a:tc>
                  <a:txBody>
                    <a:bodyPr/>
                    <a:lstStyle/>
                    <a:p>
                      <a:pPr algn="ctr" fontAlgn="b"/>
                      <a:r>
                        <a:rPr lang="en-US" sz="900" b="0" i="0" u="none" strike="noStrike" dirty="0">
                          <a:effectLst/>
                          <a:latin typeface="+mj-lt"/>
                        </a:rPr>
                        <a:t>3Q21</a:t>
                      </a:r>
                    </a:p>
                  </a:txBody>
                  <a:tcPr marL="0" marR="0" marT="0" marB="0" anchor="ctr"/>
                </a:tc>
                <a:tc>
                  <a:txBody>
                    <a:bodyPr/>
                    <a:lstStyle/>
                    <a:p>
                      <a:pPr algn="l" fontAlgn="ctr"/>
                      <a:r>
                        <a:rPr lang="en-US" sz="900" b="0" i="0" u="none" strike="noStrike" dirty="0">
                          <a:effectLst/>
                          <a:latin typeface="+mj-lt"/>
                        </a:rPr>
                        <a:t>Private Co.  16</a:t>
                      </a:r>
                    </a:p>
                  </a:txBody>
                  <a:tcPr marL="0" marR="0" marT="0" marB="0" anchor="ctr"/>
                </a:tc>
                <a:tc>
                  <a:txBody>
                    <a:bodyPr/>
                    <a:lstStyle/>
                    <a:p>
                      <a:pPr algn="ctr" fontAlgn="ctr"/>
                      <a:r>
                        <a:rPr lang="en-US" sz="900" b="0" i="0" u="none" strike="noStrike">
                          <a:effectLst/>
                          <a:latin typeface="+mj-lt"/>
                        </a:rPr>
                        <a:t>Business Services</a:t>
                      </a:r>
                    </a:p>
                  </a:txBody>
                  <a:tcPr marL="0" marR="0" marT="0" marB="0" anchor="ctr"/>
                </a:tc>
                <a:tc>
                  <a:txBody>
                    <a:bodyPr/>
                    <a:lstStyle/>
                    <a:p>
                      <a:pPr algn="ctr" fontAlgn="b"/>
                      <a:r>
                        <a:rPr lang="en-US" sz="900" b="0" i="0" u="none" strike="noStrike">
                          <a:effectLst/>
                          <a:latin typeface="+mj-lt"/>
                        </a:rPr>
                        <a:t>1,270</a:t>
                      </a:r>
                    </a:p>
                  </a:txBody>
                  <a:tcPr marL="0" marR="0" marT="0" marB="0" anchor="ctr"/>
                </a:tc>
                <a:tc>
                  <a:txBody>
                    <a:bodyPr/>
                    <a:lstStyle/>
                    <a:p>
                      <a:pPr algn="ctr" fontAlgn="b"/>
                      <a:r>
                        <a:rPr lang="en-US" sz="900" b="0" i="0" u="none" strike="noStrike">
                          <a:effectLst/>
                          <a:latin typeface="+mj-lt"/>
                        </a:rPr>
                        <a:t>650</a:t>
                      </a:r>
                    </a:p>
                  </a:txBody>
                  <a:tcPr marL="0" marR="0" marT="0" marB="0" anchor="ctr"/>
                </a:tc>
                <a:extLst>
                  <a:ext uri="{0D108BD9-81ED-4DB2-BD59-A6C34878D82A}">
                    <a16:rowId xmlns:a16="http://schemas.microsoft.com/office/drawing/2014/main" val="1201791615"/>
                  </a:ext>
                </a:extLst>
              </a:tr>
              <a:tr h="191128">
                <a:tc>
                  <a:txBody>
                    <a:bodyPr/>
                    <a:lstStyle/>
                    <a:p>
                      <a:pPr algn="ctr" fontAlgn="b"/>
                      <a:r>
                        <a:rPr lang="en-US" sz="900" b="0" i="0" u="none" strike="noStrike" dirty="0">
                          <a:solidFill>
                            <a:srgbClr val="FF0000"/>
                          </a:solidFill>
                          <a:effectLst/>
                          <a:latin typeface="+mj-lt"/>
                        </a:rPr>
                        <a:t>3Q22</a:t>
                      </a:r>
                    </a:p>
                  </a:txBody>
                  <a:tcPr marL="0" marR="0" marT="0" marB="0" anchor="ctr"/>
                </a:tc>
                <a:tc>
                  <a:txBody>
                    <a:bodyPr/>
                    <a:lstStyle/>
                    <a:p>
                      <a:pPr algn="l" fontAlgn="ctr"/>
                      <a:r>
                        <a:rPr lang="en-US" sz="900" b="0" i="0" u="none" strike="noStrike" dirty="0">
                          <a:solidFill>
                            <a:srgbClr val="FF0000"/>
                          </a:solidFill>
                          <a:effectLst/>
                          <a:latin typeface="+mj-lt"/>
                        </a:rPr>
                        <a:t>123Dentist</a:t>
                      </a:r>
                    </a:p>
                  </a:txBody>
                  <a:tcPr marL="0" marR="0" marT="0" marB="0" anchor="ctr"/>
                </a:tc>
                <a:tc>
                  <a:txBody>
                    <a:bodyPr/>
                    <a:lstStyle/>
                    <a:p>
                      <a:pPr algn="ctr" fontAlgn="ctr"/>
                      <a:r>
                        <a:rPr lang="en-US" sz="900" b="0" i="0" u="none" strike="noStrike" dirty="0">
                          <a:solidFill>
                            <a:srgbClr val="FF0000"/>
                          </a:solidFill>
                          <a:effectLst/>
                          <a:latin typeface="+mj-lt"/>
                        </a:rPr>
                        <a:t>Healthcare</a:t>
                      </a:r>
                    </a:p>
                  </a:txBody>
                  <a:tcPr marL="0" marR="0" marT="0" marB="0" anchor="ctr"/>
                </a:tc>
                <a:tc>
                  <a:txBody>
                    <a:bodyPr/>
                    <a:lstStyle/>
                    <a:p>
                      <a:pPr algn="ctr" fontAlgn="b"/>
                      <a:r>
                        <a:rPr lang="en-US" sz="900" b="0" i="0" u="none" strike="noStrike" dirty="0">
                          <a:solidFill>
                            <a:srgbClr val="FF0000"/>
                          </a:solidFill>
                          <a:effectLst/>
                          <a:latin typeface="+mj-lt"/>
                        </a:rPr>
                        <a:t>1,250</a:t>
                      </a:r>
                    </a:p>
                  </a:txBody>
                  <a:tcPr marL="0" marR="0" marT="0" marB="0" anchor="ctr"/>
                </a:tc>
                <a:tc>
                  <a:txBody>
                    <a:bodyPr/>
                    <a:lstStyle/>
                    <a:p>
                      <a:pPr algn="ctr" fontAlgn="b"/>
                      <a:r>
                        <a:rPr lang="en-US" sz="900" b="0" i="0" u="none" strike="noStrike" dirty="0">
                          <a:solidFill>
                            <a:srgbClr val="FF0000"/>
                          </a:solidFill>
                          <a:effectLst/>
                          <a:latin typeface="+mj-lt"/>
                        </a:rPr>
                        <a:t>575</a:t>
                      </a:r>
                    </a:p>
                  </a:txBody>
                  <a:tcPr marL="0" marR="0" marT="0" marB="0" anchor="ctr"/>
                </a:tc>
                <a:extLst>
                  <a:ext uri="{0D108BD9-81ED-4DB2-BD59-A6C34878D82A}">
                    <a16:rowId xmlns:a16="http://schemas.microsoft.com/office/drawing/2014/main" val="746687047"/>
                  </a:ext>
                </a:extLst>
              </a:tr>
              <a:tr h="191128">
                <a:tc>
                  <a:txBody>
                    <a:bodyPr/>
                    <a:lstStyle/>
                    <a:p>
                      <a:pPr algn="ctr" fontAlgn="b"/>
                      <a:r>
                        <a:rPr lang="en-US" sz="900" b="0" i="0" u="none" strike="noStrike" dirty="0">
                          <a:effectLst/>
                          <a:latin typeface="+mj-lt"/>
                        </a:rPr>
                        <a:t>2Q22</a:t>
                      </a:r>
                    </a:p>
                  </a:txBody>
                  <a:tcPr marL="0" marR="0" marT="0" marB="0" anchor="ctr"/>
                </a:tc>
                <a:tc>
                  <a:txBody>
                    <a:bodyPr/>
                    <a:lstStyle/>
                    <a:p>
                      <a:pPr algn="l" fontAlgn="ctr"/>
                      <a:r>
                        <a:rPr lang="en-US" sz="900" b="0" i="0" u="none" strike="noStrike" dirty="0" err="1">
                          <a:effectLst/>
                          <a:latin typeface="+mj-lt"/>
                        </a:rPr>
                        <a:t>Radwell</a:t>
                      </a:r>
                      <a:r>
                        <a:rPr lang="en-US" sz="900" b="0" i="0" u="none" strike="noStrike" dirty="0">
                          <a:effectLst/>
                          <a:latin typeface="+mj-lt"/>
                        </a:rPr>
                        <a:t> International</a:t>
                      </a:r>
                    </a:p>
                  </a:txBody>
                  <a:tcPr marL="0" marR="0" marT="0" marB="0" anchor="ctr"/>
                </a:tc>
                <a:tc>
                  <a:txBody>
                    <a:bodyPr/>
                    <a:lstStyle/>
                    <a:p>
                      <a:pPr algn="ctr" fontAlgn="ctr"/>
                      <a:r>
                        <a:rPr lang="en-US" sz="900" b="0" i="0" u="none" strike="noStrike">
                          <a:effectLst/>
                          <a:latin typeface="+mj-lt"/>
                        </a:rPr>
                        <a:t>Wholesale</a:t>
                      </a:r>
                    </a:p>
                  </a:txBody>
                  <a:tcPr marL="0" marR="0" marT="0" marB="0" anchor="ctr"/>
                </a:tc>
                <a:tc>
                  <a:txBody>
                    <a:bodyPr/>
                    <a:lstStyle/>
                    <a:p>
                      <a:pPr algn="ctr" fontAlgn="b"/>
                      <a:r>
                        <a:rPr lang="en-US" sz="900" b="0" i="0" u="none" strike="noStrike">
                          <a:effectLst/>
                          <a:latin typeface="+mj-lt"/>
                        </a:rPr>
                        <a:t>1,250</a:t>
                      </a:r>
                    </a:p>
                  </a:txBody>
                  <a:tcPr marL="0" marR="0" marT="0" marB="0" anchor="ctr"/>
                </a:tc>
                <a:tc>
                  <a:txBody>
                    <a:bodyPr/>
                    <a:lstStyle/>
                    <a:p>
                      <a:pPr algn="ctr" fontAlgn="b"/>
                      <a:r>
                        <a:rPr lang="en-US" sz="900" b="0" i="0" u="none" strike="noStrike">
                          <a:effectLst/>
                          <a:latin typeface="+mj-lt"/>
                        </a:rPr>
                        <a:t>N/A</a:t>
                      </a:r>
                    </a:p>
                  </a:txBody>
                  <a:tcPr marL="0" marR="0" marT="0" marB="0" anchor="ctr"/>
                </a:tc>
                <a:extLst>
                  <a:ext uri="{0D108BD9-81ED-4DB2-BD59-A6C34878D82A}">
                    <a16:rowId xmlns:a16="http://schemas.microsoft.com/office/drawing/2014/main" val="879945897"/>
                  </a:ext>
                </a:extLst>
              </a:tr>
              <a:tr h="191128">
                <a:tc>
                  <a:txBody>
                    <a:bodyPr/>
                    <a:lstStyle/>
                    <a:p>
                      <a:pPr algn="ctr" fontAlgn="b"/>
                      <a:r>
                        <a:rPr lang="en-US" sz="900" b="0" i="0" u="none" strike="noStrike" dirty="0">
                          <a:effectLst/>
                          <a:latin typeface="+mj-lt"/>
                        </a:rPr>
                        <a:t>3Q19</a:t>
                      </a:r>
                    </a:p>
                  </a:txBody>
                  <a:tcPr marL="0" marR="0" marT="0" marB="0" anchor="ctr"/>
                </a:tc>
                <a:tc>
                  <a:txBody>
                    <a:bodyPr/>
                    <a:lstStyle/>
                    <a:p>
                      <a:pPr algn="l" fontAlgn="b"/>
                      <a:r>
                        <a:rPr lang="en-US" sz="900" b="0" i="0" u="none" strike="noStrike" dirty="0">
                          <a:effectLst/>
                          <a:latin typeface="+mj-lt"/>
                        </a:rPr>
                        <a:t>ION Group</a:t>
                      </a:r>
                    </a:p>
                  </a:txBody>
                  <a:tcPr marL="0" marR="0" marT="0" marB="0" anchor="ctr"/>
                </a:tc>
                <a:tc>
                  <a:txBody>
                    <a:bodyPr/>
                    <a:lstStyle/>
                    <a:p>
                      <a:pPr algn="ctr" fontAlgn="b"/>
                      <a:r>
                        <a:rPr lang="en-US" sz="900" b="0" i="0" u="none" strike="noStrike" dirty="0">
                          <a:effectLst/>
                          <a:latin typeface="+mj-lt"/>
                        </a:rPr>
                        <a:t>Technology</a:t>
                      </a:r>
                    </a:p>
                  </a:txBody>
                  <a:tcPr marL="0" marR="0" marT="0" marB="0" anchor="ctr"/>
                </a:tc>
                <a:tc>
                  <a:txBody>
                    <a:bodyPr/>
                    <a:lstStyle/>
                    <a:p>
                      <a:pPr algn="ctr" fontAlgn="b"/>
                      <a:r>
                        <a:rPr lang="en-US" sz="900" b="0" i="0" u="none" strike="noStrike" dirty="0">
                          <a:effectLst/>
                          <a:latin typeface="+mj-lt"/>
                        </a:rPr>
                        <a:t>1,250</a:t>
                      </a:r>
                    </a:p>
                  </a:txBody>
                  <a:tcPr marL="0" marR="0" marT="0" marB="0" anchor="ctr"/>
                </a:tc>
                <a:tc>
                  <a:txBody>
                    <a:bodyPr/>
                    <a:lstStyle/>
                    <a:p>
                      <a:pPr algn="ctr" fontAlgn="b"/>
                      <a:r>
                        <a:rPr lang="en-US" sz="900" b="0" i="0" u="none" strike="noStrike" dirty="0">
                          <a:effectLst/>
                          <a:latin typeface="+mj-lt"/>
                        </a:rPr>
                        <a:t>N/A</a:t>
                      </a:r>
                    </a:p>
                  </a:txBody>
                  <a:tcPr marL="0" marR="0" marT="0" marB="0" anchor="ctr"/>
                </a:tc>
                <a:extLst>
                  <a:ext uri="{0D108BD9-81ED-4DB2-BD59-A6C34878D82A}">
                    <a16:rowId xmlns:a16="http://schemas.microsoft.com/office/drawing/2014/main" val="2938618996"/>
                  </a:ext>
                </a:extLst>
              </a:tr>
            </a:tbl>
          </a:graphicData>
        </a:graphic>
      </p:graphicFrame>
      <p:sp>
        <p:nvSpPr>
          <p:cNvPr id="13" name="TextBox 12">
            <a:extLst>
              <a:ext uri="{FF2B5EF4-FFF2-40B4-BE49-F238E27FC236}">
                <a16:creationId xmlns:a16="http://schemas.microsoft.com/office/drawing/2014/main" id="{5417BC1B-4E83-454D-822A-A4BA4F4CCB35}"/>
              </a:ext>
            </a:extLst>
          </p:cNvPr>
          <p:cNvSpPr txBox="1"/>
          <p:nvPr/>
        </p:nvSpPr>
        <p:spPr>
          <a:xfrm>
            <a:off x="4190337" y="6133209"/>
            <a:ext cx="4683318" cy="477297"/>
          </a:xfrm>
          <a:prstGeom prst="rect">
            <a:avLst/>
          </a:prstGeom>
          <a:noFill/>
        </p:spPr>
        <p:txBody>
          <a:bodyPr wrap="square" lIns="0" tIns="0" rIns="0" bIns="0" rtlCol="0">
            <a:noAutofit/>
          </a:bodyPr>
          <a:lstStyle/>
          <a:p>
            <a:pPr algn="l"/>
            <a:r>
              <a:rPr lang="en-US" sz="1200" i="1"/>
              <a:t>*denotes syndicated unitranche deals</a:t>
            </a:r>
          </a:p>
        </p:txBody>
      </p:sp>
    </p:spTree>
    <p:extLst>
      <p:ext uri="{BB962C8B-B14F-4D97-AF65-F5344CB8AC3E}">
        <p14:creationId xmlns:p14="http://schemas.microsoft.com/office/powerpoint/2010/main" val="183346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solidFill>
                  <a:schemeClr val="tx1"/>
                </a:solidFill>
                <a:latin typeface="Arial" panose="020B0604020202020204" pitchFamily="34" charset="0"/>
                <a:cs typeface="Arial" panose="020B0604020202020204" pitchFamily="34" charset="0"/>
              </a:rPr>
              <a:t>The direction of leverage varied across structures in 3Q22 but remains below levels seen in 4Q21 for </a:t>
            </a:r>
            <a:r>
              <a:rPr lang="en-US" sz="2000" dirty="0" err="1">
                <a:solidFill>
                  <a:schemeClr val="tx1"/>
                </a:solidFill>
                <a:latin typeface="Arial" panose="020B0604020202020204" pitchFamily="34" charset="0"/>
                <a:cs typeface="Arial" panose="020B0604020202020204" pitchFamily="34" charset="0"/>
              </a:rPr>
              <a:t>unitranches</a:t>
            </a:r>
            <a:r>
              <a:rPr lang="en-US" sz="2000" dirty="0">
                <a:solidFill>
                  <a:schemeClr val="tx1"/>
                </a:solidFill>
                <a:latin typeface="Arial" panose="020B0604020202020204" pitchFamily="34" charset="0"/>
                <a:cs typeface="Arial" panose="020B0604020202020204" pitchFamily="34" charset="0"/>
              </a:rPr>
              <a:t> and all senior deals</a:t>
            </a:r>
            <a:endParaRPr lang="en-US" sz="2200"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F1C43E36-5AB2-49DC-A880-73E54C4CCE32}"/>
              </a:ext>
            </a:extLst>
          </p:cNvPr>
          <p:cNvSpPr>
            <a:spLocks noGrp="1"/>
          </p:cNvSpPr>
          <p:nvPr>
            <p:ph type="ftr" sz="quarter" idx="11"/>
          </p:nvPr>
        </p:nvSpPr>
        <p:spPr/>
        <p:txBody>
          <a:bodyPr/>
          <a:lstStyle/>
          <a:p>
            <a:r>
              <a:rPr lang="en-US" dirty="0"/>
              <a:t>source:  Refinitiv LPC</a:t>
            </a:r>
          </a:p>
        </p:txBody>
      </p:sp>
      <p:graphicFrame>
        <p:nvGraphicFramePr>
          <p:cNvPr id="7" name="Content Placeholder 9">
            <a:extLst>
              <a:ext uri="{FF2B5EF4-FFF2-40B4-BE49-F238E27FC236}">
                <a16:creationId xmlns:a16="http://schemas.microsoft.com/office/drawing/2014/main" id="{48505A46-8F8A-4454-B6FB-D55DBCC5E224}"/>
              </a:ext>
            </a:extLst>
          </p:cNvPr>
          <p:cNvGraphicFramePr>
            <a:graphicFrameLocks noGrp="1"/>
          </p:cNvGraphicFramePr>
          <p:nvPr>
            <p:ph idx="1"/>
            <p:extLst>
              <p:ext uri="{D42A27DB-BD31-4B8C-83A1-F6EECF244321}">
                <p14:modId xmlns:p14="http://schemas.microsoft.com/office/powerpoint/2010/main" val="4200763115"/>
              </p:ext>
            </p:extLst>
          </p:nvPr>
        </p:nvGraphicFramePr>
        <p:xfrm>
          <a:off x="292100" y="1495425"/>
          <a:ext cx="115951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5">
            <a:extLst>
              <a:ext uri="{FF2B5EF4-FFF2-40B4-BE49-F238E27FC236}">
                <a16:creationId xmlns:a16="http://schemas.microsoft.com/office/drawing/2014/main" id="{740E1262-3E3C-406F-B0C8-2FADB9A4EA01}"/>
              </a:ext>
            </a:extLst>
          </p:cNvPr>
          <p:cNvSpPr>
            <a:spLocks noGrp="1"/>
          </p:cNvSpPr>
          <p:nvPr>
            <p:ph type="body" idx="13"/>
          </p:nvPr>
        </p:nvSpPr>
        <p:spPr>
          <a:xfrm>
            <a:off x="296862" y="974209"/>
            <a:ext cx="11594592" cy="352315"/>
          </a:xfrm>
        </p:spPr>
        <p:txBody>
          <a:bodyPr/>
          <a:lstStyle/>
          <a:p>
            <a:pPr>
              <a:spcAft>
                <a:spcPts val="0"/>
              </a:spcAft>
            </a:pPr>
            <a:r>
              <a:rPr lang="en-US" sz="1400" b="0" dirty="0">
                <a:latin typeface="Arial" panose="020B0604020202020204" pitchFamily="34" charset="0"/>
                <a:cs typeface="Arial" panose="020B0604020202020204" pitchFamily="34" charset="0"/>
              </a:rPr>
              <a:t>Leverage on </a:t>
            </a:r>
            <a:r>
              <a:rPr lang="en-US" sz="1400" b="0" dirty="0" err="1">
                <a:latin typeface="Arial" panose="020B0604020202020204" pitchFamily="34" charset="0"/>
                <a:cs typeface="Arial" panose="020B0604020202020204" pitchFamily="34" charset="0"/>
              </a:rPr>
              <a:t>unitranches</a:t>
            </a:r>
            <a:r>
              <a:rPr lang="en-US" sz="1400" b="0" dirty="0">
                <a:latin typeface="Arial" panose="020B0604020202020204" pitchFamily="34" charset="0"/>
                <a:cs typeface="Arial" panose="020B0604020202020204" pitchFamily="34" charset="0"/>
              </a:rPr>
              <a:t> averaged 5.59x in 3Q22, while all senior structures were at 4.01x</a:t>
            </a:r>
          </a:p>
        </p:txBody>
      </p:sp>
    </p:spTree>
    <p:extLst>
      <p:ext uri="{BB962C8B-B14F-4D97-AF65-F5344CB8AC3E}">
        <p14:creationId xmlns:p14="http://schemas.microsoft.com/office/powerpoint/2010/main" val="240485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244475"/>
            <a:ext cx="11594592" cy="492728"/>
          </a:xfrm>
        </p:spPr>
        <p:txBody>
          <a:bodyPr/>
          <a:lstStyle/>
          <a:p>
            <a:r>
              <a:rPr lang="en-US" sz="2000" dirty="0">
                <a:solidFill>
                  <a:schemeClr val="tx1"/>
                </a:solidFill>
                <a:latin typeface="Arial" panose="020B0604020202020204" pitchFamily="34" charset="0"/>
                <a:cs typeface="Arial" panose="020B0604020202020204" pitchFamily="34" charset="0"/>
              </a:rPr>
              <a:t>Yields jumped once again in the sponsored market reaching a high of 9.5% in 3Q22 </a:t>
            </a:r>
          </a:p>
        </p:txBody>
      </p:sp>
      <p:sp>
        <p:nvSpPr>
          <p:cNvPr id="6" name="Text Placeholder 5"/>
          <p:cNvSpPr>
            <a:spLocks noGrp="1"/>
          </p:cNvSpPr>
          <p:nvPr>
            <p:ph type="body" idx="13"/>
          </p:nvPr>
        </p:nvSpPr>
        <p:spPr>
          <a:xfrm>
            <a:off x="296862" y="737203"/>
            <a:ext cx="11594592" cy="589321"/>
          </a:xfrm>
        </p:spPr>
        <p:txBody>
          <a:bodyPr/>
          <a:lstStyle/>
          <a:p>
            <a:pPr>
              <a:spcAft>
                <a:spcPts val="0"/>
              </a:spcAft>
            </a:pPr>
            <a:r>
              <a:rPr lang="en-US" sz="1400" b="0" dirty="0">
                <a:latin typeface="Arial" panose="020B0604020202020204" pitchFamily="34" charset="0"/>
                <a:cs typeface="Arial" panose="020B0604020202020204" pitchFamily="34" charset="0"/>
              </a:rPr>
              <a:t>The average all-in-yield on all first-lien MM term loans (</a:t>
            </a:r>
            <a:r>
              <a:rPr lang="en-US" sz="1400" b="0" u="sng" dirty="0">
                <a:latin typeface="Arial" panose="020B0604020202020204" pitchFamily="34" charset="0"/>
                <a:cs typeface="Arial" panose="020B0604020202020204" pitchFamily="34" charset="0"/>
              </a:rPr>
              <a:t>including </a:t>
            </a:r>
            <a:r>
              <a:rPr lang="en-US" sz="1400" b="0" u="sng" dirty="0" err="1">
                <a:latin typeface="Arial" panose="020B0604020202020204" pitchFamily="34" charset="0"/>
                <a:cs typeface="Arial" panose="020B0604020202020204" pitchFamily="34" charset="0"/>
              </a:rPr>
              <a:t>unitranches</a:t>
            </a:r>
            <a:r>
              <a:rPr lang="en-US" sz="1400" b="0" dirty="0">
                <a:latin typeface="Arial" panose="020B0604020202020204" pitchFamily="34" charset="0"/>
                <a:cs typeface="Arial" panose="020B0604020202020204" pitchFamily="34" charset="0"/>
              </a:rPr>
              <a:t>) widened to 9.46% and to 9.53% for direct-lender deals.  Large corp. deals saw a much larger increase of 304bp, but activity was muted in that market  </a:t>
            </a:r>
          </a:p>
        </p:txBody>
      </p:sp>
      <p:sp>
        <p:nvSpPr>
          <p:cNvPr id="2" name="Footer Placeholder 1">
            <a:extLst>
              <a:ext uri="{FF2B5EF4-FFF2-40B4-BE49-F238E27FC236}">
                <a16:creationId xmlns:a16="http://schemas.microsoft.com/office/drawing/2014/main" id="{7C7722B8-D0EC-4565-BECD-B180432C4E94}"/>
              </a:ext>
            </a:extLst>
          </p:cNvPr>
          <p:cNvSpPr>
            <a:spLocks noGrp="1"/>
          </p:cNvSpPr>
          <p:nvPr>
            <p:ph type="ftr" sz="quarter" idx="11"/>
          </p:nvPr>
        </p:nvSpPr>
        <p:spPr/>
        <p:txBody>
          <a:bodyPr/>
          <a:lstStyle/>
          <a:p>
            <a:r>
              <a:rPr lang="en-US"/>
              <a:t>source:  Refinitiv LPC</a:t>
            </a:r>
            <a:endParaRPr lang="en-US" dirty="0"/>
          </a:p>
        </p:txBody>
      </p:sp>
      <p:graphicFrame>
        <p:nvGraphicFramePr>
          <p:cNvPr id="12" name="Content Placeholder 9">
            <a:extLst>
              <a:ext uri="{FF2B5EF4-FFF2-40B4-BE49-F238E27FC236}">
                <a16:creationId xmlns:a16="http://schemas.microsoft.com/office/drawing/2014/main" id="{C9A68251-E757-49A3-A1B5-A660BF0BA8D1}"/>
              </a:ext>
            </a:extLst>
          </p:cNvPr>
          <p:cNvGraphicFramePr>
            <a:graphicFrameLocks noGrp="1"/>
          </p:cNvGraphicFramePr>
          <p:nvPr>
            <p:ph sz="half" idx="1"/>
            <p:extLst>
              <p:ext uri="{D42A27DB-BD31-4B8C-83A1-F6EECF244321}">
                <p14:modId xmlns:p14="http://schemas.microsoft.com/office/powerpoint/2010/main" val="2659711214"/>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9">
            <a:extLst>
              <a:ext uri="{FF2B5EF4-FFF2-40B4-BE49-F238E27FC236}">
                <a16:creationId xmlns:a16="http://schemas.microsoft.com/office/drawing/2014/main" id="{BF98C9C9-F95A-4AE9-B96E-CB5728E3B4C5}"/>
              </a:ext>
            </a:extLst>
          </p:cNvPr>
          <p:cNvGraphicFramePr>
            <a:graphicFrameLocks noGrp="1"/>
          </p:cNvGraphicFramePr>
          <p:nvPr>
            <p:ph sz="half" idx="2"/>
            <p:extLst>
              <p:ext uri="{D42A27DB-BD31-4B8C-83A1-F6EECF244321}">
                <p14:modId xmlns:p14="http://schemas.microsoft.com/office/powerpoint/2010/main" val="1855964085"/>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98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244475"/>
            <a:ext cx="11594592" cy="492728"/>
          </a:xfrm>
        </p:spPr>
        <p:txBody>
          <a:bodyPr/>
          <a:lstStyle/>
          <a:p>
            <a:r>
              <a:rPr lang="en-US" sz="2300" dirty="0">
                <a:solidFill>
                  <a:schemeClr val="tx1"/>
                </a:solidFill>
                <a:latin typeface="+mn-lt"/>
              </a:rPr>
              <a:t>The average </a:t>
            </a:r>
            <a:r>
              <a:rPr lang="en-US" sz="2300" dirty="0" err="1">
                <a:solidFill>
                  <a:schemeClr val="tx1"/>
                </a:solidFill>
                <a:latin typeface="+mn-lt"/>
              </a:rPr>
              <a:t>Ebitda</a:t>
            </a:r>
            <a:r>
              <a:rPr lang="en-US" sz="2300" dirty="0">
                <a:solidFill>
                  <a:schemeClr val="tx1"/>
                </a:solidFill>
                <a:latin typeface="+mn-lt"/>
              </a:rPr>
              <a:t> to interest ratio fell to 2.81x in 3Q22 from 3.08x in 2Q22, its lowest level since 3Q19</a:t>
            </a:r>
            <a:endParaRPr lang="en-US" sz="2300" dirty="0">
              <a:solidFill>
                <a:schemeClr val="tx1"/>
              </a:solidFill>
              <a:latin typeface="+mn-lt"/>
              <a:cs typeface="Arial" panose="020B0604020202020204" pitchFamily="34" charset="0"/>
            </a:endParaRPr>
          </a:p>
        </p:txBody>
      </p:sp>
      <p:sp>
        <p:nvSpPr>
          <p:cNvPr id="6" name="Text Placeholder 5"/>
          <p:cNvSpPr>
            <a:spLocks noGrp="1"/>
          </p:cNvSpPr>
          <p:nvPr>
            <p:ph type="body" idx="13"/>
          </p:nvPr>
        </p:nvSpPr>
        <p:spPr>
          <a:xfrm>
            <a:off x="296862" y="792162"/>
            <a:ext cx="11594592" cy="534362"/>
          </a:xfrm>
        </p:spPr>
        <p:txBody>
          <a:bodyPr/>
          <a:lstStyle/>
          <a:p>
            <a:pPr>
              <a:spcAft>
                <a:spcPts val="0"/>
              </a:spcAft>
            </a:pPr>
            <a:r>
              <a:rPr lang="en-US" sz="1500" b="0" dirty="0">
                <a:latin typeface="Arial "/>
              </a:rPr>
              <a:t>The average </a:t>
            </a:r>
            <a:r>
              <a:rPr lang="en-US" sz="1500" b="0" dirty="0" err="1">
                <a:latin typeface="Arial "/>
              </a:rPr>
              <a:t>Ebitda</a:t>
            </a:r>
            <a:r>
              <a:rPr lang="en-US" sz="1500" b="0" dirty="0">
                <a:latin typeface="Arial "/>
              </a:rPr>
              <a:t> to interest ratio is at 4x for issuers levered less than 4 times, 2.49x for companies levered 4 to 6 times, and 1.87x for borrowers levered more than 6x</a:t>
            </a:r>
          </a:p>
        </p:txBody>
      </p:sp>
      <p:sp>
        <p:nvSpPr>
          <p:cNvPr id="2" name="Footer Placeholder 1">
            <a:extLst>
              <a:ext uri="{FF2B5EF4-FFF2-40B4-BE49-F238E27FC236}">
                <a16:creationId xmlns:a16="http://schemas.microsoft.com/office/drawing/2014/main" id="{7C7722B8-D0EC-4565-BECD-B180432C4E94}"/>
              </a:ext>
            </a:extLst>
          </p:cNvPr>
          <p:cNvSpPr>
            <a:spLocks noGrp="1"/>
          </p:cNvSpPr>
          <p:nvPr>
            <p:ph type="ftr" sz="quarter" idx="11"/>
          </p:nvPr>
        </p:nvSpPr>
        <p:spPr/>
        <p:txBody>
          <a:bodyPr/>
          <a:lstStyle/>
          <a:p>
            <a:r>
              <a:rPr lang="en-US"/>
              <a:t>source:  Refinitiv LPC</a:t>
            </a:r>
            <a:endParaRPr lang="en-US" dirty="0"/>
          </a:p>
        </p:txBody>
      </p:sp>
      <p:graphicFrame>
        <p:nvGraphicFramePr>
          <p:cNvPr id="13" name="Content Placeholder 15">
            <a:extLst>
              <a:ext uri="{FF2B5EF4-FFF2-40B4-BE49-F238E27FC236}">
                <a16:creationId xmlns:a16="http://schemas.microsoft.com/office/drawing/2014/main" id="{534F176D-611F-4425-9B33-71C4A65DD126}"/>
              </a:ext>
            </a:extLst>
          </p:cNvPr>
          <p:cNvGraphicFramePr>
            <a:graphicFrameLocks noGrp="1"/>
          </p:cNvGraphicFramePr>
          <p:nvPr>
            <p:ph sz="half" idx="1"/>
            <p:extLst>
              <p:ext uri="{D42A27DB-BD31-4B8C-83A1-F6EECF244321}">
                <p14:modId xmlns:p14="http://schemas.microsoft.com/office/powerpoint/2010/main" val="2648727965"/>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5">
            <a:extLst>
              <a:ext uri="{FF2B5EF4-FFF2-40B4-BE49-F238E27FC236}">
                <a16:creationId xmlns:a16="http://schemas.microsoft.com/office/drawing/2014/main" id="{32AECE91-4E28-46A6-ABAB-37C2D3B426A6}"/>
              </a:ext>
            </a:extLst>
          </p:cNvPr>
          <p:cNvGraphicFramePr>
            <a:graphicFrameLocks noGrp="1"/>
          </p:cNvGraphicFramePr>
          <p:nvPr>
            <p:ph sz="half" idx="2"/>
            <p:extLst>
              <p:ext uri="{D42A27DB-BD31-4B8C-83A1-F6EECF244321}">
                <p14:modId xmlns:p14="http://schemas.microsoft.com/office/powerpoint/2010/main" val="1987930221"/>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707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48-1439-4292-80D6-1DBFA2E94B81}"/>
              </a:ext>
            </a:extLst>
          </p:cNvPr>
          <p:cNvSpPr>
            <a:spLocks noGrp="1"/>
          </p:cNvSpPr>
          <p:nvPr>
            <p:ph type="ctrTitle"/>
          </p:nvPr>
        </p:nvSpPr>
        <p:spPr>
          <a:xfrm>
            <a:off x="360533" y="2488296"/>
            <a:ext cx="5947800" cy="717241"/>
          </a:xfrm>
        </p:spPr>
        <p:txBody>
          <a:bodyPr/>
          <a:lstStyle/>
          <a:p>
            <a:r>
              <a:rPr lang="en-US" sz="4400" dirty="0">
                <a:solidFill>
                  <a:schemeClr val="tx1"/>
                </a:solidFill>
                <a:latin typeface="Arial" panose="020B0604020202020204" pitchFamily="34" charset="0"/>
                <a:cs typeface="Arial" panose="020B0604020202020204" pitchFamily="34" charset="0"/>
              </a:rPr>
              <a:t>ABL Overview</a:t>
            </a:r>
            <a:endParaRPr lang="en-US" sz="4400" dirty="0">
              <a:solidFill>
                <a:schemeClr val="tx1"/>
              </a:solidFill>
            </a:endParaRPr>
          </a:p>
        </p:txBody>
      </p:sp>
    </p:spTree>
    <p:extLst>
      <p:ext uri="{BB962C8B-B14F-4D97-AF65-F5344CB8AC3E}">
        <p14:creationId xmlns:p14="http://schemas.microsoft.com/office/powerpoint/2010/main" val="282209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0"/>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300546" y="310897"/>
            <a:ext cx="11594592" cy="352315"/>
          </a:xfrm>
        </p:spPr>
        <p:txBody>
          <a:bodyPr/>
          <a:lstStyle/>
          <a:p>
            <a:r>
              <a:rPr lang="en-US" dirty="0">
                <a:solidFill>
                  <a:schemeClr val="tx1"/>
                </a:solidFill>
                <a:latin typeface="Arial Regular"/>
                <a:cs typeface="Arial" panose="020B0604020202020204" pitchFamily="34" charset="0"/>
              </a:rPr>
              <a:t>Syndicated ABL volume totaled US$117.6bn in 1Q-3Q22, a new record high</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600" b="0" dirty="0">
                <a:latin typeface="Arial" panose="020B0604020202020204" pitchFamily="34" charset="0"/>
                <a:cs typeface="Arial" panose="020B0604020202020204" pitchFamily="34" charset="0"/>
              </a:rPr>
              <a:t>ABL issuance was up 12.3% compared to 1Q-3Q21 and is the strongest opening nine-month period on record. Quarter over quarter, 3Q22 ABL volume decreased a modest 2% to US$43.6bn and is the second highest quarter behind 2Q22</a:t>
            </a:r>
            <a:r>
              <a:rPr lang="en-US" sz="1600" b="0">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p:txBody>
      </p:sp>
      <p:graphicFrame>
        <p:nvGraphicFramePr>
          <p:cNvPr id="11" name="Content Placeholder 10"/>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48-1439-4292-80D6-1DBFA2E94B81}"/>
              </a:ext>
            </a:extLst>
          </p:cNvPr>
          <p:cNvSpPr>
            <a:spLocks noGrp="1"/>
          </p:cNvSpPr>
          <p:nvPr>
            <p:ph type="ctrTitle"/>
          </p:nvPr>
        </p:nvSpPr>
        <p:spPr>
          <a:xfrm>
            <a:off x="360533" y="1635539"/>
            <a:ext cx="6317670" cy="2084053"/>
          </a:xfrm>
        </p:spPr>
        <p:txBody>
          <a:bodyPr/>
          <a:lstStyle/>
          <a:p>
            <a:r>
              <a:rPr lang="en-US" sz="4000" dirty="0">
                <a:solidFill>
                  <a:schemeClr val="tx1"/>
                </a:solidFill>
                <a:latin typeface="Arial" panose="020B0604020202020204" pitchFamily="34" charset="0"/>
                <a:cs typeface="Arial" panose="020B0604020202020204" pitchFamily="34" charset="0"/>
              </a:rPr>
              <a:t>1-3Q22 Leveraged Loan Market trends &amp; 4Q22 expectations</a:t>
            </a:r>
            <a:endParaRPr lang="en-US" sz="4000" dirty="0">
              <a:solidFill>
                <a:schemeClr val="tx1"/>
              </a:solidFill>
            </a:endParaRPr>
          </a:p>
        </p:txBody>
      </p:sp>
    </p:spTree>
    <p:extLst>
      <p:ext uri="{BB962C8B-B14F-4D97-AF65-F5344CB8AC3E}">
        <p14:creationId xmlns:p14="http://schemas.microsoft.com/office/powerpoint/2010/main" val="142044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92100" y="310897"/>
            <a:ext cx="11594592" cy="352315"/>
          </a:xfrm>
        </p:spPr>
        <p:txBody>
          <a:bodyPr/>
          <a:lstStyle/>
          <a:p>
            <a:r>
              <a:rPr lang="en-US" sz="2000" dirty="0">
                <a:solidFill>
                  <a:schemeClr val="tx1"/>
                </a:solidFill>
                <a:latin typeface="Arial Regular"/>
                <a:cs typeface="Arial" panose="020B0604020202020204" pitchFamily="34" charset="0"/>
              </a:rPr>
              <a:t>1Q-3Q22 New ABL assets totaled US$31.3bn, up 18% year over year</a:t>
            </a:r>
          </a:p>
        </p:txBody>
      </p:sp>
      <p:sp>
        <p:nvSpPr>
          <p:cNvPr id="6" name="Text Placeholder 5"/>
          <p:cNvSpPr>
            <a:spLocks noGrp="1"/>
          </p:cNvSpPr>
          <p:nvPr>
            <p:ph type="body" idx="13"/>
          </p:nvPr>
        </p:nvSpPr>
        <p:spPr>
          <a:xfrm>
            <a:off x="296862" y="663211"/>
            <a:ext cx="11594592" cy="584775"/>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Refinancing volume reached US$86.3bn in 1Q-3Q22 and was up 10.4% compared to 1Q-3Q21. Both new money and refinancing volume set a new nine-month period high.</a:t>
            </a:r>
            <a:endParaRPr lang="en-US" sz="1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00" y="360218"/>
            <a:ext cx="11594592" cy="484909"/>
          </a:xfrm>
        </p:spPr>
        <p:txBody>
          <a:bodyPr/>
          <a:lstStyle/>
          <a:p>
            <a:r>
              <a:rPr lang="en-US" sz="2000" dirty="0">
                <a:solidFill>
                  <a:schemeClr val="tx1"/>
                </a:solidFill>
                <a:latin typeface="Arial Regular"/>
                <a:cs typeface="Arial" panose="020B0604020202020204" pitchFamily="34" charset="0"/>
              </a:rPr>
              <a:t>After summer lull, post Labor Day uptick fails to materialize amid broader market uncertainty</a:t>
            </a:r>
          </a:p>
        </p:txBody>
      </p:sp>
      <p:sp>
        <p:nvSpPr>
          <p:cNvPr id="2" name="Footer Placeholder 1">
            <a:extLst>
              <a:ext uri="{FF2B5EF4-FFF2-40B4-BE49-F238E27FC236}">
                <a16:creationId xmlns:a16="http://schemas.microsoft.com/office/drawing/2014/main" id="{06BAF057-93D9-45AD-9B63-770ACBE3DF6F}"/>
              </a:ext>
            </a:extLst>
          </p:cNvPr>
          <p:cNvSpPr>
            <a:spLocks noGrp="1"/>
          </p:cNvSpPr>
          <p:nvPr>
            <p:ph type="ftr" sz="quarter" idx="11"/>
          </p:nvPr>
        </p:nvSpPr>
        <p:spPr>
          <a:xfrm>
            <a:off x="9272789" y="76200"/>
            <a:ext cx="2919210" cy="284018"/>
          </a:xfrm>
        </p:spPr>
        <p:txBody>
          <a:bodyPr/>
          <a:lstStyle/>
          <a:p>
            <a:r>
              <a:rPr lang="en-US" dirty="0"/>
              <a:t>source:  Refinitiv LPC</a:t>
            </a:r>
          </a:p>
        </p:txBody>
      </p:sp>
      <p:graphicFrame>
        <p:nvGraphicFramePr>
          <p:cNvPr id="8" name="Content Placeholder 10">
            <a:extLst>
              <a:ext uri="{FF2B5EF4-FFF2-40B4-BE49-F238E27FC236}">
                <a16:creationId xmlns:a16="http://schemas.microsoft.com/office/drawing/2014/main" id="{ADEA382A-12B7-4B04-8053-21F76E6E2A15}"/>
              </a:ext>
            </a:extLst>
          </p:cNvPr>
          <p:cNvGraphicFramePr>
            <a:graphicFrameLocks noGrp="1"/>
          </p:cNvGraphicFramePr>
          <p:nvPr>
            <p:ph idx="1"/>
            <p:extLst>
              <p:ext uri="{D42A27DB-BD31-4B8C-83A1-F6EECF244321}">
                <p14:modId xmlns:p14="http://schemas.microsoft.com/office/powerpoint/2010/main" val="1913754378"/>
              </p:ext>
            </p:extLst>
          </p:nvPr>
        </p:nvGraphicFramePr>
        <p:xfrm>
          <a:off x="292100" y="1495425"/>
          <a:ext cx="115951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035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dirty="0">
                <a:solidFill>
                  <a:schemeClr val="tx1"/>
                </a:solidFill>
                <a:latin typeface="Arial Regular"/>
                <a:cs typeface="Arial" panose="020B0604020202020204" pitchFamily="34" charset="0"/>
              </a:rPr>
              <a:t>ABL Credit line utilization increases</a:t>
            </a:r>
            <a:endParaRPr lang="en-US" sz="2000" dirty="0">
              <a:solidFill>
                <a:srgbClr val="FF0000"/>
              </a:solidFill>
              <a:latin typeface="Arial Regular"/>
              <a:cs typeface="Arial" panose="020B0604020202020204" pitchFamily="34" charset="0"/>
            </a:endParaRP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Loans outstanding as percentage of total credit commitments</a:t>
            </a:r>
          </a:p>
        </p:txBody>
      </p:sp>
      <p:graphicFrame>
        <p:nvGraphicFramePr>
          <p:cNvPr id="12" name="Content Placeholder 11">
            <a:extLst>
              <a:ext uri="{FF2B5EF4-FFF2-40B4-BE49-F238E27FC236}">
                <a16:creationId xmlns:a16="http://schemas.microsoft.com/office/drawing/2014/main" id="{3A1109B4-1406-43C5-9BB8-2EEAADA46D0F}"/>
              </a:ext>
            </a:extLst>
          </p:cNvPr>
          <p:cNvGraphicFramePr>
            <a:graphicFrameLocks noGrp="1"/>
          </p:cNvGraphicFramePr>
          <p:nvPr>
            <p:ph sz="half" idx="1"/>
            <p:extLst>
              <p:ext uri="{D42A27DB-BD31-4B8C-83A1-F6EECF244321}">
                <p14:modId xmlns:p14="http://schemas.microsoft.com/office/powerpoint/2010/main" val="1041855324"/>
              </p:ext>
            </p:extLst>
          </p:nvPr>
        </p:nvGraphicFramePr>
        <p:xfrm>
          <a:off x="296862" y="1493838"/>
          <a:ext cx="5478463" cy="336133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2">
            <a:extLst>
              <a:ext uri="{FF2B5EF4-FFF2-40B4-BE49-F238E27FC236}">
                <a16:creationId xmlns:a16="http://schemas.microsoft.com/office/drawing/2014/main" id="{7E598929-D2E1-4970-824E-1C335BE16031}"/>
              </a:ext>
            </a:extLst>
          </p:cNvPr>
          <p:cNvSpPr txBox="1">
            <a:spLocks noChangeArrowheads="1"/>
          </p:cNvSpPr>
          <p:nvPr/>
        </p:nvSpPr>
        <p:spPr bwMode="auto">
          <a:xfrm flipH="1">
            <a:off x="383454" y="4855167"/>
            <a:ext cx="5627985" cy="115037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900" dirty="0"/>
              <a:t>Credit line utilization among consistent bank respondents rose to </a:t>
            </a:r>
            <a:r>
              <a:rPr lang="en-US" sz="900" b="1" dirty="0"/>
              <a:t>43.7%</a:t>
            </a:r>
            <a:r>
              <a:rPr lang="en-US" sz="900" dirty="0"/>
              <a:t> in Q2 2022, </a:t>
            </a:r>
            <a:r>
              <a:rPr lang="en-US" sz="900" b="1" dirty="0"/>
              <a:t>increasing by 295 basis points</a:t>
            </a:r>
            <a:r>
              <a:rPr lang="en-US" sz="900" dirty="0"/>
              <a:t> from utilization in Q1 2022. </a:t>
            </a:r>
          </a:p>
          <a:p>
            <a:pPr>
              <a:spcAft>
                <a:spcPts val="200"/>
              </a:spcAft>
            </a:pPr>
            <a:r>
              <a:rPr lang="en-US" sz="900" dirty="0"/>
              <a:t>Compared to the same quarter last year, credit line utilization increased by </a:t>
            </a:r>
            <a:r>
              <a:rPr lang="en-US" sz="900" b="1" dirty="0"/>
              <a:t>944 basis points.</a:t>
            </a:r>
          </a:p>
          <a:p>
            <a:pPr>
              <a:spcAft>
                <a:spcPts val="200"/>
              </a:spcAft>
            </a:pPr>
            <a:r>
              <a:rPr lang="en-US" sz="900" dirty="0"/>
              <a:t>As in prior quarters, the vast majority, </a:t>
            </a:r>
            <a:r>
              <a:rPr lang="en-US" sz="900" b="1" dirty="0"/>
              <a:t>91.5%</a:t>
            </a:r>
            <a:r>
              <a:rPr lang="en-US" sz="900" dirty="0"/>
              <a:t>, of the bank borrowing base in Q2 2022 was composed of advances against receivables and inventory. The remaining categories composed only </a:t>
            </a:r>
            <a:r>
              <a:rPr lang="en-US" sz="900" b="1" dirty="0"/>
              <a:t>8.5%</a:t>
            </a:r>
            <a:r>
              <a:rPr lang="en-US" sz="900" dirty="0"/>
              <a:t> of the overall borrowing base.</a:t>
            </a:r>
          </a:p>
          <a:p>
            <a:endParaRPr lang="en-US" dirty="0"/>
          </a:p>
        </p:txBody>
      </p:sp>
      <p:graphicFrame>
        <p:nvGraphicFramePr>
          <p:cNvPr id="14" name="Content Placeholder 11">
            <a:extLst>
              <a:ext uri="{FF2B5EF4-FFF2-40B4-BE49-F238E27FC236}">
                <a16:creationId xmlns:a16="http://schemas.microsoft.com/office/drawing/2014/main" id="{87B7667D-6719-4513-BEB9-4EB726B1533B}"/>
              </a:ext>
            </a:extLst>
          </p:cNvPr>
          <p:cNvGraphicFramePr>
            <a:graphicFrameLocks noGrp="1"/>
          </p:cNvGraphicFramePr>
          <p:nvPr>
            <p:ph sz="half" idx="2"/>
            <p:extLst>
              <p:ext uri="{D42A27DB-BD31-4B8C-83A1-F6EECF244321}">
                <p14:modId xmlns:p14="http://schemas.microsoft.com/office/powerpoint/2010/main" val="885990641"/>
              </p:ext>
            </p:extLst>
          </p:nvPr>
        </p:nvGraphicFramePr>
        <p:xfrm>
          <a:off x="6418263" y="1493837"/>
          <a:ext cx="5476875" cy="336133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2">
            <a:extLst>
              <a:ext uri="{FF2B5EF4-FFF2-40B4-BE49-F238E27FC236}">
                <a16:creationId xmlns:a16="http://schemas.microsoft.com/office/drawing/2014/main" id="{119AE0F4-A5C1-45DD-9F3F-9F3F4AF4AB1C}"/>
              </a:ext>
            </a:extLst>
          </p:cNvPr>
          <p:cNvSpPr txBox="1">
            <a:spLocks noChangeArrowheads="1"/>
          </p:cNvSpPr>
          <p:nvPr/>
        </p:nvSpPr>
        <p:spPr bwMode="auto">
          <a:xfrm flipH="1">
            <a:off x="6271014" y="4855167"/>
            <a:ext cx="5563092" cy="1280161"/>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900" dirty="0"/>
              <a:t>Credit line utilization among consistent non-bank lender respondents was </a:t>
            </a:r>
            <a:r>
              <a:rPr lang="en-US" sz="900" b="1" dirty="0"/>
              <a:t>down 6.3 basis points</a:t>
            </a:r>
            <a:r>
              <a:rPr lang="en-US" sz="900" dirty="0"/>
              <a:t> from Q1 2022. </a:t>
            </a:r>
          </a:p>
          <a:p>
            <a:pPr>
              <a:spcAft>
                <a:spcPts val="200"/>
              </a:spcAft>
            </a:pPr>
            <a:r>
              <a:rPr lang="en-US" sz="900" dirty="0"/>
              <a:t>Compared to the same quarter last year, credit line utilization has </a:t>
            </a:r>
            <a:r>
              <a:rPr lang="en-US" sz="900" b="1" dirty="0"/>
              <a:t>increased 10.5 percentage points</a:t>
            </a:r>
            <a:r>
              <a:rPr lang="en-US" sz="900" dirty="0"/>
              <a:t>. </a:t>
            </a:r>
          </a:p>
          <a:p>
            <a:pPr>
              <a:spcAft>
                <a:spcPts val="200"/>
              </a:spcAft>
            </a:pPr>
            <a:r>
              <a:rPr lang="en-US" sz="900" dirty="0"/>
              <a:t>As in prior quarters, the vast majority, 82.2%, of the non-bank borrowing base in Q2 2022 was composed of advances against receivables and inventory. The remaining categories compose only 17.8% of the overall borrowing base.</a:t>
            </a:r>
          </a:p>
        </p:txBody>
      </p:sp>
      <p:sp>
        <p:nvSpPr>
          <p:cNvPr id="16" name="TextBox 15">
            <a:extLst>
              <a:ext uri="{FF2B5EF4-FFF2-40B4-BE49-F238E27FC236}">
                <a16:creationId xmlns:a16="http://schemas.microsoft.com/office/drawing/2014/main" id="{57C8870A-745A-430D-A589-0233E258278E}"/>
              </a:ext>
            </a:extLst>
          </p:cNvPr>
          <p:cNvSpPr txBox="1"/>
          <p:nvPr/>
        </p:nvSpPr>
        <p:spPr>
          <a:xfrm>
            <a:off x="383454" y="6151508"/>
            <a:ext cx="6076340" cy="230832"/>
          </a:xfrm>
          <a:prstGeom prst="rect">
            <a:avLst/>
          </a:prstGeom>
          <a:noFill/>
        </p:spPr>
        <p:txBody>
          <a:bodyPr wrap="square" rtlCol="0">
            <a:spAutoFit/>
          </a:bodyPr>
          <a:lstStyle/>
          <a:p>
            <a:r>
              <a:rPr lang="en-US" sz="900" i="1" dirty="0"/>
              <a:t>Source:  Secured Finance Network</a:t>
            </a:r>
          </a:p>
        </p:txBody>
      </p:sp>
    </p:spTree>
    <p:extLst>
      <p:ext uri="{BB962C8B-B14F-4D97-AF65-F5344CB8AC3E}">
        <p14:creationId xmlns:p14="http://schemas.microsoft.com/office/powerpoint/2010/main" val="335560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124691"/>
            <a:ext cx="11594592" cy="333184"/>
          </a:xfrm>
        </p:spPr>
        <p:txBody>
          <a:bodyPr/>
          <a:lstStyle/>
          <a:p>
            <a:r>
              <a:rPr lang="en-US" sz="2000" dirty="0">
                <a:solidFill>
                  <a:schemeClr val="tx1"/>
                </a:solidFill>
                <a:latin typeface="Arial Regular"/>
                <a:cs typeface="Arial" panose="020B0604020202020204" pitchFamily="34" charset="0"/>
              </a:rPr>
              <a:t>ABL Credit quality remains resilient</a:t>
            </a:r>
            <a:endParaRPr lang="en-US" sz="2000" dirty="0">
              <a:solidFill>
                <a:srgbClr val="FF0000"/>
              </a:solidFill>
              <a:latin typeface="Arial Regular"/>
              <a:cs typeface="Arial" panose="020B0604020202020204" pitchFamily="34" charset="0"/>
            </a:endParaRPr>
          </a:p>
        </p:txBody>
      </p:sp>
      <p:sp>
        <p:nvSpPr>
          <p:cNvPr id="6" name="Text Placeholder 5"/>
          <p:cNvSpPr>
            <a:spLocks noGrp="1"/>
          </p:cNvSpPr>
          <p:nvPr>
            <p:ph type="body" idx="13"/>
          </p:nvPr>
        </p:nvSpPr>
        <p:spPr>
          <a:xfrm>
            <a:off x="296862" y="663211"/>
            <a:ext cx="5473701" cy="523219"/>
          </a:xfrm>
        </p:spPr>
        <p:txBody>
          <a:bodyPr/>
          <a:lstStyle/>
          <a:p>
            <a:pPr lvl="0" indent="-342900">
              <a:spcBef>
                <a:spcPct val="20000"/>
              </a:spcBef>
              <a:spcAft>
                <a:spcPts val="0"/>
              </a:spcAft>
              <a:buClr>
                <a:srgbClr val="FF6600"/>
              </a:buClr>
              <a:buSzPct val="95000"/>
            </a:pPr>
            <a:r>
              <a:rPr lang="en-US" sz="1600" b="0" dirty="0">
                <a:latin typeface="Arial" panose="020B0604020202020204" pitchFamily="34" charset="0"/>
                <a:cs typeface="Arial" panose="020B0604020202020204" pitchFamily="34" charset="0"/>
              </a:rPr>
              <a:t>Criticized and Classified Loans</a:t>
            </a:r>
          </a:p>
        </p:txBody>
      </p:sp>
      <p:sp>
        <p:nvSpPr>
          <p:cNvPr id="13" name="Text Box 2">
            <a:extLst>
              <a:ext uri="{FF2B5EF4-FFF2-40B4-BE49-F238E27FC236}">
                <a16:creationId xmlns:a16="http://schemas.microsoft.com/office/drawing/2014/main" id="{7E598929-D2E1-4970-824E-1C335BE16031}"/>
              </a:ext>
            </a:extLst>
          </p:cNvPr>
          <p:cNvSpPr txBox="1">
            <a:spLocks noChangeArrowheads="1"/>
          </p:cNvSpPr>
          <p:nvPr/>
        </p:nvSpPr>
        <p:spPr bwMode="auto">
          <a:xfrm flipH="1">
            <a:off x="300540" y="4696691"/>
            <a:ext cx="5546387" cy="149809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1000" dirty="0"/>
              <a:t>Across bank lenders that responded in each of the last two quarters, total criticized and classified loans </a:t>
            </a:r>
            <a:r>
              <a:rPr lang="en-US" sz="1000" b="1" dirty="0"/>
              <a:t>increased by 8.6%.</a:t>
            </a:r>
            <a:r>
              <a:rPr lang="en-US" sz="1000" dirty="0"/>
              <a:t> </a:t>
            </a:r>
          </a:p>
          <a:p>
            <a:pPr>
              <a:spcAft>
                <a:spcPts val="200"/>
              </a:spcAft>
            </a:pPr>
            <a:r>
              <a:rPr lang="en-US" sz="1000" dirty="0"/>
              <a:t>Among bank lenders that responded in the same quarter last year, total criticized and classified loans </a:t>
            </a:r>
            <a:r>
              <a:rPr lang="en-US" sz="1000" b="1" dirty="0"/>
              <a:t>decreased by 18.7% </a:t>
            </a:r>
            <a:r>
              <a:rPr lang="en-US" sz="1000" dirty="0"/>
              <a:t>YoY.</a:t>
            </a:r>
            <a:endParaRPr lang="en-US" sz="1000" b="1" dirty="0"/>
          </a:p>
          <a:p>
            <a:pPr>
              <a:spcAft>
                <a:spcPts val="200"/>
              </a:spcAft>
            </a:pPr>
            <a:r>
              <a:rPr lang="en-US" sz="1000" dirty="0"/>
              <a:t>As a percentage of loans outstanding among consistent respondents, criticized and classified loans </a:t>
            </a:r>
            <a:r>
              <a:rPr lang="en-US" sz="1000" b="1" dirty="0"/>
              <a:t>fell by 26 and 419 basis points </a:t>
            </a:r>
            <a:r>
              <a:rPr lang="en-US" sz="1000" dirty="0"/>
              <a:t>relative to Q1 2022 and Q2 2021, respectively.</a:t>
            </a:r>
            <a:endParaRPr lang="en-US" dirty="0"/>
          </a:p>
        </p:txBody>
      </p:sp>
      <p:sp>
        <p:nvSpPr>
          <p:cNvPr id="16" name="TextBox 15">
            <a:extLst>
              <a:ext uri="{FF2B5EF4-FFF2-40B4-BE49-F238E27FC236}">
                <a16:creationId xmlns:a16="http://schemas.microsoft.com/office/drawing/2014/main" id="{57C8870A-745A-430D-A589-0233E258278E}"/>
              </a:ext>
            </a:extLst>
          </p:cNvPr>
          <p:cNvSpPr txBox="1"/>
          <p:nvPr/>
        </p:nvSpPr>
        <p:spPr>
          <a:xfrm>
            <a:off x="383454" y="6227665"/>
            <a:ext cx="6076340" cy="230832"/>
          </a:xfrm>
          <a:prstGeom prst="rect">
            <a:avLst/>
          </a:prstGeom>
          <a:noFill/>
        </p:spPr>
        <p:txBody>
          <a:bodyPr wrap="square" rtlCol="0">
            <a:spAutoFit/>
          </a:bodyPr>
          <a:lstStyle/>
          <a:p>
            <a:r>
              <a:rPr lang="en-US" sz="900" i="1" dirty="0"/>
              <a:t>Source:  Secured Finance Network</a:t>
            </a:r>
          </a:p>
        </p:txBody>
      </p:sp>
      <p:sp>
        <p:nvSpPr>
          <p:cNvPr id="19" name="Rectangle 18">
            <a:extLst>
              <a:ext uri="{FF2B5EF4-FFF2-40B4-BE49-F238E27FC236}">
                <a16:creationId xmlns:a16="http://schemas.microsoft.com/office/drawing/2014/main" id="{F56E50F1-01D7-4A12-B88A-F69BA73895C4}"/>
              </a:ext>
            </a:extLst>
          </p:cNvPr>
          <p:cNvSpPr/>
          <p:nvPr/>
        </p:nvSpPr>
        <p:spPr>
          <a:xfrm>
            <a:off x="224175" y="1468938"/>
            <a:ext cx="5546388" cy="283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1000" dirty="0">
                <a:solidFill>
                  <a:schemeClr val="tx2">
                    <a:lumMod val="25000"/>
                  </a:schemeClr>
                </a:solidFill>
                <a:latin typeface="Arial" panose="020B0604020202020204" pitchFamily="34" charset="0"/>
                <a:cs typeface="Arial" panose="020B0604020202020204" pitchFamily="34" charset="0"/>
              </a:rPr>
              <a:t>Total Criticized and Classified Loans</a:t>
            </a:r>
          </a:p>
          <a:p>
            <a:pPr>
              <a:spcAft>
                <a:spcPts val="200"/>
              </a:spcAft>
            </a:pPr>
            <a:r>
              <a:rPr lang="en-US" sz="900" i="1" dirty="0">
                <a:solidFill>
                  <a:schemeClr val="tx2">
                    <a:lumMod val="50000"/>
                  </a:schemeClr>
                </a:solidFill>
                <a:latin typeface="Arial" panose="020B0604020202020204" pitchFamily="34" charset="0"/>
                <a:cs typeface="Arial" panose="020B0604020202020204" pitchFamily="34" charset="0"/>
              </a:rPr>
              <a:t>Q3 2019 – Q2 2022, 9 respondents across all quarters</a:t>
            </a:r>
          </a:p>
        </p:txBody>
      </p:sp>
      <p:sp>
        <p:nvSpPr>
          <p:cNvPr id="11" name="Text Placeholder 5">
            <a:extLst>
              <a:ext uri="{FF2B5EF4-FFF2-40B4-BE49-F238E27FC236}">
                <a16:creationId xmlns:a16="http://schemas.microsoft.com/office/drawing/2014/main" id="{49DBD04B-4A28-44B0-A426-50D34A0ACEAE}"/>
              </a:ext>
            </a:extLst>
          </p:cNvPr>
          <p:cNvSpPr txBox="1">
            <a:spLocks/>
          </p:cNvSpPr>
          <p:nvPr/>
        </p:nvSpPr>
        <p:spPr>
          <a:xfrm>
            <a:off x="6459794" y="737184"/>
            <a:ext cx="5385810" cy="6608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charset="0"/>
              <a:buNone/>
              <a:defRPr lang="en-US" sz="1200" b="1" i="0" kern="1200" baseline="0" dirty="0" smtClean="0">
                <a:solidFill>
                  <a:schemeClr val="tx1"/>
                </a:solidFill>
                <a:latin typeface="Arial Bold" charset="0"/>
                <a:ea typeface="Arial Bold" charset="0"/>
                <a:cs typeface="Arial Bold"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a:spcBef>
                <a:spcPct val="20000"/>
              </a:spcBef>
              <a:spcAft>
                <a:spcPts val="0"/>
              </a:spcAft>
              <a:buClr>
                <a:srgbClr val="FF6600"/>
              </a:buClr>
              <a:buSzPct val="95000"/>
            </a:pPr>
            <a:r>
              <a:rPr lang="en-US" sz="1600" b="0" dirty="0">
                <a:latin typeface="Arial" panose="020B0604020202020204" pitchFamily="34" charset="0"/>
                <a:cs typeface="Arial" panose="020B0604020202020204" pitchFamily="34" charset="0"/>
              </a:rPr>
              <a:t>Non-Accruing Loans</a:t>
            </a:r>
          </a:p>
        </p:txBody>
      </p:sp>
      <p:sp>
        <p:nvSpPr>
          <p:cNvPr id="15" name="Rectangle 14">
            <a:extLst>
              <a:ext uri="{FF2B5EF4-FFF2-40B4-BE49-F238E27FC236}">
                <a16:creationId xmlns:a16="http://schemas.microsoft.com/office/drawing/2014/main" id="{6DA77EFF-451A-45EF-9C9D-F64F519A4EC4}"/>
              </a:ext>
            </a:extLst>
          </p:cNvPr>
          <p:cNvSpPr/>
          <p:nvPr/>
        </p:nvSpPr>
        <p:spPr>
          <a:xfrm>
            <a:off x="6299724" y="1468938"/>
            <a:ext cx="4913221" cy="411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1000" dirty="0">
                <a:solidFill>
                  <a:schemeClr val="tx2">
                    <a:lumMod val="25000"/>
                  </a:schemeClr>
                </a:solidFill>
                <a:latin typeface="Arial" panose="020B0604020202020204" pitchFamily="34" charset="0"/>
                <a:cs typeface="Arial" panose="020B0604020202020204" pitchFamily="34" charset="0"/>
              </a:rPr>
              <a:t>Non-Accruing Loans as a Percentage of Total Loans Outstanding - Quarterly</a:t>
            </a:r>
          </a:p>
          <a:p>
            <a:pPr>
              <a:spcAft>
                <a:spcPts val="200"/>
              </a:spcAft>
            </a:pPr>
            <a:r>
              <a:rPr lang="en-US" sz="900" i="1" dirty="0">
                <a:solidFill>
                  <a:schemeClr val="tx2">
                    <a:lumMod val="50000"/>
                  </a:schemeClr>
                </a:solidFill>
                <a:latin typeface="Arial" panose="020B0604020202020204" pitchFamily="34" charset="0"/>
                <a:cs typeface="Arial" panose="020B0604020202020204" pitchFamily="34" charset="0"/>
              </a:rPr>
              <a:t>Q3 2019 – Q2 2022, 11 respondents across all quarters</a:t>
            </a:r>
          </a:p>
        </p:txBody>
      </p:sp>
      <p:sp>
        <p:nvSpPr>
          <p:cNvPr id="21" name="Text Box 2">
            <a:extLst>
              <a:ext uri="{FF2B5EF4-FFF2-40B4-BE49-F238E27FC236}">
                <a16:creationId xmlns:a16="http://schemas.microsoft.com/office/drawing/2014/main" id="{864993C7-28AB-43CE-ADA1-1905C38B7B98}"/>
              </a:ext>
            </a:extLst>
          </p:cNvPr>
          <p:cNvSpPr txBox="1">
            <a:spLocks noChangeArrowheads="1"/>
          </p:cNvSpPr>
          <p:nvPr/>
        </p:nvSpPr>
        <p:spPr bwMode="auto">
          <a:xfrm flipH="1">
            <a:off x="6217915" y="4696691"/>
            <a:ext cx="5586153" cy="149809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dirty="0"/>
              <a:t>On an annual basis, non-accruing loans as a percentage of total loans outstanding </a:t>
            </a:r>
            <a:r>
              <a:rPr lang="en-US" b="1" dirty="0"/>
              <a:t>declined by 45 basis points</a:t>
            </a:r>
            <a:r>
              <a:rPr lang="en-US" dirty="0"/>
              <a:t> between 2020 and 2021.</a:t>
            </a:r>
          </a:p>
          <a:p>
            <a:pPr>
              <a:spcAft>
                <a:spcPts val="200"/>
              </a:spcAft>
            </a:pPr>
            <a:r>
              <a:rPr lang="en-US" sz="1000" dirty="0"/>
              <a:t>As a percentage of loans outstanding among consistent respondents, non-accruing loans </a:t>
            </a:r>
            <a:r>
              <a:rPr lang="en-US" sz="1000" b="1" dirty="0"/>
              <a:t>rose by 6.5 basis points </a:t>
            </a:r>
            <a:r>
              <a:rPr lang="en-US" sz="1000" dirty="0"/>
              <a:t>from Q1 2022.</a:t>
            </a:r>
          </a:p>
          <a:p>
            <a:pPr>
              <a:spcAft>
                <a:spcPts val="200"/>
              </a:spcAft>
            </a:pPr>
            <a:r>
              <a:rPr lang="en-US" dirty="0"/>
              <a:t>Compared to the same quarter last year, the percentage of non-accruing loans among these respondents </a:t>
            </a:r>
            <a:r>
              <a:rPr lang="en-US" b="1" dirty="0"/>
              <a:t>decreased by 24 basis points. </a:t>
            </a:r>
          </a:p>
          <a:p>
            <a:pPr>
              <a:spcAft>
                <a:spcPts val="200"/>
              </a:spcAft>
            </a:pPr>
            <a:r>
              <a:rPr lang="en-US" sz="1000" dirty="0"/>
              <a:t>Non-accruing loans as a percentage of total loans outstanding have </a:t>
            </a:r>
            <a:r>
              <a:rPr lang="en-US" sz="1000" b="1" dirty="0"/>
              <a:t>remained well below pre-pandemic levels since mid-2021.</a:t>
            </a:r>
            <a:endParaRPr lang="en-US" sz="1000" dirty="0"/>
          </a:p>
        </p:txBody>
      </p:sp>
      <p:graphicFrame>
        <p:nvGraphicFramePr>
          <p:cNvPr id="18" name="Content Placeholder 17">
            <a:extLst>
              <a:ext uri="{FF2B5EF4-FFF2-40B4-BE49-F238E27FC236}">
                <a16:creationId xmlns:a16="http://schemas.microsoft.com/office/drawing/2014/main" id="{C17E868A-EF45-C709-AF1D-951D086DE6F3}"/>
              </a:ext>
            </a:extLst>
          </p:cNvPr>
          <p:cNvGraphicFramePr>
            <a:graphicFrameLocks noGrp="1"/>
          </p:cNvGraphicFramePr>
          <p:nvPr>
            <p:ph sz="half" idx="1"/>
            <p:extLst>
              <p:ext uri="{D42A27DB-BD31-4B8C-83A1-F6EECF244321}">
                <p14:modId xmlns:p14="http://schemas.microsoft.com/office/powerpoint/2010/main" val="1458557090"/>
              </p:ext>
            </p:extLst>
          </p:nvPr>
        </p:nvGraphicFramePr>
        <p:xfrm>
          <a:off x="292100" y="1879960"/>
          <a:ext cx="5478463" cy="2682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251632DD-9F8A-4C72-C070-A5D1E087E425}"/>
              </a:ext>
            </a:extLst>
          </p:cNvPr>
          <p:cNvGraphicFramePr>
            <a:graphicFrameLocks noGrp="1"/>
          </p:cNvGraphicFramePr>
          <p:nvPr>
            <p:ph sz="half" idx="2"/>
            <p:extLst>
              <p:ext uri="{D42A27DB-BD31-4B8C-83A1-F6EECF244321}">
                <p14:modId xmlns:p14="http://schemas.microsoft.com/office/powerpoint/2010/main" val="2530861037"/>
              </p:ext>
            </p:extLst>
          </p:nvPr>
        </p:nvGraphicFramePr>
        <p:xfrm>
          <a:off x="6418263" y="1879961"/>
          <a:ext cx="5476875" cy="2682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094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299518"/>
            <a:ext cx="11594592" cy="352315"/>
          </a:xfrm>
        </p:spPr>
        <p:txBody>
          <a:bodyPr/>
          <a:lstStyle/>
          <a:p>
            <a:r>
              <a:rPr lang="en-US" sz="2000" dirty="0">
                <a:solidFill>
                  <a:schemeClr val="tx1"/>
                </a:solidFill>
                <a:latin typeface="Arial Regular"/>
                <a:cs typeface="Arial" panose="020B0604020202020204" pitchFamily="34" charset="0"/>
              </a:rPr>
              <a:t>Asset Based Lending – Industry view</a:t>
            </a:r>
          </a:p>
        </p:txBody>
      </p:sp>
      <p:sp>
        <p:nvSpPr>
          <p:cNvPr id="12" name="Text Placeholder 5"/>
          <p:cNvSpPr>
            <a:spLocks noGrp="1"/>
          </p:cNvSpPr>
          <p:nvPr>
            <p:ph type="body" idx="13"/>
          </p:nvPr>
        </p:nvSpPr>
        <p:spPr>
          <a:xfrm>
            <a:off x="296862" y="663211"/>
            <a:ext cx="11594592" cy="584775"/>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Wholesale issuers comprised the largest proportion of ABL volume in 1Q-3Q22 with US$25.1bn. Retail and General Manufacturing and followed with US$21.4bn and US$21.2bn, respectively. </a:t>
            </a:r>
          </a:p>
        </p:txBody>
      </p:sp>
      <p:graphicFrame>
        <p:nvGraphicFramePr>
          <p:cNvPr id="13" name="Content Placeholder 6">
            <a:extLst>
              <a:ext uri="{FF2B5EF4-FFF2-40B4-BE49-F238E27FC236}">
                <a16:creationId xmlns:a16="http://schemas.microsoft.com/office/drawing/2014/main" id="{34544456-446C-4A13-9FA5-90C6ABE78449}"/>
              </a:ext>
            </a:extLst>
          </p:cNvPr>
          <p:cNvGraphicFramePr>
            <a:graphicFrameLocks noGrp="1"/>
          </p:cNvGraphicFramePr>
          <p:nvPr>
            <p:ph sz="half" idx="1"/>
            <p:extLst>
              <p:ext uri="{D42A27DB-BD31-4B8C-83A1-F6EECF244321}">
                <p14:modId xmlns:p14="http://schemas.microsoft.com/office/powerpoint/2010/main" val="2804727195"/>
              </p:ext>
            </p:extLst>
          </p:nvPr>
        </p:nvGraphicFramePr>
        <p:xfrm>
          <a:off x="296862" y="1539731"/>
          <a:ext cx="5478463" cy="4526106"/>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7B44F3F0-25DA-47A6-9285-09934DEE179C}"/>
              </a:ext>
            </a:extLst>
          </p:cNvPr>
          <p:cNvSpPr>
            <a:spLocks noGrp="1"/>
          </p:cNvSpPr>
          <p:nvPr>
            <p:ph type="ftr" sz="quarter" idx="11"/>
          </p:nvPr>
        </p:nvSpPr>
        <p:spPr/>
        <p:txBody>
          <a:bodyPr/>
          <a:lstStyle/>
          <a:p>
            <a:r>
              <a:rPr lang="en-US"/>
              <a:t>source:  Refinitiv LPC</a:t>
            </a:r>
            <a:endParaRPr lang="en-US" dirty="0"/>
          </a:p>
        </p:txBody>
      </p:sp>
      <p:graphicFrame>
        <p:nvGraphicFramePr>
          <p:cNvPr id="9" name="Content Placeholder 6">
            <a:extLst>
              <a:ext uri="{FF2B5EF4-FFF2-40B4-BE49-F238E27FC236}">
                <a16:creationId xmlns:a16="http://schemas.microsoft.com/office/drawing/2014/main" id="{A93D6E0E-BADC-447B-B3BF-B63E9DF99C76}"/>
              </a:ext>
            </a:extLst>
          </p:cNvPr>
          <p:cNvGraphicFramePr>
            <a:graphicFrameLocks noGrp="1"/>
          </p:cNvGraphicFramePr>
          <p:nvPr>
            <p:ph sz="half" idx="2"/>
            <p:extLst>
              <p:ext uri="{D42A27DB-BD31-4B8C-83A1-F6EECF244321}">
                <p14:modId xmlns:p14="http://schemas.microsoft.com/office/powerpoint/2010/main" val="876345535"/>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310897"/>
            <a:ext cx="11594592" cy="352315"/>
          </a:xfrm>
        </p:spPr>
        <p:txBody>
          <a:bodyPr/>
          <a:lstStyle/>
          <a:p>
            <a:r>
              <a:rPr lang="en-US" sz="2000" dirty="0">
                <a:solidFill>
                  <a:schemeClr val="tx1"/>
                </a:solidFill>
                <a:latin typeface="Arial Regular"/>
                <a:cs typeface="Arial" panose="020B0604020202020204" pitchFamily="34" charset="0"/>
              </a:rPr>
              <a:t>Average ABL pricing remained flat in 3Q22 but spread dispersion shifts</a:t>
            </a:r>
          </a:p>
        </p:txBody>
      </p:sp>
      <p:sp>
        <p:nvSpPr>
          <p:cNvPr id="6" name="Text Placeholder 5"/>
          <p:cNvSpPr>
            <a:spLocks noGrp="1"/>
          </p:cNvSpPr>
          <p:nvPr>
            <p:ph type="body" idx="13"/>
          </p:nvPr>
        </p:nvSpPr>
        <p:spPr>
          <a:xfrm>
            <a:off x="296862" y="707923"/>
            <a:ext cx="11594592" cy="540063"/>
          </a:xfrm>
        </p:spPr>
        <p:txBody>
          <a:bodyPr/>
          <a:lstStyle/>
          <a:p>
            <a:pPr>
              <a:spcAft>
                <a:spcPts val="0"/>
              </a:spcAft>
              <a:buClr>
                <a:srgbClr val="FF6600"/>
              </a:buClr>
              <a:buSzPct val="95000"/>
            </a:pPr>
            <a:r>
              <a:rPr lang="en-US" sz="1400" b="0" dirty="0">
                <a:latin typeface="Arial" panose="020B0604020202020204" pitchFamily="34" charset="0"/>
                <a:cs typeface="Arial" panose="020B0604020202020204" pitchFamily="34" charset="0"/>
              </a:rPr>
              <a:t>While average pricing was TSOFR + 172 bps, 22.7% of all 3Q22 ABL loans priced at either 125 or 150bps over TSOFR, down from over 42% in 2Q22; Nearly 13% of all 3Q22 deals priced at 225bps over TSOFR, up from 6.12% last quarter</a:t>
            </a:r>
          </a:p>
        </p:txBody>
      </p:sp>
      <p:graphicFrame>
        <p:nvGraphicFramePr>
          <p:cNvPr id="10" name="Content Placeholder 8">
            <a:extLst>
              <a:ext uri="{FF2B5EF4-FFF2-40B4-BE49-F238E27FC236}">
                <a16:creationId xmlns:a16="http://schemas.microsoft.com/office/drawing/2014/main" id="{2425A0B8-03A4-4E5D-AC6F-E4A42A6C1F96}"/>
              </a:ext>
            </a:extLst>
          </p:cNvPr>
          <p:cNvGraphicFramePr>
            <a:graphicFrameLocks noGrp="1"/>
          </p:cNvGraphicFramePr>
          <p:nvPr>
            <p:ph sz="half" idx="2"/>
            <p:extLst>
              <p:ext uri="{D42A27DB-BD31-4B8C-83A1-F6EECF244321}">
                <p14:modId xmlns:p14="http://schemas.microsoft.com/office/powerpoint/2010/main" val="3734655955"/>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3">
            <a:extLst>
              <a:ext uri="{FF2B5EF4-FFF2-40B4-BE49-F238E27FC236}">
                <a16:creationId xmlns:a16="http://schemas.microsoft.com/office/drawing/2014/main" id="{F3A97690-A143-4EF6-9322-60EB82584B8B}"/>
              </a:ext>
            </a:extLst>
          </p:cNvPr>
          <p:cNvGraphicFramePr>
            <a:graphicFrameLocks noGrp="1"/>
          </p:cNvGraphicFramePr>
          <p:nvPr>
            <p:ph sz="half" idx="1"/>
            <p:extLst>
              <p:ext uri="{D42A27DB-BD31-4B8C-83A1-F6EECF244321}">
                <p14:modId xmlns:p14="http://schemas.microsoft.com/office/powerpoint/2010/main" val="1896420164"/>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A4B02691-9ED9-44B9-8DE2-2D9D25FB9644}"/>
              </a:ext>
            </a:extLst>
          </p:cNvPr>
          <p:cNvSpPr>
            <a:spLocks noGrp="1"/>
          </p:cNvSpPr>
          <p:nvPr>
            <p:ph type="ftr" sz="quarter" idx="11"/>
          </p:nvPr>
        </p:nvSpPr>
        <p:spPr/>
        <p:txBody>
          <a:bodyPr/>
          <a:lstStyle/>
          <a:p>
            <a:r>
              <a:rPr lang="en-US"/>
              <a:t>source:  Refinitiv LPC</a:t>
            </a:r>
            <a:endParaRPr lang="en-US" dirty="0"/>
          </a:p>
        </p:txBody>
      </p:sp>
    </p:spTree>
    <p:extLst>
      <p:ext uri="{BB962C8B-B14F-4D97-AF65-F5344CB8AC3E}">
        <p14:creationId xmlns:p14="http://schemas.microsoft.com/office/powerpoint/2010/main" val="3237993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3"/>
          <p:cNvGraphicFramePr>
            <a:graphicFrameLocks noGrp="1"/>
          </p:cNvGraphicFramePr>
          <p:nvPr>
            <p:ph idx="1"/>
          </p:nvPr>
        </p:nvGraphicFramePr>
        <p:xfrm>
          <a:off x="292100" y="1495425"/>
          <a:ext cx="115951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sz="2000" dirty="0">
                <a:solidFill>
                  <a:schemeClr val="tx1"/>
                </a:solidFill>
                <a:latin typeface="Arial Regular"/>
                <a:cs typeface="Arial" panose="020B0604020202020204" pitchFamily="34" charset="0"/>
              </a:rPr>
              <a:t>Cash flow deal spreads edged up in 3Q22; New money struggled amid price discovery </a:t>
            </a:r>
          </a:p>
        </p:txBody>
      </p:sp>
      <p:sp>
        <p:nvSpPr>
          <p:cNvPr id="11" name="Text Placeholder 5">
            <a:extLst>
              <a:ext uri="{FF2B5EF4-FFF2-40B4-BE49-F238E27FC236}">
                <a16:creationId xmlns:a16="http://schemas.microsoft.com/office/drawing/2014/main" id="{0FFF387C-5AA4-4E26-B6BB-7E3A798DB317}"/>
              </a:ext>
            </a:extLst>
          </p:cNvPr>
          <p:cNvSpPr>
            <a:spLocks noGrp="1"/>
          </p:cNvSpPr>
          <p:nvPr>
            <p:ph type="body" idx="13"/>
          </p:nvPr>
        </p:nvSpPr>
        <p:spPr>
          <a:xfrm>
            <a:off x="296862" y="663212"/>
            <a:ext cx="11594592" cy="321710"/>
          </a:xfrm>
        </p:spPr>
        <p:txBody>
          <a:bodyPr/>
          <a:lstStyle/>
          <a:p>
            <a:pPr>
              <a:spcAft>
                <a:spcPts val="0"/>
              </a:spcAft>
              <a:buClr>
                <a:srgbClr val="FF6600"/>
              </a:buClr>
              <a:buSzPct val="95000"/>
            </a:pPr>
            <a:r>
              <a:rPr lang="en-US" sz="1400" b="0" dirty="0">
                <a:latin typeface="Arial" panose="020B0604020202020204" pitchFamily="34" charset="0"/>
                <a:cs typeface="Arial" panose="020B0604020202020204" pitchFamily="34" charset="0"/>
              </a:rPr>
              <a:t>ABL pricing has remained stable while spreads on leveraged cash flow deals edged up; Taking recessionary fears into account, strategists expect further widening</a:t>
            </a:r>
          </a:p>
        </p:txBody>
      </p:sp>
      <p:sp>
        <p:nvSpPr>
          <p:cNvPr id="2" name="Footer Placeholder 1">
            <a:extLst>
              <a:ext uri="{FF2B5EF4-FFF2-40B4-BE49-F238E27FC236}">
                <a16:creationId xmlns:a16="http://schemas.microsoft.com/office/drawing/2014/main" id="{06BAF057-93D9-45AD-9B63-770ACBE3DF6F}"/>
              </a:ext>
            </a:extLst>
          </p:cNvPr>
          <p:cNvSpPr>
            <a:spLocks noGrp="1"/>
          </p:cNvSpPr>
          <p:nvPr>
            <p:ph type="ftr" sz="quarter" idx="11"/>
          </p:nvPr>
        </p:nvSpPr>
        <p:spPr/>
        <p:txBody>
          <a:bodyPr/>
          <a:lstStyle/>
          <a:p>
            <a:r>
              <a:rPr lang="en-US"/>
              <a:t>source:  Refinitiv LPC</a:t>
            </a:r>
            <a:endParaRPr lang="en-US" dirty="0"/>
          </a:p>
        </p:txBody>
      </p:sp>
    </p:spTree>
    <p:extLst>
      <p:ext uri="{BB962C8B-B14F-4D97-AF65-F5344CB8AC3E}">
        <p14:creationId xmlns:p14="http://schemas.microsoft.com/office/powerpoint/2010/main" val="394938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310896"/>
            <a:ext cx="11594592" cy="352315"/>
          </a:xfrm>
        </p:spPr>
        <p:txBody>
          <a:bodyPr/>
          <a:lstStyle/>
          <a:p>
            <a:r>
              <a:rPr lang="en-US" sz="2000" dirty="0">
                <a:solidFill>
                  <a:schemeClr val="tx1"/>
                </a:solidFill>
                <a:latin typeface="Arial Regular"/>
                <a:cs typeface="Arial" panose="020B0604020202020204" pitchFamily="34" charset="0"/>
              </a:rPr>
              <a:t>Committed ABL holdings at record highs; Market refresh of existing credits</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Outstanding ABL commitments reached a record high of US$319bn at the end of 2021, only to mark a new record of US$333bn in the first nine months of 2022 </a:t>
            </a:r>
          </a:p>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Over US$230.61bn of ABL commitments or over 72% of current outstanding commitments were issued in the last 18 months</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189160674"/>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1E5AB35F-409E-4AD0-8514-A9B6BB5223C2}"/>
              </a:ext>
            </a:extLst>
          </p:cNvPr>
          <p:cNvCxnSpPr>
            <a:cxnSpLocks/>
          </p:cNvCxnSpPr>
          <p:nvPr/>
        </p:nvCxnSpPr>
        <p:spPr>
          <a:xfrm flipV="1">
            <a:off x="4383741" y="1990165"/>
            <a:ext cx="1010295" cy="430306"/>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59E5DD6-A41D-4E6B-B375-2B3E71ABAB86}"/>
              </a:ext>
            </a:extLst>
          </p:cNvPr>
          <p:cNvSpPr>
            <a:spLocks noGrp="1"/>
          </p:cNvSpPr>
          <p:nvPr>
            <p:ph type="ftr" sz="quarter" idx="11"/>
          </p:nvPr>
        </p:nvSpPr>
        <p:spPr/>
        <p:txBody>
          <a:bodyPr/>
          <a:lstStyle/>
          <a:p>
            <a:r>
              <a:rPr lang="en-US"/>
              <a:t>source:  Refinitiv LPC</a:t>
            </a:r>
            <a:endParaRPr lang="en-US" dirty="0"/>
          </a:p>
        </p:txBody>
      </p:sp>
      <p:graphicFrame>
        <p:nvGraphicFramePr>
          <p:cNvPr id="10" name="Content Placeholder 10">
            <a:extLst>
              <a:ext uri="{FF2B5EF4-FFF2-40B4-BE49-F238E27FC236}">
                <a16:creationId xmlns:a16="http://schemas.microsoft.com/office/drawing/2014/main" id="{F834DBFE-3A7E-43C2-932A-211CF3FC9973}"/>
              </a:ext>
            </a:extLst>
          </p:cNvPr>
          <p:cNvGraphicFramePr>
            <a:graphicFrameLocks noGrp="1"/>
          </p:cNvGraphicFramePr>
          <p:nvPr>
            <p:ph sz="half" idx="2"/>
            <p:extLst>
              <p:ext uri="{D42A27DB-BD31-4B8C-83A1-F6EECF244321}">
                <p14:modId xmlns:p14="http://schemas.microsoft.com/office/powerpoint/2010/main" val="109665527"/>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4003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C1FB988-2D0E-42E4-84CF-D5A6B518609A}"/>
              </a:ext>
            </a:extLst>
          </p:cNvPr>
          <p:cNvSpPr>
            <a:spLocks noGrp="1"/>
          </p:cNvSpPr>
          <p:nvPr>
            <p:ph sz="quarter" idx="13"/>
          </p:nvPr>
        </p:nvSpPr>
        <p:spPr/>
        <p:txBody>
          <a:bodyPr/>
          <a:lstStyle/>
          <a:p>
            <a:r>
              <a:rPr lang="en-US" sz="2100">
                <a:solidFill>
                  <a:schemeClr val="tx1"/>
                </a:solidFill>
              </a:rPr>
              <a:t>© Refinitiv LPC. All rights reserved. The Refinitiv LPC content received through this service is the intellectual property of Refinitiv LPC or its third party suppliers. Republication or redistribution of content provided by Refinitiv LPC is expressly prohibited without the prior written consent of Refinitiv LPC, except where permitted by the terms of the relevant Refinitiv LPC service agreement. Neither Refinitiv LPC nor its third party suppliers shall be liable for any errors, omissions or delays in content, or for any actions taken in reliance thereon. Contact Refinitiv LPC at </a:t>
            </a:r>
            <a:r>
              <a:rPr lang="en-US" sz="2100">
                <a:solidFill>
                  <a:schemeClr val="tx1"/>
                </a:solidFill>
                <a:hlinkClick r:id="rId2" tooltip="mailto:lpc.info@refinitiv.com">
                  <a:extLst>
                    <a:ext uri="{A12FA001-AC4F-418D-AE19-62706E023703}">
                      <ahyp:hlinkClr xmlns:ahyp="http://schemas.microsoft.com/office/drawing/2018/hyperlinkcolor" val="tx"/>
                    </a:ext>
                  </a:extLst>
                </a:hlinkClick>
              </a:rPr>
              <a:t>lpc.info@refinitiv.com</a:t>
            </a:r>
            <a:endParaRPr lang="en-US" sz="2100">
              <a:solidFill>
                <a:schemeClr val="tx1"/>
              </a:solidFill>
            </a:endParaRPr>
          </a:p>
          <a:p>
            <a:endParaRPr lang="en-US" sz="2100">
              <a:solidFill>
                <a:schemeClr val="tx1"/>
              </a:solidFill>
            </a:endParaRPr>
          </a:p>
        </p:txBody>
      </p:sp>
      <p:sp>
        <p:nvSpPr>
          <p:cNvPr id="7" name="Title 6">
            <a:extLst>
              <a:ext uri="{FF2B5EF4-FFF2-40B4-BE49-F238E27FC236}">
                <a16:creationId xmlns:a16="http://schemas.microsoft.com/office/drawing/2014/main" id="{9755F6E2-3802-46A1-B6C0-16A17673D3DE}"/>
              </a:ext>
            </a:extLst>
          </p:cNvPr>
          <p:cNvSpPr>
            <a:spLocks noGrp="1"/>
          </p:cNvSpPr>
          <p:nvPr>
            <p:ph type="title"/>
          </p:nvPr>
        </p:nvSpPr>
        <p:spPr/>
        <p:txBody>
          <a:bodyPr/>
          <a:lstStyle/>
          <a:p>
            <a:r>
              <a:rPr lang="en-US"/>
              <a:t>Refinitiv Copyright Notice</a:t>
            </a:r>
          </a:p>
        </p:txBody>
      </p:sp>
      <p:sp>
        <p:nvSpPr>
          <p:cNvPr id="2" name="Footer Placeholder 1">
            <a:extLst>
              <a:ext uri="{FF2B5EF4-FFF2-40B4-BE49-F238E27FC236}">
                <a16:creationId xmlns:a16="http://schemas.microsoft.com/office/drawing/2014/main" id="{AEB26CC9-2796-4EEB-8052-370DDA3E6C98}"/>
              </a:ext>
            </a:extLst>
          </p:cNvPr>
          <p:cNvSpPr>
            <a:spLocks noGrp="1"/>
          </p:cNvSpPr>
          <p:nvPr>
            <p:ph type="ftr" sz="quarter" idx="10"/>
          </p:nvPr>
        </p:nvSpPr>
        <p:spPr/>
        <p:txBody>
          <a:bodyPr/>
          <a:lstStyle/>
          <a:p>
            <a:r>
              <a:rPr lang="en-US"/>
              <a:t>source:  Refinitiv LPC</a:t>
            </a:r>
            <a:endParaRPr lang="en-US" dirty="0"/>
          </a:p>
        </p:txBody>
      </p:sp>
    </p:spTree>
    <p:extLst>
      <p:ext uri="{BB962C8B-B14F-4D97-AF65-F5344CB8AC3E}">
        <p14:creationId xmlns:p14="http://schemas.microsoft.com/office/powerpoint/2010/main" val="251596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dirty="0">
                <a:solidFill>
                  <a:schemeClr val="tx1"/>
                </a:solidFill>
                <a:latin typeface="Arial Regular"/>
                <a:cs typeface="Arial" panose="020B0604020202020204" pitchFamily="34" charset="0"/>
              </a:rPr>
              <a:t>US leveraged loan and bond issuance down dramatically</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1-3Q22 leveraged loan volume down 32% year over year; HY bond volume off 77% and institutional loans off 63%.....</a:t>
            </a:r>
          </a:p>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After brief summer rally, average bids on leveraged assets tumble amid inflation data and growing fears of recession</a:t>
            </a:r>
            <a:endParaRPr lang="en-US" sz="1400" b="0" dirty="0">
              <a:solidFill>
                <a:srgbClr val="FF0000"/>
              </a:solidFill>
              <a:latin typeface="Arial" panose="020B0604020202020204" pitchFamily="34" charset="0"/>
              <a:cs typeface="Arial" panose="020B0604020202020204" pitchFamily="34" charset="0"/>
            </a:endParaRPr>
          </a:p>
        </p:txBody>
      </p:sp>
      <p:graphicFrame>
        <p:nvGraphicFramePr>
          <p:cNvPr id="19" name="Content Placeholder 6">
            <a:extLst>
              <a:ext uri="{FF2B5EF4-FFF2-40B4-BE49-F238E27FC236}">
                <a16:creationId xmlns:a16="http://schemas.microsoft.com/office/drawing/2014/main" id="{748D55EB-91EB-4D90-8511-F7A244DB8BCE}"/>
              </a:ext>
            </a:extLst>
          </p:cNvPr>
          <p:cNvGraphicFramePr>
            <a:graphicFrameLocks noGrp="1"/>
          </p:cNvGraphicFramePr>
          <p:nvPr>
            <p:ph sz="half" idx="1"/>
            <p:extLst>
              <p:ext uri="{D42A27DB-BD31-4B8C-83A1-F6EECF244321}">
                <p14:modId xmlns:p14="http://schemas.microsoft.com/office/powerpoint/2010/main" val="3205884098"/>
              </p:ext>
            </p:extLst>
          </p:nvPr>
        </p:nvGraphicFramePr>
        <p:xfrm>
          <a:off x="292100" y="1493838"/>
          <a:ext cx="5572991"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6">
            <a:extLst>
              <a:ext uri="{FF2B5EF4-FFF2-40B4-BE49-F238E27FC236}">
                <a16:creationId xmlns:a16="http://schemas.microsoft.com/office/drawing/2014/main" id="{108AC8B0-01AD-4ABB-A9B6-B116A43A5006}"/>
              </a:ext>
            </a:extLst>
          </p:cNvPr>
          <p:cNvGraphicFramePr>
            <a:graphicFrameLocks noGrp="1"/>
          </p:cNvGraphicFramePr>
          <p:nvPr>
            <p:ph sz="half" idx="2"/>
            <p:extLst>
              <p:ext uri="{D42A27DB-BD31-4B8C-83A1-F6EECF244321}">
                <p14:modId xmlns:p14="http://schemas.microsoft.com/office/powerpoint/2010/main" val="1948896094"/>
              </p:ext>
            </p:extLst>
          </p:nvPr>
        </p:nvGraphicFramePr>
        <p:xfrm>
          <a:off x="6392362" y="1493838"/>
          <a:ext cx="5476875" cy="470095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19E888DF-9F24-4C5A-B685-C773106061B5}"/>
              </a:ext>
            </a:extLst>
          </p:cNvPr>
          <p:cNvSpPr>
            <a:spLocks noGrp="1"/>
          </p:cNvSpPr>
          <p:nvPr>
            <p:ph type="ftr" sz="quarter" idx="11"/>
          </p:nvPr>
        </p:nvSpPr>
        <p:spPr/>
        <p:txBody>
          <a:bodyPr/>
          <a:lstStyle/>
          <a:p>
            <a:r>
              <a:rPr lang="en-US"/>
              <a:t>source:  Refinitiv LPC</a:t>
            </a:r>
            <a:endParaRPr lang="en-US" dirty="0"/>
          </a:p>
        </p:txBody>
      </p:sp>
    </p:spTree>
    <p:extLst>
      <p:ext uri="{BB962C8B-B14F-4D97-AF65-F5344CB8AC3E}">
        <p14:creationId xmlns:p14="http://schemas.microsoft.com/office/powerpoint/2010/main" val="277634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dirty="0">
                <a:solidFill>
                  <a:schemeClr val="tx1"/>
                </a:solidFill>
                <a:latin typeface="Arial Regular"/>
                <a:cs typeface="Arial" panose="020B0604020202020204" pitchFamily="34" charset="0"/>
              </a:rPr>
              <a:t>Liquidity becomes more precious amid retail fund outflows and CLO issuance slows in October</a:t>
            </a:r>
          </a:p>
        </p:txBody>
      </p:sp>
      <p:sp>
        <p:nvSpPr>
          <p:cNvPr id="6" name="Text Placeholder 5"/>
          <p:cNvSpPr>
            <a:spLocks noGrp="1"/>
          </p:cNvSpPr>
          <p:nvPr>
            <p:ph type="body" idx="13"/>
          </p:nvPr>
        </p:nvSpPr>
        <p:spPr>
          <a:xfrm>
            <a:off x="292100" y="729634"/>
            <a:ext cx="11594592" cy="407949"/>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Despite rising interest rate environment, US$29bn exit US retail loan funds since May 2022</a:t>
            </a:r>
          </a:p>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US CLO issuance is at US$113bn YTD through October, respectable, but down year over year</a:t>
            </a:r>
          </a:p>
        </p:txBody>
      </p:sp>
      <p:sp>
        <p:nvSpPr>
          <p:cNvPr id="2" name="Footer Placeholder 1">
            <a:extLst>
              <a:ext uri="{FF2B5EF4-FFF2-40B4-BE49-F238E27FC236}">
                <a16:creationId xmlns:a16="http://schemas.microsoft.com/office/drawing/2014/main" id="{19E888DF-9F24-4C5A-B685-C773106061B5}"/>
              </a:ext>
            </a:extLst>
          </p:cNvPr>
          <p:cNvSpPr>
            <a:spLocks noGrp="1"/>
          </p:cNvSpPr>
          <p:nvPr>
            <p:ph type="ftr" sz="quarter" idx="11"/>
          </p:nvPr>
        </p:nvSpPr>
        <p:spPr/>
        <p:txBody>
          <a:bodyPr/>
          <a:lstStyle/>
          <a:p>
            <a:r>
              <a:rPr lang="en-US" dirty="0"/>
              <a:t>source:  Refinitiv LPC</a:t>
            </a:r>
          </a:p>
        </p:txBody>
      </p:sp>
      <p:graphicFrame>
        <p:nvGraphicFramePr>
          <p:cNvPr id="9" name="Content Placeholder 6">
            <a:extLst>
              <a:ext uri="{FF2B5EF4-FFF2-40B4-BE49-F238E27FC236}">
                <a16:creationId xmlns:a16="http://schemas.microsoft.com/office/drawing/2014/main" id="{7905BD2D-2169-44D7-B157-9FC1CC4546F4}"/>
              </a:ext>
            </a:extLst>
          </p:cNvPr>
          <p:cNvGraphicFramePr>
            <a:graphicFrameLocks noGrp="1"/>
          </p:cNvGraphicFramePr>
          <p:nvPr>
            <p:ph sz="half" idx="1"/>
            <p:extLst>
              <p:ext uri="{D42A27DB-BD31-4B8C-83A1-F6EECF244321}">
                <p14:modId xmlns:p14="http://schemas.microsoft.com/office/powerpoint/2010/main" val="441318613"/>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2">
            <a:extLst>
              <a:ext uri="{FF2B5EF4-FFF2-40B4-BE49-F238E27FC236}">
                <a16:creationId xmlns:a16="http://schemas.microsoft.com/office/drawing/2014/main" id="{79AF7A24-36B6-8BB4-318D-65DBA6F9F7BF}"/>
              </a:ext>
            </a:extLst>
          </p:cNvPr>
          <p:cNvGraphicFramePr>
            <a:graphicFrameLocks/>
          </p:cNvGraphicFramePr>
          <p:nvPr>
            <p:extLst>
              <p:ext uri="{D42A27DB-BD31-4B8C-83A1-F6EECF244321}">
                <p14:modId xmlns:p14="http://schemas.microsoft.com/office/powerpoint/2010/main" val="4112351766"/>
              </p:ext>
            </p:extLst>
          </p:nvPr>
        </p:nvGraphicFramePr>
        <p:xfrm>
          <a:off x="6331502" y="1556320"/>
          <a:ext cx="56388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56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333617"/>
            <a:ext cx="11594592" cy="359034"/>
          </a:xfrm>
        </p:spPr>
        <p:txBody>
          <a:bodyPr/>
          <a:lstStyle/>
          <a:p>
            <a:r>
              <a:rPr lang="en-US" sz="2000" dirty="0">
                <a:solidFill>
                  <a:schemeClr val="tx1"/>
                </a:solidFill>
                <a:latin typeface="Arial "/>
                <a:cs typeface="Arial" panose="020B0604020202020204" pitchFamily="34" charset="0"/>
              </a:rPr>
              <a:t>Increased market focus on risk; Overhang emerges as key concern, so too does any hope of building forward calendar </a:t>
            </a:r>
            <a:endParaRPr lang="en-US" sz="2000" dirty="0">
              <a:solidFill>
                <a:srgbClr val="FF0000"/>
              </a:solidFill>
              <a:latin typeface="Arial "/>
              <a:cs typeface="Arial" panose="020B0604020202020204" pitchFamily="34" charset="0"/>
            </a:endParaRPr>
          </a:p>
        </p:txBody>
      </p:sp>
      <p:sp>
        <p:nvSpPr>
          <p:cNvPr id="2" name="Footer Placeholder 1">
            <a:extLst>
              <a:ext uri="{FF2B5EF4-FFF2-40B4-BE49-F238E27FC236}">
                <a16:creationId xmlns:a16="http://schemas.microsoft.com/office/drawing/2014/main" id="{9FD40674-B08C-4F65-9604-AFEB39C749CD}"/>
              </a:ext>
            </a:extLst>
          </p:cNvPr>
          <p:cNvSpPr>
            <a:spLocks noGrp="1"/>
          </p:cNvSpPr>
          <p:nvPr>
            <p:ph type="ftr" sz="quarter" idx="11"/>
          </p:nvPr>
        </p:nvSpPr>
        <p:spPr/>
        <p:txBody>
          <a:bodyPr/>
          <a:lstStyle/>
          <a:p>
            <a:r>
              <a:rPr lang="en-US" dirty="0"/>
              <a:t>source:  Refinitiv LPC</a:t>
            </a:r>
          </a:p>
        </p:txBody>
      </p:sp>
      <p:sp>
        <p:nvSpPr>
          <p:cNvPr id="6" name="Text Placeholder 4">
            <a:extLst>
              <a:ext uri="{FF2B5EF4-FFF2-40B4-BE49-F238E27FC236}">
                <a16:creationId xmlns:a16="http://schemas.microsoft.com/office/drawing/2014/main" id="{F6AADC2A-32D9-4B19-9F9F-4EDF9BD773DB}"/>
              </a:ext>
            </a:extLst>
          </p:cNvPr>
          <p:cNvSpPr txBox="1">
            <a:spLocks/>
          </p:cNvSpPr>
          <p:nvPr/>
        </p:nvSpPr>
        <p:spPr>
          <a:xfrm>
            <a:off x="334963" y="858982"/>
            <a:ext cx="11210492" cy="545715"/>
          </a:xfrm>
          <a:prstGeom prst="rect">
            <a:avLst/>
          </a:prstGeom>
        </p:spPr>
        <p:txBody>
          <a:bodyPr/>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400" b="0" dirty="0">
                <a:solidFill>
                  <a:srgbClr val="000000"/>
                </a:solidFill>
                <a:latin typeface="Arial" panose="020B0604020202020204" pitchFamily="34" charset="0"/>
                <a:ea typeface="Calibri" panose="020F0502020204030204" pitchFamily="34" charset="0"/>
                <a:cs typeface="Arial" panose="020B0604020202020204" pitchFamily="34" charset="0"/>
              </a:rPr>
              <a:t>It is difficult to benefit from the lack of supply given the overhang.  M&amp;A has definitely slowed because it is difficult to price and get deals done.” –</a:t>
            </a:r>
            <a:r>
              <a:rPr lang="en-US" sz="1400" b="0" i="1" dirty="0">
                <a:solidFill>
                  <a:srgbClr val="000000"/>
                </a:solidFill>
                <a:latin typeface="Arial" panose="020B0604020202020204" pitchFamily="34" charset="0"/>
                <a:ea typeface="Calibri" panose="020F0502020204030204" pitchFamily="34" charset="0"/>
                <a:cs typeface="Arial" panose="020B0604020202020204" pitchFamily="34" charset="0"/>
              </a:rPr>
              <a:t> US Lender  </a:t>
            </a:r>
          </a:p>
          <a:p>
            <a:endParaRPr lang="en-US" dirty="0">
              <a:solidFill>
                <a:srgbClr val="FF0000"/>
              </a:solidFill>
            </a:endParaRPr>
          </a:p>
        </p:txBody>
      </p:sp>
      <p:graphicFrame>
        <p:nvGraphicFramePr>
          <p:cNvPr id="9" name="Content Placeholder 6">
            <a:extLst>
              <a:ext uri="{FF2B5EF4-FFF2-40B4-BE49-F238E27FC236}">
                <a16:creationId xmlns:a16="http://schemas.microsoft.com/office/drawing/2014/main" id="{47320A53-373D-4678-949F-3557BBA963F7}"/>
              </a:ext>
            </a:extLst>
          </p:cNvPr>
          <p:cNvGraphicFramePr>
            <a:graphicFrameLocks noGrp="1"/>
          </p:cNvGraphicFramePr>
          <p:nvPr>
            <p:ph sz="half" idx="1"/>
            <p:extLst>
              <p:ext uri="{D42A27DB-BD31-4B8C-83A1-F6EECF244321}">
                <p14:modId xmlns:p14="http://schemas.microsoft.com/office/powerpoint/2010/main" val="2688320374"/>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6">
            <a:extLst>
              <a:ext uri="{FF2B5EF4-FFF2-40B4-BE49-F238E27FC236}">
                <a16:creationId xmlns:a16="http://schemas.microsoft.com/office/drawing/2014/main" id="{3BB03C9E-2BB3-4D96-9293-795D432889CD}"/>
              </a:ext>
            </a:extLst>
          </p:cNvPr>
          <p:cNvGraphicFramePr>
            <a:graphicFrameLocks noGrp="1"/>
          </p:cNvGraphicFramePr>
          <p:nvPr>
            <p:ph sz="half" idx="2"/>
            <p:extLst>
              <p:ext uri="{D42A27DB-BD31-4B8C-83A1-F6EECF244321}">
                <p14:modId xmlns:p14="http://schemas.microsoft.com/office/powerpoint/2010/main" val="1356894295"/>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275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dirty="0">
                <a:solidFill>
                  <a:schemeClr val="tx1"/>
                </a:solidFill>
                <a:latin typeface="Arial Regular"/>
                <a:cs typeface="Arial" panose="020B0604020202020204" pitchFamily="34" charset="0"/>
              </a:rPr>
              <a:t>Refinitiv LPC’s Quarterly Buyside &amp; </a:t>
            </a:r>
            <a:r>
              <a:rPr lang="en-US" sz="2000" dirty="0" err="1">
                <a:solidFill>
                  <a:schemeClr val="tx1"/>
                </a:solidFill>
                <a:latin typeface="Arial Regular"/>
                <a:cs typeface="Arial" panose="020B0604020202020204" pitchFamily="34" charset="0"/>
              </a:rPr>
              <a:t>Sellside</a:t>
            </a:r>
            <a:r>
              <a:rPr lang="en-US" sz="2000" dirty="0">
                <a:solidFill>
                  <a:schemeClr val="tx1"/>
                </a:solidFill>
                <a:latin typeface="Arial Regular"/>
                <a:cs typeface="Arial" panose="020B0604020202020204" pitchFamily="34" charset="0"/>
              </a:rPr>
              <a:t> Survey Results</a:t>
            </a:r>
          </a:p>
        </p:txBody>
      </p:sp>
      <p:sp>
        <p:nvSpPr>
          <p:cNvPr id="6" name="Text Placeholder 5"/>
          <p:cNvSpPr>
            <a:spLocks noGrp="1"/>
          </p:cNvSpPr>
          <p:nvPr>
            <p:ph type="body" idx="13"/>
          </p:nvPr>
        </p:nvSpPr>
        <p:spPr>
          <a:xfrm>
            <a:off x="296862" y="663211"/>
            <a:ext cx="11594592" cy="523219"/>
          </a:xfrm>
        </p:spPr>
        <p:txBody>
          <a:bodyPr/>
          <a:lstStyle/>
          <a:p>
            <a:r>
              <a:rPr lang="en-US" sz="1400" b="0" i="1" dirty="0">
                <a:solidFill>
                  <a:schemeClr val="tx1"/>
                </a:solidFill>
                <a:latin typeface="+mn-lt"/>
              </a:rPr>
              <a:t>“We don't expect lenders to be more risk averse but do expect increased scrutiny on deal structure. We expect investors/lenders to heighten scrutiny of a deal/issuer's credit metrics such as fixed charge or debt service coverage and structure (especially cash flow leakage).” – Lender</a:t>
            </a:r>
            <a:endParaRPr lang="en-US" sz="1400" b="0" i="1" dirty="0">
              <a:latin typeface="+mn-lt"/>
            </a:endParaRPr>
          </a:p>
        </p:txBody>
      </p:sp>
      <p:sp>
        <p:nvSpPr>
          <p:cNvPr id="2" name="Footer Placeholder 1">
            <a:extLst>
              <a:ext uri="{FF2B5EF4-FFF2-40B4-BE49-F238E27FC236}">
                <a16:creationId xmlns:a16="http://schemas.microsoft.com/office/drawing/2014/main" id="{A6D2F435-5400-4676-B496-5E5084E7E68C}"/>
              </a:ext>
            </a:extLst>
          </p:cNvPr>
          <p:cNvSpPr>
            <a:spLocks noGrp="1"/>
          </p:cNvSpPr>
          <p:nvPr>
            <p:ph type="ftr" sz="quarter" idx="11"/>
          </p:nvPr>
        </p:nvSpPr>
        <p:spPr/>
        <p:txBody>
          <a:bodyPr/>
          <a:lstStyle/>
          <a:p>
            <a:r>
              <a:rPr lang="en-US"/>
              <a:t>source:  Refinitiv LPC</a:t>
            </a:r>
            <a:endParaRPr lang="en-US" dirty="0"/>
          </a:p>
        </p:txBody>
      </p:sp>
      <p:sp>
        <p:nvSpPr>
          <p:cNvPr id="9" name="Content Placeholder 4">
            <a:extLst>
              <a:ext uri="{FF2B5EF4-FFF2-40B4-BE49-F238E27FC236}">
                <a16:creationId xmlns:a16="http://schemas.microsoft.com/office/drawing/2014/main" id="{AF7BC72C-D28C-4E72-9B21-26E3409369A2}"/>
              </a:ext>
            </a:extLst>
          </p:cNvPr>
          <p:cNvSpPr txBox="1">
            <a:spLocks noGrp="1"/>
          </p:cNvSpPr>
          <p:nvPr>
            <p:ph sz="half" idx="1"/>
          </p:nvPr>
        </p:nvSpPr>
        <p:spPr>
          <a:xfrm>
            <a:off x="292100" y="1493838"/>
            <a:ext cx="5478463"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Arial"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Arial"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Arial"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From a credit perspective, do you expect deterioration as a result of the current macro environment? …YES</a:t>
            </a:r>
          </a:p>
          <a:p>
            <a:pPr marL="285750" indent="-285750">
              <a:buFont typeface="Wingdings" panose="05000000000000000000" pitchFamily="2" charset="2"/>
              <a:buChar char="Ø"/>
            </a:pPr>
            <a:r>
              <a:rPr lang="en-US" sz="1300" b="0" dirty="0">
                <a:solidFill>
                  <a:schemeClr val="tx1"/>
                </a:solidFill>
              </a:rPr>
              <a:t>Definitely for highly leveraged credits; not clear how much  </a:t>
            </a:r>
          </a:p>
          <a:p>
            <a:pPr marL="285750" indent="-285750">
              <a:buFont typeface="Wingdings" panose="05000000000000000000" pitchFamily="2" charset="2"/>
              <a:buChar char="Ø"/>
            </a:pPr>
            <a:r>
              <a:rPr lang="en-US" sz="1300" b="0" dirty="0">
                <a:solidFill>
                  <a:schemeClr val="tx1"/>
                </a:solidFill>
              </a:rPr>
              <a:t>Yes, credit folks are already concerned about industry dynamics</a:t>
            </a:r>
          </a:p>
          <a:p>
            <a:pPr marL="285750" indent="-285750">
              <a:buFont typeface="Wingdings" panose="05000000000000000000" pitchFamily="2" charset="2"/>
              <a:buChar char="Ø"/>
            </a:pPr>
            <a:r>
              <a:rPr lang="en-US" sz="1300" b="0" dirty="0">
                <a:solidFill>
                  <a:schemeClr val="tx1"/>
                </a:solidFill>
              </a:rPr>
              <a:t>Eventually if we a have recession rather than soft/bumpy landing, we will see defaults go up; not a meltdown or tsunami of defaults, but weaker credit metrics such as fixed charge or debt service coverage</a:t>
            </a:r>
          </a:p>
          <a:p>
            <a:pPr marL="285750" indent="-285750">
              <a:buFont typeface="Wingdings" panose="05000000000000000000" pitchFamily="2" charset="2"/>
              <a:buChar char="Ø"/>
            </a:pPr>
            <a:r>
              <a:rPr lang="en-US" sz="1300" b="0" dirty="0">
                <a:solidFill>
                  <a:schemeClr val="tx1"/>
                </a:solidFill>
              </a:rPr>
              <a:t>All input costs and borrowing costs can only have a negative impact</a:t>
            </a:r>
          </a:p>
          <a:p>
            <a:r>
              <a:rPr lang="en-US" sz="1300" dirty="0"/>
              <a:t>What are the biggest headwinds heading into 4Q?</a:t>
            </a:r>
            <a:r>
              <a:rPr lang="en-US" sz="1300" b="0" dirty="0">
                <a:solidFill>
                  <a:schemeClr val="tx1"/>
                </a:solidFill>
              </a:rPr>
              <a:t> </a:t>
            </a:r>
          </a:p>
          <a:p>
            <a:pPr marL="285750" indent="-285750">
              <a:buFont typeface="Wingdings" panose="05000000000000000000" pitchFamily="2" charset="2"/>
              <a:buChar char="Ø"/>
            </a:pPr>
            <a:r>
              <a:rPr lang="en-US" sz="1300" b="0" dirty="0">
                <a:solidFill>
                  <a:schemeClr val="tx1"/>
                </a:solidFill>
              </a:rPr>
              <a:t>Global economic fragility</a:t>
            </a:r>
          </a:p>
          <a:p>
            <a:pPr marL="285750" indent="-285750">
              <a:buFont typeface="Wingdings" panose="05000000000000000000" pitchFamily="2" charset="2"/>
              <a:buChar char="Ø"/>
            </a:pPr>
            <a:r>
              <a:rPr lang="en-US" sz="1300" b="0" dirty="0">
                <a:solidFill>
                  <a:schemeClr val="tx1"/>
                </a:solidFill>
              </a:rPr>
              <a:t>Rising interest rates, persistent inflation and all of its root causes, higher input costs/energy prices; supply chain issues; recession concerns</a:t>
            </a:r>
          </a:p>
          <a:p>
            <a:pPr marL="285750" indent="-285750">
              <a:buFont typeface="Wingdings" panose="05000000000000000000" pitchFamily="2" charset="2"/>
              <a:buChar char="Ø"/>
            </a:pPr>
            <a:r>
              <a:rPr lang="en-US" sz="1300" b="0" dirty="0">
                <a:solidFill>
                  <a:schemeClr val="tx1"/>
                </a:solidFill>
              </a:rPr>
              <a:t>Continued/escalating geopolitical situation</a:t>
            </a:r>
          </a:p>
          <a:p>
            <a:pPr marL="285750" indent="-285750">
              <a:buFont typeface="Wingdings" panose="05000000000000000000" pitchFamily="2" charset="2"/>
              <a:buChar char="Ø"/>
            </a:pPr>
            <a:r>
              <a:rPr lang="en-US" sz="1300" b="0" dirty="0">
                <a:solidFill>
                  <a:schemeClr val="tx1"/>
                </a:solidFill>
              </a:rPr>
              <a:t>Rising cost of funds; RWA challenges</a:t>
            </a:r>
          </a:p>
          <a:p>
            <a:pPr marL="285750" indent="-285750">
              <a:buFont typeface="Wingdings" panose="05000000000000000000" pitchFamily="2" charset="2"/>
              <a:buChar char="Ø"/>
            </a:pPr>
            <a:r>
              <a:rPr lang="en-US" sz="1300" b="0" dirty="0">
                <a:solidFill>
                  <a:schemeClr val="tx1"/>
                </a:solidFill>
              </a:rPr>
              <a:t>Deteriorating performance guidance and credit stats from borrowers </a:t>
            </a:r>
          </a:p>
          <a:p>
            <a:pPr marL="285750" indent="-285750">
              <a:buFont typeface="Wingdings" panose="05000000000000000000" pitchFamily="2" charset="2"/>
              <a:buChar char="Ø"/>
            </a:pPr>
            <a:r>
              <a:rPr lang="en-US" sz="1300" b="0" dirty="0">
                <a:solidFill>
                  <a:schemeClr val="tx1"/>
                </a:solidFill>
              </a:rPr>
              <a:t>Lack of deals in the credit market; muted M&amp;A volumes </a:t>
            </a:r>
          </a:p>
          <a:p>
            <a:pPr marL="285750" indent="-285750">
              <a:buFont typeface="Wingdings" panose="05000000000000000000" pitchFamily="2" charset="2"/>
              <a:buChar char="Ø"/>
            </a:pPr>
            <a:endParaRPr lang="en-US" sz="1300" b="0" dirty="0">
              <a:solidFill>
                <a:schemeClr val="tx1"/>
              </a:solidFill>
            </a:endParaRPr>
          </a:p>
          <a:p>
            <a:pPr marL="285750" indent="-285750">
              <a:buFont typeface="Wingdings" panose="05000000000000000000" pitchFamily="2" charset="2"/>
              <a:buChar char="Ø"/>
            </a:pPr>
            <a:endParaRPr lang="en-US" sz="1300" b="0" dirty="0">
              <a:solidFill>
                <a:schemeClr val="tx1"/>
              </a:solidFill>
            </a:endParaRPr>
          </a:p>
          <a:p>
            <a:pPr marL="285750" indent="-285750">
              <a:buFont typeface="Wingdings" panose="05000000000000000000" pitchFamily="2" charset="2"/>
              <a:buChar char="Ø"/>
            </a:pPr>
            <a:endParaRPr lang="en-US" sz="1300" b="0" dirty="0">
              <a:solidFill>
                <a:schemeClr val="tx1"/>
              </a:solidFill>
            </a:endParaRPr>
          </a:p>
        </p:txBody>
      </p:sp>
      <p:sp>
        <p:nvSpPr>
          <p:cNvPr id="12" name="Content Placeholder 4">
            <a:extLst>
              <a:ext uri="{FF2B5EF4-FFF2-40B4-BE49-F238E27FC236}">
                <a16:creationId xmlns:a16="http://schemas.microsoft.com/office/drawing/2014/main" id="{C73319A7-C771-4450-B434-6F406EE8FFE1}"/>
              </a:ext>
            </a:extLst>
          </p:cNvPr>
          <p:cNvSpPr txBox="1">
            <a:spLocks noGrp="1"/>
          </p:cNvSpPr>
          <p:nvPr>
            <p:ph sz="half" idx="2"/>
          </p:nvPr>
        </p:nvSpPr>
        <p:spPr>
          <a:xfrm>
            <a:off x="6418263" y="1493838"/>
            <a:ext cx="5476875"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Arial"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Arial"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Arial"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Do you expect to see increasing risk aversion among lenders?</a:t>
            </a:r>
          </a:p>
          <a:p>
            <a:pPr marL="285750" indent="-285750">
              <a:buFont typeface="Wingdings" panose="05000000000000000000" pitchFamily="2" charset="2"/>
              <a:buChar char="Ø"/>
            </a:pPr>
            <a:r>
              <a:rPr lang="en-US" sz="1300" b="0" dirty="0">
                <a:solidFill>
                  <a:schemeClr val="tx1"/>
                </a:solidFill>
              </a:rPr>
              <a:t>Need more rate stability and depth of liquidity to reappear first</a:t>
            </a:r>
          </a:p>
          <a:p>
            <a:pPr marL="285750" indent="-285750">
              <a:buFont typeface="Wingdings" panose="05000000000000000000" pitchFamily="2" charset="2"/>
              <a:buChar char="Ø"/>
            </a:pPr>
            <a:r>
              <a:rPr lang="en-US" sz="1300" b="0" dirty="0">
                <a:solidFill>
                  <a:schemeClr val="tx1"/>
                </a:solidFill>
              </a:rPr>
              <a:t>Banks will continue to lend through the cycle</a:t>
            </a:r>
          </a:p>
          <a:p>
            <a:pPr marL="285750" indent="-285750">
              <a:buFont typeface="Wingdings" panose="05000000000000000000" pitchFamily="2" charset="2"/>
              <a:buChar char="Ø"/>
            </a:pPr>
            <a:r>
              <a:rPr lang="en-US" sz="1300" b="0" dirty="0">
                <a:solidFill>
                  <a:schemeClr val="tx1"/>
                </a:solidFill>
              </a:rPr>
              <a:t>RWA constrains, potential increase in NPL and increased cost of funding</a:t>
            </a:r>
          </a:p>
          <a:p>
            <a:pPr marL="285750" indent="-285750">
              <a:buFont typeface="Wingdings" panose="05000000000000000000" pitchFamily="2" charset="2"/>
              <a:buChar char="Ø"/>
            </a:pPr>
            <a:r>
              <a:rPr lang="en-US" sz="1300" b="0" dirty="0">
                <a:solidFill>
                  <a:schemeClr val="tx1"/>
                </a:solidFill>
              </a:rPr>
              <a:t>Deals on cusp (B3/B-) will be more difficult to distribute</a:t>
            </a:r>
          </a:p>
          <a:p>
            <a:pPr marL="285750" indent="-285750">
              <a:buFont typeface="Wingdings" panose="05000000000000000000" pitchFamily="2" charset="2"/>
              <a:buChar char="Ø"/>
            </a:pPr>
            <a:r>
              <a:rPr lang="en-US" sz="1300" b="0" dirty="0">
                <a:solidFill>
                  <a:schemeClr val="tx1"/>
                </a:solidFill>
              </a:rPr>
              <a:t>We have all taken too much financial loss from poorly structured transactions especially with the largest financial sponsors wielding too much relationship power   </a:t>
            </a:r>
          </a:p>
          <a:p>
            <a:pPr marL="285750" indent="-285750">
              <a:buFont typeface="Wingdings" panose="05000000000000000000" pitchFamily="2" charset="2"/>
              <a:buChar char="Ø"/>
            </a:pPr>
            <a:r>
              <a:rPr lang="en-US" sz="1300" b="0" dirty="0">
                <a:solidFill>
                  <a:schemeClr val="tx1"/>
                </a:solidFill>
              </a:rPr>
              <a:t>Most expecting a recession and modeling that on future performance of new deals</a:t>
            </a:r>
          </a:p>
          <a:p>
            <a:pPr marL="285750" indent="-285750">
              <a:buFont typeface="Wingdings" panose="05000000000000000000" pitchFamily="2" charset="2"/>
              <a:buChar char="Ø"/>
            </a:pPr>
            <a:r>
              <a:rPr lang="en-US" sz="1300" b="0" dirty="0">
                <a:solidFill>
                  <a:schemeClr val="tx1"/>
                </a:solidFill>
              </a:rPr>
              <a:t>More of a focus on free cash flow coverage and investing in resilient businesses with high quality sponsors</a:t>
            </a:r>
          </a:p>
          <a:p>
            <a:pPr marL="285750" indent="-285750">
              <a:buFont typeface="Wingdings" panose="05000000000000000000" pitchFamily="2" charset="2"/>
              <a:buChar char="Ø"/>
            </a:pPr>
            <a:r>
              <a:rPr lang="en-US" sz="1300" b="0" dirty="0">
                <a:solidFill>
                  <a:schemeClr val="tx1"/>
                </a:solidFill>
              </a:rPr>
              <a:t>Expecting a recession and consequent negative impact on existing portfolio</a:t>
            </a:r>
          </a:p>
          <a:p>
            <a:pPr marL="285750" indent="-285750">
              <a:buFont typeface="Wingdings" panose="05000000000000000000" pitchFamily="2" charset="2"/>
              <a:buChar char="Ø"/>
            </a:pPr>
            <a:r>
              <a:rPr lang="en-US" sz="1300" b="0" dirty="0">
                <a:solidFill>
                  <a:schemeClr val="tx1"/>
                </a:solidFill>
              </a:rPr>
              <a:t>Pressures from risk management departments</a:t>
            </a:r>
          </a:p>
          <a:p>
            <a:pPr marL="285750" indent="-285750">
              <a:buFont typeface="Wingdings" panose="05000000000000000000" pitchFamily="2" charset="2"/>
              <a:buChar char="Ø"/>
            </a:pPr>
            <a:endParaRPr lang="en-US" sz="1300" b="0" dirty="0">
              <a:solidFill>
                <a:schemeClr val="tx1"/>
              </a:solidFill>
            </a:endParaRPr>
          </a:p>
          <a:p>
            <a:pPr marL="285750" indent="-285750">
              <a:buFont typeface="Wingdings" panose="05000000000000000000" pitchFamily="2" charset="2"/>
              <a:buChar char="Ø"/>
            </a:pPr>
            <a:endParaRPr lang="en-US" sz="1300" b="0" dirty="0">
              <a:solidFill>
                <a:schemeClr val="tx1"/>
              </a:solidFill>
            </a:endParaRPr>
          </a:p>
        </p:txBody>
      </p:sp>
    </p:spTree>
    <p:extLst>
      <p:ext uri="{BB962C8B-B14F-4D97-AF65-F5344CB8AC3E}">
        <p14:creationId xmlns:p14="http://schemas.microsoft.com/office/powerpoint/2010/main" val="92033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solidFill>
                  <a:schemeClr val="tx1"/>
                </a:solidFill>
                <a:latin typeface="Arial Regular"/>
                <a:cs typeface="Arial" panose="020B0604020202020204" pitchFamily="34" charset="0"/>
              </a:rPr>
              <a:t>Yields on BB and single B credits at highest levels since 2008 credit crisis</a:t>
            </a:r>
          </a:p>
        </p:txBody>
      </p:sp>
      <p:graphicFrame>
        <p:nvGraphicFramePr>
          <p:cNvPr id="12" name="Content Placeholder 13">
            <a:extLst>
              <a:ext uri="{FF2B5EF4-FFF2-40B4-BE49-F238E27FC236}">
                <a16:creationId xmlns:a16="http://schemas.microsoft.com/office/drawing/2014/main" id="{21FEF456-D8D2-4EDD-AF9E-805432E51F4D}"/>
              </a:ext>
            </a:extLst>
          </p:cNvPr>
          <p:cNvGraphicFramePr>
            <a:graphicFrameLocks noGrp="1"/>
          </p:cNvGraphicFramePr>
          <p:nvPr>
            <p:ph idx="1"/>
            <p:extLst>
              <p:ext uri="{D42A27DB-BD31-4B8C-83A1-F6EECF244321}">
                <p14:modId xmlns:p14="http://schemas.microsoft.com/office/powerpoint/2010/main" val="4096284249"/>
              </p:ext>
            </p:extLst>
          </p:nvPr>
        </p:nvGraphicFramePr>
        <p:xfrm>
          <a:off x="383458" y="1495425"/>
          <a:ext cx="11320862"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F1C43E36-5AB2-49DC-A880-73E54C4CCE32}"/>
              </a:ext>
            </a:extLst>
          </p:cNvPr>
          <p:cNvSpPr>
            <a:spLocks noGrp="1"/>
          </p:cNvSpPr>
          <p:nvPr>
            <p:ph type="ftr" sz="quarter" idx="11"/>
          </p:nvPr>
        </p:nvSpPr>
        <p:spPr/>
        <p:txBody>
          <a:bodyPr/>
          <a:lstStyle/>
          <a:p>
            <a:r>
              <a:rPr lang="en-US"/>
              <a:t>source:  Refinitiv LPC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48-1439-4292-80D6-1DBFA2E94B81}"/>
              </a:ext>
            </a:extLst>
          </p:cNvPr>
          <p:cNvSpPr>
            <a:spLocks noGrp="1"/>
          </p:cNvSpPr>
          <p:nvPr>
            <p:ph type="ctrTitle"/>
          </p:nvPr>
        </p:nvSpPr>
        <p:spPr>
          <a:xfrm>
            <a:off x="360533" y="1635541"/>
            <a:ext cx="6317670" cy="1518626"/>
          </a:xfrm>
        </p:spPr>
        <p:txBody>
          <a:bodyPr/>
          <a:lstStyle/>
          <a:p>
            <a:r>
              <a:rPr lang="en-US" sz="4400" dirty="0">
                <a:solidFill>
                  <a:schemeClr val="tx1"/>
                </a:solidFill>
                <a:latin typeface="Arial" panose="020B0604020202020204" pitchFamily="34" charset="0"/>
                <a:cs typeface="Arial" panose="020B0604020202020204" pitchFamily="34" charset="0"/>
              </a:rPr>
              <a:t>Growing role of Direct Lenders</a:t>
            </a:r>
            <a:endParaRPr lang="en-US" sz="4400" dirty="0">
              <a:solidFill>
                <a:schemeClr val="tx1"/>
              </a:solidFill>
            </a:endParaRPr>
          </a:p>
        </p:txBody>
      </p:sp>
    </p:spTree>
    <p:extLst>
      <p:ext uri="{BB962C8B-B14F-4D97-AF65-F5344CB8AC3E}">
        <p14:creationId xmlns:p14="http://schemas.microsoft.com/office/powerpoint/2010/main" val="296407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solidFill>
                  <a:schemeClr val="tx1"/>
                </a:solidFill>
                <a:latin typeface="+mn-lt"/>
              </a:rPr>
              <a:t>BDC assets under management now tops US$250bn</a:t>
            </a:r>
            <a:endParaRPr lang="en-US" sz="2000" dirty="0">
              <a:solidFill>
                <a:schemeClr val="tx1"/>
              </a:solidFill>
              <a:latin typeface="+mn-lt"/>
              <a:cs typeface="Arial" panose="020B0604020202020204" pitchFamily="34" charset="0"/>
            </a:endParaRPr>
          </a:p>
        </p:txBody>
      </p:sp>
      <p:sp>
        <p:nvSpPr>
          <p:cNvPr id="2" name="Footer Placeholder 1">
            <a:extLst>
              <a:ext uri="{FF2B5EF4-FFF2-40B4-BE49-F238E27FC236}">
                <a16:creationId xmlns:a16="http://schemas.microsoft.com/office/drawing/2014/main" id="{F1C43E36-5AB2-49DC-A880-73E54C4CCE32}"/>
              </a:ext>
            </a:extLst>
          </p:cNvPr>
          <p:cNvSpPr>
            <a:spLocks noGrp="1"/>
          </p:cNvSpPr>
          <p:nvPr>
            <p:ph type="ftr" sz="quarter" idx="11"/>
          </p:nvPr>
        </p:nvSpPr>
        <p:spPr/>
        <p:txBody>
          <a:bodyPr/>
          <a:lstStyle/>
          <a:p>
            <a:r>
              <a:rPr lang="en-US" dirty="0"/>
              <a:t>source:  Refinitiv’s BDC Collateral</a:t>
            </a:r>
          </a:p>
        </p:txBody>
      </p:sp>
      <p:graphicFrame>
        <p:nvGraphicFramePr>
          <p:cNvPr id="7" name="Content Placeholder 15">
            <a:extLst>
              <a:ext uri="{FF2B5EF4-FFF2-40B4-BE49-F238E27FC236}">
                <a16:creationId xmlns:a16="http://schemas.microsoft.com/office/drawing/2014/main" id="{CAC716A3-6348-45D3-9AE1-F10AE80CD5E6}"/>
              </a:ext>
            </a:extLst>
          </p:cNvPr>
          <p:cNvGraphicFramePr>
            <a:graphicFrameLocks noGrp="1"/>
          </p:cNvGraphicFramePr>
          <p:nvPr>
            <p:ph idx="1"/>
            <p:extLst>
              <p:ext uri="{D42A27DB-BD31-4B8C-83A1-F6EECF244321}">
                <p14:modId xmlns:p14="http://schemas.microsoft.com/office/powerpoint/2010/main" val="1792030778"/>
              </p:ext>
            </p:extLst>
          </p:nvPr>
        </p:nvGraphicFramePr>
        <p:xfrm>
          <a:off x="292100" y="1495425"/>
          <a:ext cx="115951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5">
            <a:extLst>
              <a:ext uri="{FF2B5EF4-FFF2-40B4-BE49-F238E27FC236}">
                <a16:creationId xmlns:a16="http://schemas.microsoft.com/office/drawing/2014/main" id="{BEEB42FD-4EDF-4D34-B29E-586C5295C8F1}"/>
              </a:ext>
            </a:extLst>
          </p:cNvPr>
          <p:cNvSpPr>
            <a:spLocks noGrp="1"/>
          </p:cNvSpPr>
          <p:nvPr>
            <p:ph type="body" idx="13"/>
          </p:nvPr>
        </p:nvSpPr>
        <p:spPr>
          <a:xfrm>
            <a:off x="292100" y="729634"/>
            <a:ext cx="11594592" cy="523219"/>
          </a:xfrm>
        </p:spPr>
        <p:txBody>
          <a:bodyPr/>
          <a:lstStyle/>
          <a:p>
            <a:pPr>
              <a:spcAft>
                <a:spcPts val="0"/>
              </a:spcAft>
            </a:pPr>
            <a:r>
              <a:rPr lang="en-US" sz="1400" b="0" dirty="0">
                <a:latin typeface="Arial "/>
              </a:rPr>
              <a:t>Perpetual-life BDCs, though fewer in number, have accounted for the bulk of recent asset growth, climbing to US$74bn in size; public BDCs are still the largest segment at US$130bn, with private BDCs at US$50bn</a:t>
            </a:r>
          </a:p>
          <a:p>
            <a:pPr lvl="0" indent="-342900">
              <a:spcBef>
                <a:spcPct val="20000"/>
              </a:spcBef>
              <a:spcAft>
                <a:spcPts val="0"/>
              </a:spcAft>
              <a:buClr>
                <a:srgbClr val="FF6600"/>
              </a:buClr>
              <a:buSzPct val="95000"/>
            </a:pPr>
            <a:endParaRPr lang="en-US"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971282"/>
      </p:ext>
    </p:extLst>
  </p:cSld>
  <p:clrMapOvr>
    <a:masterClrMapping/>
  </p:clrMapOvr>
</p:sld>
</file>

<file path=ppt/theme/theme1.xml><?xml version="1.0" encoding="utf-8"?>
<a:theme xmlns:a="http://schemas.openxmlformats.org/drawingml/2006/main" name="1_Refinitiv Template_180917_v2">
  <a:themeElements>
    <a:clrScheme name="Refinitiv 1">
      <a:dk1>
        <a:srgbClr val="000000"/>
      </a:dk1>
      <a:lt1>
        <a:srgbClr val="FFFFFF"/>
      </a:lt1>
      <a:dk2>
        <a:srgbClr val="001DFF"/>
      </a:dk2>
      <a:lt2>
        <a:srgbClr val="D9D9D9"/>
      </a:lt2>
      <a:accent1>
        <a:srgbClr val="001DFF"/>
      </a:accent1>
      <a:accent2>
        <a:srgbClr val="00CFD3"/>
      </a:accent2>
      <a:accent3>
        <a:srgbClr val="9063CC"/>
      </a:accent3>
      <a:accent4>
        <a:srgbClr val="00C389"/>
      </a:accent4>
      <a:accent5>
        <a:srgbClr val="FF5000"/>
      </a:accent5>
      <a:accent6>
        <a:srgbClr val="FFC800"/>
      </a:accent6>
      <a:hlink>
        <a:srgbClr val="001DFF"/>
      </a:hlink>
      <a:folHlink>
        <a:srgbClr val="001D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EE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_PowerPoint_Digital Only_16x9_OptA_ProximaNova" id="{5C8AF2BB-462D-A440-B47D-7F1482CB50E5}" vid="{C46E3498-B970-EF47-B38E-09EF157F76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21657</TotalTime>
  <Words>2698</Words>
  <Application>Microsoft Office PowerPoint</Application>
  <PresentationFormat>Widescreen</PresentationFormat>
  <Paragraphs>413</Paragraphs>
  <Slides>28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 </vt:lpstr>
      <vt:lpstr>Arial Body</vt:lpstr>
      <vt:lpstr>Arial Bold</vt:lpstr>
      <vt:lpstr>Arial Regular</vt:lpstr>
      <vt:lpstr>Calibri</vt:lpstr>
      <vt:lpstr>Proxima Nova</vt:lpstr>
      <vt:lpstr>Proxima Nova Regular</vt:lpstr>
      <vt:lpstr>Proxima Nova Semibold</vt:lpstr>
      <vt:lpstr>System Font Regular</vt:lpstr>
      <vt:lpstr>Wingdings</vt:lpstr>
      <vt:lpstr>1_Refinitiv Template_180917_v2</vt:lpstr>
      <vt:lpstr>The Leveraged, Private Debt and Asset Based Loan Markets in 1-3Q22  3Q22 Review &amp; 4Q22 Expectations </vt:lpstr>
      <vt:lpstr>1-3Q22 Leveraged Loan Market trends &amp; 4Q22 expectations</vt:lpstr>
      <vt:lpstr>US leveraged loan and bond issuance down dramatically</vt:lpstr>
      <vt:lpstr>Liquidity becomes more precious amid retail fund outflows and CLO issuance slows in October</vt:lpstr>
      <vt:lpstr>Increased market focus on risk; Overhang emerges as key concern, so too does any hope of building forward calendar </vt:lpstr>
      <vt:lpstr>Refinitiv LPC’s Quarterly Buyside &amp; Sellside Survey Results</vt:lpstr>
      <vt:lpstr>Yields on BB and single B credits at highest levels since 2008 credit crisis</vt:lpstr>
      <vt:lpstr>Growing role of Direct Lenders</vt:lpstr>
      <vt:lpstr>BDC assets under management now tops US$250bn</vt:lpstr>
      <vt:lpstr>At US$123bn, 1-3Q22 middle market direct lending fundraising outpaced the US$115bn posted in the same period last year</vt:lpstr>
      <vt:lpstr>In terms of volume numbers, 3Q22 turned out to be a tale of two markets between direct and syndicated sponsored segments</vt:lpstr>
      <vt:lpstr>There was a record 4.1 times more direct lending sponsored middle market volume than syndicated in 3Q22</vt:lpstr>
      <vt:lpstr>Overall market unitranche volume totaled US$37.5bn in 3Q22, almost on par with 2Q22’s level</vt:lpstr>
      <vt:lpstr>Largest unitranche financings</vt:lpstr>
      <vt:lpstr>The direction of leverage varied across structures in 3Q22 but remains below levels seen in 4Q21 for unitranches and all senior deals</vt:lpstr>
      <vt:lpstr>Yields jumped once again in the sponsored market reaching a high of 9.5% in 3Q22 </vt:lpstr>
      <vt:lpstr>The average Ebitda to interest ratio fell to 2.81x in 3Q22 from 3.08x in 2Q22, its lowest level since 3Q19</vt:lpstr>
      <vt:lpstr>ABL Overview</vt:lpstr>
      <vt:lpstr>Syndicated ABL volume totaled US$117.6bn in 1Q-3Q22, a new record high</vt:lpstr>
      <vt:lpstr>1Q-3Q22 New ABL assets totaled US$31.3bn, up 18% year over year</vt:lpstr>
      <vt:lpstr>After summer lull, post Labor Day uptick fails to materialize amid broader market uncertainty</vt:lpstr>
      <vt:lpstr>ABL Credit line utilization increases</vt:lpstr>
      <vt:lpstr>ABL Credit quality remains resilient</vt:lpstr>
      <vt:lpstr>Asset Based Lending – Industry view</vt:lpstr>
      <vt:lpstr>Average ABL pricing remained flat in 3Q22 but spread dispersion shifts</vt:lpstr>
      <vt:lpstr>Cash flow deal spreads edged up in 3Q22; New money struggled amid price discovery </vt:lpstr>
      <vt:lpstr>Committed ABL holdings at record highs; Market refresh of existing credits</vt:lpstr>
      <vt:lpstr>Refinitiv 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slides</dc:title>
  <dc:creator>Microsoft Office User</dc:creator>
  <cp:lastModifiedBy>Riegel, Lisa</cp:lastModifiedBy>
  <cp:revision>539</cp:revision>
  <dcterms:created xsi:type="dcterms:W3CDTF">2018-09-27T22:15:15Z</dcterms:created>
  <dcterms:modified xsi:type="dcterms:W3CDTF">2022-11-23T14:38:22Z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2674829</vt:lpwstr>
  </property>
  <property fmtid="{D5CDD505-2E9C-101B-9397-08002B2CF9AE}" pid="3" name="Offisync_UpdateToken">
    <vt:lpwstr>10</vt:lpwstr>
  </property>
  <property fmtid="{D5CDD505-2E9C-101B-9397-08002B2CF9AE}" pid="4" name="Offisync_ProviderInitializationData">
    <vt:lpwstr>https://thehub.thomsonreuters.com</vt:lpwstr>
  </property>
  <property fmtid="{D5CDD505-2E9C-101B-9397-08002B2CF9AE}" pid="5" name="Jive_LatestUserAccountName">
    <vt:lpwstr>8007807</vt:lpwstr>
  </property>
  <property fmtid="{D5CDD505-2E9C-101B-9397-08002B2CF9AE}" pid="6" name="Offisync_ServerID">
    <vt:lpwstr>827ef9c6-9019-45bb-9c94-05eb52e667cd</vt:lpwstr>
  </property>
  <property fmtid="{D5CDD505-2E9C-101B-9397-08002B2CF9AE}" pid="7" name="Jive_VersionGuid">
    <vt:lpwstr>5f2d166b-6199-4536-9c2d-f221de10e11e</vt:lpwstr>
  </property>
  <property fmtid="{D5CDD505-2E9C-101B-9397-08002B2CF9AE}" pid="8" name="Jive_ModifiedButNotPublished">
    <vt:lpwstr>True</vt:lpwstr>
  </property>
  <property fmtid="{D5CDD505-2E9C-101B-9397-08002B2CF9AE}" pid="9" name="_NewReviewCycle">
    <vt:lpwstr/>
  </property>
</Properties>
</file>