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6.xml" ContentType="application/vnd.openxmlformats-officedocument.presentationml.notesSlide+xml"/>
  <Override PartName="/ppt/charts/chart20.xml" ContentType="application/vnd.openxmlformats-officedocument.drawingml.chart+xml"/>
  <Override PartName="/ppt/drawings/drawing1.xml" ContentType="application/vnd.openxmlformats-officedocument.drawingml.chartshapes+xml"/>
  <Override PartName="/ppt/charts/chart21.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22.xml" ContentType="application/vnd.openxmlformats-officedocument.drawingml.chart+xml"/>
  <Override PartName="/ppt/drawings/drawing3.xml" ContentType="application/vnd.openxmlformats-officedocument.drawingml.chartshapes+xml"/>
  <Override PartName="/ppt/charts/chart23.xml" ContentType="application/vnd.openxmlformats-officedocument.drawingml.chart+xml"/>
  <Override PartName="/ppt/notesSlides/notesSlide1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9.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0.xml" ContentType="application/vnd.openxmlformats-officedocument.drawingml.chart+xml"/>
  <Override PartName="/ppt/theme/themeOverride5.xml" ContentType="application/vnd.openxmlformats-officedocument.themeOverride+xml"/>
  <Override PartName="/ppt/charts/chart31.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32.xml" ContentType="application/vnd.openxmlformats-officedocument.drawingml.chart+xml"/>
  <Override PartName="/ppt/theme/themeOverride7.xml" ContentType="application/vnd.openxmlformats-officedocument.themeOverride+xml"/>
  <Override PartName="/ppt/charts/chart33.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34.xml" ContentType="application/vnd.openxmlformats-officedocument.drawingml.chart+xml"/>
  <Override PartName="/ppt/charts/style2.xml" ContentType="application/vnd.ms-office.chartstyle+xml"/>
  <Override PartName="/ppt/charts/colors2.xml" ContentType="application/vnd.ms-office.chartcolorstyle+xml"/>
  <Override PartName="/ppt/charts/chart3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36.xml" ContentType="application/vnd.openxmlformats-officedocument.drawingml.chart+xml"/>
  <Override PartName="/ppt/charts/style4.xml" ContentType="application/vnd.ms-office.chartstyle+xml"/>
  <Override PartName="/ppt/charts/colors4.xml" ContentType="application/vnd.ms-office.chartcolorstyle+xml"/>
  <Override PartName="/ppt/charts/chart3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38.xml" ContentType="application/vnd.openxmlformats-officedocument.drawingml.chart+xml"/>
  <Override PartName="/ppt/theme/themeOverride9.xml" ContentType="application/vnd.openxmlformats-officedocument.themeOverride+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theme/themeOverride10.xml" ContentType="application/vnd.openxmlformats-officedocument.themeOverride+xml"/>
  <Override PartName="/ppt/charts/chart41.xml" ContentType="application/vnd.openxmlformats-officedocument.drawingml.chart+xml"/>
  <Override PartName="/ppt/theme/themeOverride11.xml" ContentType="application/vnd.openxmlformats-officedocument.themeOverride+xml"/>
  <Override PartName="/ppt/drawings/drawing5.xml" ContentType="application/vnd.openxmlformats-officedocument.drawingml.chartshapes+xml"/>
  <Override PartName="/ppt/charts/chart42.xml" ContentType="application/vnd.openxmlformats-officedocument.drawingml.chart+xml"/>
  <Override PartName="/ppt/theme/themeOverride12.xml" ContentType="application/vnd.openxmlformats-officedocument.themeOverride+xml"/>
  <Override PartName="/ppt/notesSlides/notesSlide27.xml" ContentType="application/vnd.openxmlformats-officedocument.presentationml.notesSlide+xml"/>
  <Override PartName="/ppt/charts/chart43.xml" ContentType="application/vnd.openxmlformats-officedocument.drawingml.chart+xml"/>
  <Override PartName="/ppt/theme/themeOverride13.xml" ContentType="application/vnd.openxmlformats-officedocument.themeOverride+xml"/>
  <Override PartName="/ppt/charts/chart4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Lst>
  <p:notesMasterIdLst>
    <p:notesMasterId r:id="rId33"/>
  </p:notesMasterIdLst>
  <p:handoutMasterIdLst>
    <p:handoutMasterId r:id="rId34"/>
  </p:handoutMasterIdLst>
  <p:sldIdLst>
    <p:sldId id="285" r:id="rId2"/>
    <p:sldId id="734" r:id="rId3"/>
    <p:sldId id="2145705835" r:id="rId4"/>
    <p:sldId id="799" r:id="rId5"/>
    <p:sldId id="1277" r:id="rId6"/>
    <p:sldId id="2145705841" r:id="rId7"/>
    <p:sldId id="1842" r:id="rId8"/>
    <p:sldId id="1263" r:id="rId9"/>
    <p:sldId id="809" r:id="rId10"/>
    <p:sldId id="1255" r:id="rId11"/>
    <p:sldId id="586" r:id="rId12"/>
    <p:sldId id="760" r:id="rId13"/>
    <p:sldId id="2145705833" r:id="rId14"/>
    <p:sldId id="895" r:id="rId15"/>
    <p:sldId id="2145705825" r:id="rId16"/>
    <p:sldId id="817" r:id="rId17"/>
    <p:sldId id="820" r:id="rId18"/>
    <p:sldId id="832" r:id="rId19"/>
    <p:sldId id="885" r:id="rId20"/>
    <p:sldId id="842" r:id="rId21"/>
    <p:sldId id="889" r:id="rId22"/>
    <p:sldId id="2145705840" r:id="rId23"/>
    <p:sldId id="791" r:id="rId24"/>
    <p:sldId id="811" r:id="rId25"/>
    <p:sldId id="1262" r:id="rId26"/>
    <p:sldId id="2145705838" r:id="rId27"/>
    <p:sldId id="2145705843" r:id="rId28"/>
    <p:sldId id="1275" r:id="rId29"/>
    <p:sldId id="808" r:id="rId30"/>
    <p:sldId id="2145705834" r:id="rId31"/>
    <p:sldId id="125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DE1CD2BD-43B4-7C48-843B-22569F6A5990}">
          <p14:sldIdLst>
            <p14:sldId id="285"/>
            <p14:sldId id="734"/>
            <p14:sldId id="2145705835"/>
            <p14:sldId id="799"/>
            <p14:sldId id="1277"/>
            <p14:sldId id="2145705841"/>
            <p14:sldId id="1842"/>
            <p14:sldId id="1263"/>
            <p14:sldId id="809"/>
            <p14:sldId id="1255"/>
            <p14:sldId id="586"/>
            <p14:sldId id="760"/>
            <p14:sldId id="2145705833"/>
            <p14:sldId id="895"/>
            <p14:sldId id="2145705825"/>
            <p14:sldId id="817"/>
            <p14:sldId id="820"/>
            <p14:sldId id="832"/>
            <p14:sldId id="885"/>
            <p14:sldId id="842"/>
            <p14:sldId id="889"/>
            <p14:sldId id="2145705840"/>
            <p14:sldId id="791"/>
            <p14:sldId id="811"/>
            <p14:sldId id="1262"/>
            <p14:sldId id="2145705838"/>
            <p14:sldId id="2145705843"/>
            <p14:sldId id="1275"/>
            <p14:sldId id="808"/>
            <p14:sldId id="2145705834"/>
            <p14:sldId id="12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Elizabeth (Financial &amp; Risk)" initials="HE(&amp;R" lastIdx="10" clrIdx="0">
    <p:extLst>
      <p:ext uri="{19B8F6BF-5375-455C-9EA6-DF929625EA0E}">
        <p15:presenceInfo xmlns:p15="http://schemas.microsoft.com/office/powerpoint/2012/main" userId="S-1-5-21-2012327785-2259879848-3711903672-784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5FF"/>
    <a:srgbClr val="666666"/>
    <a:srgbClr val="9978FF"/>
    <a:srgbClr val="667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7.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xml"/><Relationship Id="rId1" Type="http://schemas.microsoft.com/office/2011/relationships/chartStyle" Target="style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xml"/><Relationship Id="rId1" Type="http://schemas.microsoft.com/office/2011/relationships/chartStyle" Target="style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xml"/><Relationship Id="rId1" Type="http://schemas.microsoft.com/office/2011/relationships/chartStyle" Target="style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5.xml"/><Relationship Id="rId1" Type="http://schemas.microsoft.com/office/2011/relationships/chartStyle" Target="style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9.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0.xlsx"/><Relationship Id="rId1" Type="http://schemas.openxmlformats.org/officeDocument/2006/relationships/themeOverride" Target="../theme/themeOverride1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1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pPr>
            <a:r>
              <a:rPr lang="en-US" sz="1400" b="1" i="0" baseline="0">
                <a:effectLst/>
              </a:rPr>
              <a:t>Quarterly leveraged loan and HY bond issuance (</a:t>
            </a:r>
            <a:r>
              <a:rPr lang="en-US" sz="1400" b="1" i="0" baseline="0" err="1">
                <a:effectLst/>
              </a:rPr>
              <a:t>US$bn</a:t>
            </a:r>
            <a:r>
              <a:rPr lang="en-US" sz="1400" b="1" i="0" baseline="0">
                <a:effectLst/>
              </a:rPr>
              <a:t>)</a:t>
            </a:r>
            <a:endParaRPr lang="en-US" sz="1100" b="1">
              <a:effectLst/>
            </a:endParaRPr>
          </a:p>
        </c:rich>
      </c:tx>
      <c:layout>
        <c:manualLayout>
          <c:xMode val="edge"/>
          <c:yMode val="edge"/>
          <c:x val="1.9626002034298599E-3"/>
          <c:y val="1.1943712906069999E-3"/>
        </c:manualLayout>
      </c:layout>
      <c:overlay val="0"/>
    </c:title>
    <c:autoTitleDeleted val="0"/>
    <c:plotArea>
      <c:layout>
        <c:manualLayout>
          <c:layoutTarget val="inner"/>
          <c:xMode val="edge"/>
          <c:yMode val="edge"/>
          <c:x val="9.4320757731370539E-2"/>
          <c:y val="0.14855921494475136"/>
          <c:w val="0.88017199589181783"/>
          <c:h val="0.68466763758041238"/>
        </c:manualLayout>
      </c:layout>
      <c:barChart>
        <c:barDir val="col"/>
        <c:grouping val="stacked"/>
        <c:varyColors val="0"/>
        <c:ser>
          <c:idx val="0"/>
          <c:order val="0"/>
          <c:tx>
            <c:strRef>
              <c:f>Sheet1!$B$1</c:f>
              <c:strCache>
                <c:ptCount val="1"/>
                <c:pt idx="0">
                  <c:v>Pro Rata Leveraged Loans</c:v>
                </c:pt>
              </c:strCache>
            </c:strRef>
          </c:tx>
          <c:spPr>
            <a:solidFill>
              <a:srgbClr val="001EFF"/>
            </a:solidFill>
          </c:spPr>
          <c:invertIfNegative val="0"/>
          <c:cat>
            <c:strRef>
              <c:f>Sheet1!$A$42:$A$67</c:f>
              <c:strCache>
                <c:ptCount val="26"/>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pt idx="15">
                  <c:v>4Q20</c:v>
                </c:pt>
                <c:pt idx="16">
                  <c:v>1Q21</c:v>
                </c:pt>
                <c:pt idx="17">
                  <c:v>2Q21</c:v>
                </c:pt>
                <c:pt idx="18">
                  <c:v>3Q21</c:v>
                </c:pt>
                <c:pt idx="19">
                  <c:v>4Q21</c:v>
                </c:pt>
                <c:pt idx="20">
                  <c:v>1Q22</c:v>
                </c:pt>
                <c:pt idx="21">
                  <c:v>2Q22</c:v>
                </c:pt>
                <c:pt idx="22">
                  <c:v>3Q22</c:v>
                </c:pt>
                <c:pt idx="23">
                  <c:v>4Q22</c:v>
                </c:pt>
                <c:pt idx="24">
                  <c:v>1Q23</c:v>
                </c:pt>
                <c:pt idx="25">
                  <c:v>2Q23</c:v>
                </c:pt>
              </c:strCache>
            </c:strRef>
          </c:cat>
          <c:val>
            <c:numRef>
              <c:f>Sheet1!$B$42:$B$67</c:f>
              <c:numCache>
                <c:formatCode>General</c:formatCode>
                <c:ptCount val="26"/>
                <c:pt idx="0">
                  <c:v>113.1</c:v>
                </c:pt>
                <c:pt idx="1">
                  <c:v>133.21</c:v>
                </c:pt>
                <c:pt idx="2">
                  <c:v>118.87</c:v>
                </c:pt>
                <c:pt idx="3">
                  <c:v>118.49</c:v>
                </c:pt>
                <c:pt idx="4">
                  <c:v>110.82</c:v>
                </c:pt>
                <c:pt idx="5">
                  <c:v>163.43</c:v>
                </c:pt>
                <c:pt idx="6">
                  <c:v>87.72</c:v>
                </c:pt>
                <c:pt idx="7">
                  <c:v>152.16</c:v>
                </c:pt>
                <c:pt idx="8">
                  <c:v>103.17</c:v>
                </c:pt>
                <c:pt idx="9">
                  <c:v>121.44</c:v>
                </c:pt>
                <c:pt idx="10">
                  <c:v>95.42</c:v>
                </c:pt>
                <c:pt idx="11">
                  <c:v>88.37</c:v>
                </c:pt>
                <c:pt idx="12">
                  <c:v>88.04</c:v>
                </c:pt>
                <c:pt idx="13">
                  <c:v>99.57</c:v>
                </c:pt>
                <c:pt idx="14">
                  <c:v>57.89</c:v>
                </c:pt>
                <c:pt idx="15">
                  <c:v>78.430000000000007</c:v>
                </c:pt>
                <c:pt idx="16">
                  <c:v>96.7</c:v>
                </c:pt>
                <c:pt idx="17">
                  <c:v>157.54</c:v>
                </c:pt>
                <c:pt idx="18">
                  <c:v>127.76</c:v>
                </c:pt>
                <c:pt idx="19">
                  <c:v>140.08000000000001</c:v>
                </c:pt>
                <c:pt idx="20">
                  <c:v>110.96</c:v>
                </c:pt>
                <c:pt idx="21">
                  <c:v>221.76</c:v>
                </c:pt>
                <c:pt idx="22">
                  <c:v>125.39</c:v>
                </c:pt>
                <c:pt idx="23" formatCode="0.00">
                  <c:v>127.8</c:v>
                </c:pt>
                <c:pt idx="24" formatCode="0.00">
                  <c:v>129.1</c:v>
                </c:pt>
                <c:pt idx="25" formatCode="0.000">
                  <c:v>140.13</c:v>
                </c:pt>
              </c:numCache>
            </c:numRef>
          </c:val>
          <c:extLst>
            <c:ext xmlns:c16="http://schemas.microsoft.com/office/drawing/2014/chart" uri="{C3380CC4-5D6E-409C-BE32-E72D297353CC}">
              <c16:uniqueId val="{00000000-32FB-4311-9618-A26D60AA5E79}"/>
            </c:ext>
          </c:extLst>
        </c:ser>
        <c:ser>
          <c:idx val="1"/>
          <c:order val="1"/>
          <c:tx>
            <c:strRef>
              <c:f>Sheet1!$C$1</c:f>
              <c:strCache>
                <c:ptCount val="1"/>
                <c:pt idx="0">
                  <c:v>Institutional Loans</c:v>
                </c:pt>
              </c:strCache>
            </c:strRef>
          </c:tx>
          <c:spPr>
            <a:solidFill>
              <a:srgbClr val="99A5FF"/>
            </a:solidFill>
            <a:ln>
              <a:noFill/>
            </a:ln>
          </c:spPr>
          <c:invertIfNegative val="0"/>
          <c:cat>
            <c:strRef>
              <c:f>Sheet1!$A$42:$A$67</c:f>
              <c:strCache>
                <c:ptCount val="26"/>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pt idx="15">
                  <c:v>4Q20</c:v>
                </c:pt>
                <c:pt idx="16">
                  <c:v>1Q21</c:v>
                </c:pt>
                <c:pt idx="17">
                  <c:v>2Q21</c:v>
                </c:pt>
                <c:pt idx="18">
                  <c:v>3Q21</c:v>
                </c:pt>
                <c:pt idx="19">
                  <c:v>4Q21</c:v>
                </c:pt>
                <c:pt idx="20">
                  <c:v>1Q22</c:v>
                </c:pt>
                <c:pt idx="21">
                  <c:v>2Q22</c:v>
                </c:pt>
                <c:pt idx="22">
                  <c:v>3Q22</c:v>
                </c:pt>
                <c:pt idx="23">
                  <c:v>4Q22</c:v>
                </c:pt>
                <c:pt idx="24">
                  <c:v>1Q23</c:v>
                </c:pt>
                <c:pt idx="25">
                  <c:v>2Q23</c:v>
                </c:pt>
              </c:strCache>
            </c:strRef>
          </c:cat>
          <c:val>
            <c:numRef>
              <c:f>Sheet1!$C$42:$C$67</c:f>
              <c:numCache>
                <c:formatCode>General</c:formatCode>
                <c:ptCount val="26"/>
                <c:pt idx="0">
                  <c:v>291.7</c:v>
                </c:pt>
                <c:pt idx="1">
                  <c:v>232.43</c:v>
                </c:pt>
                <c:pt idx="2">
                  <c:v>173.21</c:v>
                </c:pt>
                <c:pt idx="3">
                  <c:v>221.17</c:v>
                </c:pt>
                <c:pt idx="4">
                  <c:v>232.24</c:v>
                </c:pt>
                <c:pt idx="5">
                  <c:v>250.13</c:v>
                </c:pt>
                <c:pt idx="6">
                  <c:v>115.82</c:v>
                </c:pt>
                <c:pt idx="7">
                  <c:v>127.54</c:v>
                </c:pt>
                <c:pt idx="8">
                  <c:v>64.16</c:v>
                </c:pt>
                <c:pt idx="9">
                  <c:v>95.85</c:v>
                </c:pt>
                <c:pt idx="10">
                  <c:v>103.08</c:v>
                </c:pt>
                <c:pt idx="11">
                  <c:v>136.35</c:v>
                </c:pt>
                <c:pt idx="12">
                  <c:v>179.53</c:v>
                </c:pt>
                <c:pt idx="13">
                  <c:v>34.4</c:v>
                </c:pt>
                <c:pt idx="14">
                  <c:v>67.16</c:v>
                </c:pt>
                <c:pt idx="15">
                  <c:v>105.99</c:v>
                </c:pt>
                <c:pt idx="16">
                  <c:v>262.08999999999997</c:v>
                </c:pt>
                <c:pt idx="17">
                  <c:v>168.53</c:v>
                </c:pt>
                <c:pt idx="18">
                  <c:v>164.6</c:v>
                </c:pt>
                <c:pt idx="19">
                  <c:v>173.38</c:v>
                </c:pt>
                <c:pt idx="20">
                  <c:v>107.41</c:v>
                </c:pt>
                <c:pt idx="21">
                  <c:v>71.56</c:v>
                </c:pt>
                <c:pt idx="22">
                  <c:v>45.47</c:v>
                </c:pt>
                <c:pt idx="23" formatCode="0.00">
                  <c:v>39.67</c:v>
                </c:pt>
                <c:pt idx="24" formatCode="0.00">
                  <c:v>62.59</c:v>
                </c:pt>
                <c:pt idx="25" formatCode="0.000">
                  <c:v>48.98</c:v>
                </c:pt>
              </c:numCache>
            </c:numRef>
          </c:val>
          <c:extLst>
            <c:ext xmlns:c16="http://schemas.microsoft.com/office/drawing/2014/chart" uri="{C3380CC4-5D6E-409C-BE32-E72D297353CC}">
              <c16:uniqueId val="{00000001-32FB-4311-9618-A26D60AA5E79}"/>
            </c:ext>
          </c:extLst>
        </c:ser>
        <c:ser>
          <c:idx val="2"/>
          <c:order val="2"/>
          <c:tx>
            <c:strRef>
              <c:f>Sheet1!$D$1</c:f>
              <c:strCache>
                <c:ptCount val="1"/>
                <c:pt idx="0">
                  <c:v>High Yield Bonds </c:v>
                </c:pt>
              </c:strCache>
            </c:strRef>
          </c:tx>
          <c:spPr>
            <a:solidFill>
              <a:srgbClr val="B2B2B2"/>
            </a:solidFill>
          </c:spPr>
          <c:invertIfNegative val="0"/>
          <c:cat>
            <c:strRef>
              <c:f>Sheet1!$A$42:$A$67</c:f>
              <c:strCache>
                <c:ptCount val="26"/>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pt idx="15">
                  <c:v>4Q20</c:v>
                </c:pt>
                <c:pt idx="16">
                  <c:v>1Q21</c:v>
                </c:pt>
                <c:pt idx="17">
                  <c:v>2Q21</c:v>
                </c:pt>
                <c:pt idx="18">
                  <c:v>3Q21</c:v>
                </c:pt>
                <c:pt idx="19">
                  <c:v>4Q21</c:v>
                </c:pt>
                <c:pt idx="20">
                  <c:v>1Q22</c:v>
                </c:pt>
                <c:pt idx="21">
                  <c:v>2Q22</c:v>
                </c:pt>
                <c:pt idx="22">
                  <c:v>3Q22</c:v>
                </c:pt>
                <c:pt idx="23">
                  <c:v>4Q22</c:v>
                </c:pt>
                <c:pt idx="24">
                  <c:v>1Q23</c:v>
                </c:pt>
                <c:pt idx="25">
                  <c:v>2Q23</c:v>
                </c:pt>
              </c:strCache>
            </c:strRef>
          </c:cat>
          <c:val>
            <c:numRef>
              <c:f>Sheet1!$D$42:$D$67</c:f>
              <c:numCache>
                <c:formatCode>General</c:formatCode>
                <c:ptCount val="26"/>
                <c:pt idx="0">
                  <c:v>90.99</c:v>
                </c:pt>
                <c:pt idx="1">
                  <c:v>63.5</c:v>
                </c:pt>
                <c:pt idx="2">
                  <c:v>62.54</c:v>
                </c:pt>
                <c:pt idx="3">
                  <c:v>73.760000000000005</c:v>
                </c:pt>
                <c:pt idx="4">
                  <c:v>63.08</c:v>
                </c:pt>
                <c:pt idx="5">
                  <c:v>50.51</c:v>
                </c:pt>
                <c:pt idx="6">
                  <c:v>45.65</c:v>
                </c:pt>
                <c:pt idx="7">
                  <c:v>14.17</c:v>
                </c:pt>
                <c:pt idx="8">
                  <c:v>60.5</c:v>
                </c:pt>
                <c:pt idx="9">
                  <c:v>67</c:v>
                </c:pt>
                <c:pt idx="10">
                  <c:v>65.34</c:v>
                </c:pt>
                <c:pt idx="11">
                  <c:v>70.38</c:v>
                </c:pt>
                <c:pt idx="12">
                  <c:v>67.67</c:v>
                </c:pt>
                <c:pt idx="13">
                  <c:v>127.04</c:v>
                </c:pt>
                <c:pt idx="14">
                  <c:v>118.89</c:v>
                </c:pt>
                <c:pt idx="15">
                  <c:v>90.29</c:v>
                </c:pt>
                <c:pt idx="16">
                  <c:v>152.07</c:v>
                </c:pt>
                <c:pt idx="17">
                  <c:v>135.84</c:v>
                </c:pt>
                <c:pt idx="18">
                  <c:v>101.39</c:v>
                </c:pt>
                <c:pt idx="19">
                  <c:v>73.930000000000007</c:v>
                </c:pt>
                <c:pt idx="20">
                  <c:v>48.08</c:v>
                </c:pt>
                <c:pt idx="21">
                  <c:v>24.38</c:v>
                </c:pt>
                <c:pt idx="22">
                  <c:v>17.440000000000001</c:v>
                </c:pt>
                <c:pt idx="23" formatCode="0.00">
                  <c:v>14.12</c:v>
                </c:pt>
                <c:pt idx="24" formatCode="0.00">
                  <c:v>38.090000000000003</c:v>
                </c:pt>
                <c:pt idx="25" formatCode="0.000">
                  <c:v>52.2</c:v>
                </c:pt>
              </c:numCache>
            </c:numRef>
          </c:val>
          <c:extLst>
            <c:ext xmlns:c16="http://schemas.microsoft.com/office/drawing/2014/chart" uri="{C3380CC4-5D6E-409C-BE32-E72D297353CC}">
              <c16:uniqueId val="{00000002-32FB-4311-9618-A26D60AA5E79}"/>
            </c:ext>
          </c:extLst>
        </c:ser>
        <c:dLbls>
          <c:showLegendKey val="0"/>
          <c:showVal val="0"/>
          <c:showCatName val="0"/>
          <c:showSerName val="0"/>
          <c:showPercent val="0"/>
          <c:showBubbleSize val="0"/>
        </c:dLbls>
        <c:gapWidth val="219"/>
        <c:overlap val="100"/>
        <c:axId val="-1223753568"/>
        <c:axId val="-1223751520"/>
      </c:barChart>
      <c:catAx>
        <c:axId val="-122375356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1223751520"/>
        <c:crosses val="autoZero"/>
        <c:auto val="1"/>
        <c:lblAlgn val="ctr"/>
        <c:lblOffset val="100"/>
        <c:noMultiLvlLbl val="0"/>
      </c:catAx>
      <c:valAx>
        <c:axId val="-1223751520"/>
        <c:scaling>
          <c:orientation val="minMax"/>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legend>
      <c:legendPos val="b"/>
      <c:layout>
        <c:manualLayout>
          <c:xMode val="edge"/>
          <c:yMode val="edge"/>
          <c:x val="9.7543215793677959E-2"/>
          <c:y val="0.94291747695239181"/>
          <c:w val="0.87102791281524594"/>
          <c:h val="5.4272536217670302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b="1">
                <a:latin typeface="Arial" panose="020B0604020202020204" pitchFamily="34" charset="0"/>
                <a:cs typeface="Arial" panose="020B0604020202020204" pitchFamily="34" charset="0"/>
              </a:rPr>
              <a:t>Total Assets: Public vs. Private BDCs (</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 - based</a:t>
            </a:r>
            <a:r>
              <a:rPr lang="en-US" b="1" baseline="0">
                <a:latin typeface="Arial" panose="020B0604020202020204" pitchFamily="34" charset="0"/>
                <a:cs typeface="Arial" panose="020B0604020202020204" pitchFamily="34" charset="0"/>
              </a:rPr>
              <a:t> on fair value)</a:t>
            </a:r>
            <a:endParaRPr lang="en-US" b="1">
              <a:latin typeface="Arial" panose="020B0604020202020204" pitchFamily="34" charset="0"/>
              <a:cs typeface="Arial" panose="020B0604020202020204" pitchFamily="34" charset="0"/>
            </a:endParaRPr>
          </a:p>
        </c:rich>
      </c:tx>
      <c:layout>
        <c:manualLayout>
          <c:xMode val="edge"/>
          <c:yMode val="edge"/>
          <c:x val="1.9626002034298603E-3"/>
          <c:y val="1.1943712906070001E-3"/>
        </c:manualLayout>
      </c:layout>
      <c:overlay val="0"/>
    </c:title>
    <c:autoTitleDeleted val="0"/>
    <c:plotArea>
      <c:layout>
        <c:manualLayout>
          <c:layoutTarget val="inner"/>
          <c:xMode val="edge"/>
          <c:yMode val="edge"/>
          <c:x val="5.2519685039370066E-2"/>
          <c:y val="9.1944444444444454E-2"/>
          <c:w val="0.93296304180600298"/>
          <c:h val="0.73844466316710411"/>
        </c:manualLayout>
      </c:layout>
      <c:barChart>
        <c:barDir val="col"/>
        <c:grouping val="stacked"/>
        <c:varyColors val="0"/>
        <c:ser>
          <c:idx val="0"/>
          <c:order val="0"/>
          <c:tx>
            <c:strRef>
              <c:f>Sheet1!$B$1</c:f>
              <c:strCache>
                <c:ptCount val="1"/>
                <c:pt idx="0">
                  <c:v>Publicly traded BDCs (listed)</c:v>
                </c:pt>
              </c:strCache>
            </c:strRef>
          </c:tx>
          <c:spPr>
            <a:solidFill>
              <a:schemeClr val="accent1"/>
            </a:solidFill>
          </c:spPr>
          <c:invertIfNegative val="0"/>
          <c:cat>
            <c:strRef>
              <c:f>Sheet1!$A$2:$A$86</c:f>
              <c:strCache>
                <c:ptCount val="85"/>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pt idx="42">
                  <c:v>3Q12</c:v>
                </c:pt>
                <c:pt idx="43">
                  <c:v>4Q12</c:v>
                </c:pt>
                <c:pt idx="44">
                  <c:v>1Q13</c:v>
                </c:pt>
                <c:pt idx="45">
                  <c:v>2Q13</c:v>
                </c:pt>
                <c:pt idx="46">
                  <c:v>3Q13</c:v>
                </c:pt>
                <c:pt idx="47">
                  <c:v>4Q13</c:v>
                </c:pt>
                <c:pt idx="48">
                  <c:v>1Q14</c:v>
                </c:pt>
                <c:pt idx="49">
                  <c:v>2Q14</c:v>
                </c:pt>
                <c:pt idx="50">
                  <c:v>3Q14</c:v>
                </c:pt>
                <c:pt idx="51">
                  <c:v>4Q14</c:v>
                </c:pt>
                <c:pt idx="52">
                  <c:v>1Q15</c:v>
                </c:pt>
                <c:pt idx="53">
                  <c:v>2Q15</c:v>
                </c:pt>
                <c:pt idx="54">
                  <c:v>3Q15</c:v>
                </c:pt>
                <c:pt idx="55">
                  <c:v>4Q15</c:v>
                </c:pt>
                <c:pt idx="56">
                  <c:v>1Q16</c:v>
                </c:pt>
                <c:pt idx="57">
                  <c:v>2Q16</c:v>
                </c:pt>
                <c:pt idx="58">
                  <c:v>3Q16</c:v>
                </c:pt>
                <c:pt idx="59">
                  <c:v>4Q16</c:v>
                </c:pt>
                <c:pt idx="60">
                  <c:v>1Q17</c:v>
                </c:pt>
                <c:pt idx="61">
                  <c:v>2Q17</c:v>
                </c:pt>
                <c:pt idx="62">
                  <c:v>3Q17</c:v>
                </c:pt>
                <c:pt idx="63">
                  <c:v>4Q17</c:v>
                </c:pt>
                <c:pt idx="64">
                  <c:v>1Q18</c:v>
                </c:pt>
                <c:pt idx="65">
                  <c:v>2Q18</c:v>
                </c:pt>
                <c:pt idx="66">
                  <c:v>3Q18</c:v>
                </c:pt>
                <c:pt idx="67">
                  <c:v>4Q18</c:v>
                </c:pt>
                <c:pt idx="68">
                  <c:v>1Q19</c:v>
                </c:pt>
                <c:pt idx="69">
                  <c:v>2Q19</c:v>
                </c:pt>
                <c:pt idx="70">
                  <c:v>3Q19</c:v>
                </c:pt>
                <c:pt idx="71">
                  <c:v>4Q19</c:v>
                </c:pt>
                <c:pt idx="72">
                  <c:v>1Q20</c:v>
                </c:pt>
                <c:pt idx="73">
                  <c:v>2Q20</c:v>
                </c:pt>
                <c:pt idx="74">
                  <c:v>3Q20</c:v>
                </c:pt>
                <c:pt idx="75">
                  <c:v>4Q20</c:v>
                </c:pt>
                <c:pt idx="76">
                  <c:v>1Q21</c:v>
                </c:pt>
                <c:pt idx="77">
                  <c:v>2Q21</c:v>
                </c:pt>
                <c:pt idx="78">
                  <c:v>3Q21</c:v>
                </c:pt>
                <c:pt idx="79">
                  <c:v>4Q21</c:v>
                </c:pt>
                <c:pt idx="80">
                  <c:v>1Q22</c:v>
                </c:pt>
                <c:pt idx="81">
                  <c:v>2Q22</c:v>
                </c:pt>
                <c:pt idx="82">
                  <c:v>3Q22</c:v>
                </c:pt>
                <c:pt idx="83">
                  <c:v>4Q22</c:v>
                </c:pt>
                <c:pt idx="84">
                  <c:v>1Q23</c:v>
                </c:pt>
              </c:strCache>
            </c:strRef>
          </c:cat>
          <c:val>
            <c:numRef>
              <c:f>Sheet1!$B$2:$B$86</c:f>
              <c:numCache>
                <c:formatCode>0.00</c:formatCode>
                <c:ptCount val="85"/>
                <c:pt idx="0">
                  <c:v>4.8756300000000001</c:v>
                </c:pt>
                <c:pt idx="1">
                  <c:v>5.1388540000000003</c:v>
                </c:pt>
                <c:pt idx="2">
                  <c:v>5.2422830000000005</c:v>
                </c:pt>
                <c:pt idx="3">
                  <c:v>5.6145569999999996</c:v>
                </c:pt>
                <c:pt idx="4">
                  <c:v>5.4858410000000006</c:v>
                </c:pt>
                <c:pt idx="5">
                  <c:v>5.8296009999999994</c:v>
                </c:pt>
                <c:pt idx="6">
                  <c:v>6.3220000000000001</c:v>
                </c:pt>
                <c:pt idx="7">
                  <c:v>6.8404359999999995</c:v>
                </c:pt>
                <c:pt idx="8">
                  <c:v>7.0558829999999997</c:v>
                </c:pt>
                <c:pt idx="9">
                  <c:v>8.8327330000000011</c:v>
                </c:pt>
                <c:pt idx="10">
                  <c:v>10.365461999999999</c:v>
                </c:pt>
                <c:pt idx="11">
                  <c:v>11.000526000000001</c:v>
                </c:pt>
                <c:pt idx="12">
                  <c:v>12.307334000000001</c:v>
                </c:pt>
                <c:pt idx="13">
                  <c:v>13.155805000000001</c:v>
                </c:pt>
                <c:pt idx="14">
                  <c:v>14.524414</c:v>
                </c:pt>
                <c:pt idx="15">
                  <c:v>16.025673000000001</c:v>
                </c:pt>
                <c:pt idx="16">
                  <c:v>17.532365000000002</c:v>
                </c:pt>
                <c:pt idx="17">
                  <c:v>19.338913999999999</c:v>
                </c:pt>
                <c:pt idx="18">
                  <c:v>21.041315999999998</c:v>
                </c:pt>
                <c:pt idx="19">
                  <c:v>22.925725</c:v>
                </c:pt>
                <c:pt idx="20">
                  <c:v>25.489189</c:v>
                </c:pt>
                <c:pt idx="21">
                  <c:v>30.438357</c:v>
                </c:pt>
                <c:pt idx="22">
                  <c:v>30.103151999999998</c:v>
                </c:pt>
                <c:pt idx="23">
                  <c:v>31.258053</c:v>
                </c:pt>
                <c:pt idx="24">
                  <c:v>30.632237</c:v>
                </c:pt>
                <c:pt idx="25">
                  <c:v>31.897441999999998</c:v>
                </c:pt>
                <c:pt idx="26">
                  <c:v>30.332315999999999</c:v>
                </c:pt>
                <c:pt idx="27">
                  <c:v>24.987904999999998</c:v>
                </c:pt>
                <c:pt idx="28">
                  <c:v>24.104089999999999</c:v>
                </c:pt>
                <c:pt idx="29">
                  <c:v>23.424343</c:v>
                </c:pt>
                <c:pt idx="30">
                  <c:v>23.476401999999997</c:v>
                </c:pt>
                <c:pt idx="31">
                  <c:v>24.542390999999999</c:v>
                </c:pt>
                <c:pt idx="32">
                  <c:v>22.774749</c:v>
                </c:pt>
                <c:pt idx="33">
                  <c:v>24.041173999999998</c:v>
                </c:pt>
                <c:pt idx="34">
                  <c:v>24.296887999999999</c:v>
                </c:pt>
                <c:pt idx="35">
                  <c:v>26.169794000000003</c:v>
                </c:pt>
                <c:pt idx="36">
                  <c:v>27.633388999999998</c:v>
                </c:pt>
                <c:pt idx="37">
                  <c:v>28.965389999999999</c:v>
                </c:pt>
                <c:pt idx="38">
                  <c:v>29.078658999999998</c:v>
                </c:pt>
                <c:pt idx="39">
                  <c:v>30.018464000000002</c:v>
                </c:pt>
                <c:pt idx="40">
                  <c:v>31.767378000000001</c:v>
                </c:pt>
                <c:pt idx="41">
                  <c:v>33.145949000000002</c:v>
                </c:pt>
                <c:pt idx="42">
                  <c:v>34.699856999999994</c:v>
                </c:pt>
                <c:pt idx="43">
                  <c:v>38.228580000000001</c:v>
                </c:pt>
                <c:pt idx="44">
                  <c:v>39.430577</c:v>
                </c:pt>
                <c:pt idx="45">
                  <c:v>42.109155000000001</c:v>
                </c:pt>
                <c:pt idx="46">
                  <c:v>44.856797</c:v>
                </c:pt>
                <c:pt idx="47">
                  <c:v>47.858278000000006</c:v>
                </c:pt>
                <c:pt idx="48">
                  <c:v>51.015244000000003</c:v>
                </c:pt>
                <c:pt idx="49">
                  <c:v>52.502137000000005</c:v>
                </c:pt>
                <c:pt idx="50">
                  <c:v>55.635080000000002</c:v>
                </c:pt>
                <c:pt idx="51">
                  <c:v>57.61691900000001</c:v>
                </c:pt>
                <c:pt idx="52">
                  <c:v>57.687934999999996</c:v>
                </c:pt>
                <c:pt idx="53">
                  <c:v>58.180354999999999</c:v>
                </c:pt>
                <c:pt idx="54">
                  <c:v>58.160031000000004</c:v>
                </c:pt>
                <c:pt idx="55">
                  <c:v>55.486842000000003</c:v>
                </c:pt>
                <c:pt idx="56">
                  <c:v>54.283501999999999</c:v>
                </c:pt>
                <c:pt idx="57">
                  <c:v>54.662115999999997</c:v>
                </c:pt>
                <c:pt idx="58">
                  <c:v>54.661904999999997</c:v>
                </c:pt>
                <c:pt idx="59">
                  <c:v>57.704000000000001</c:v>
                </c:pt>
                <c:pt idx="60">
                  <c:v>60.478000000000002</c:v>
                </c:pt>
                <c:pt idx="61">
                  <c:v>62.860999999999997</c:v>
                </c:pt>
                <c:pt idx="62">
                  <c:v>62.109000000000002</c:v>
                </c:pt>
                <c:pt idx="63">
                  <c:v>62.600999999999999</c:v>
                </c:pt>
                <c:pt idx="64">
                  <c:v>63.444000000000003</c:v>
                </c:pt>
                <c:pt idx="65">
                  <c:v>64.034999999999997</c:v>
                </c:pt>
                <c:pt idx="66">
                  <c:v>64.578000000000003</c:v>
                </c:pt>
                <c:pt idx="67">
                  <c:v>65.945999999999998</c:v>
                </c:pt>
                <c:pt idx="68">
                  <c:v>68.608999999999995</c:v>
                </c:pt>
                <c:pt idx="69">
                  <c:v>78.016000000000005</c:v>
                </c:pt>
                <c:pt idx="70">
                  <c:v>81.977999999999994</c:v>
                </c:pt>
                <c:pt idx="71">
                  <c:v>85.77</c:v>
                </c:pt>
                <c:pt idx="72">
                  <c:v>83.507999999999996</c:v>
                </c:pt>
                <c:pt idx="73">
                  <c:v>89.57</c:v>
                </c:pt>
                <c:pt idx="74">
                  <c:v>90.750729000000007</c:v>
                </c:pt>
                <c:pt idx="75">
                  <c:v>99.325654</c:v>
                </c:pt>
                <c:pt idx="76">
                  <c:v>98.731999999999999</c:v>
                </c:pt>
                <c:pt idx="77">
                  <c:v>103.91</c:v>
                </c:pt>
                <c:pt idx="78">
                  <c:v>110.73</c:v>
                </c:pt>
                <c:pt idx="79">
                  <c:v>127.191</c:v>
                </c:pt>
                <c:pt idx="80">
                  <c:v>128.06100000000001</c:v>
                </c:pt>
                <c:pt idx="81">
                  <c:v>130.37</c:v>
                </c:pt>
                <c:pt idx="82">
                  <c:v>130.27000000000001</c:v>
                </c:pt>
                <c:pt idx="83">
                  <c:v>130</c:v>
                </c:pt>
                <c:pt idx="84">
                  <c:v>130.39699999999999</c:v>
                </c:pt>
              </c:numCache>
            </c:numRef>
          </c:val>
          <c:extLst>
            <c:ext xmlns:c16="http://schemas.microsoft.com/office/drawing/2014/chart" uri="{C3380CC4-5D6E-409C-BE32-E72D297353CC}">
              <c16:uniqueId val="{00000000-3E4E-A94B-8216-A5A5C819502E}"/>
            </c:ext>
          </c:extLst>
        </c:ser>
        <c:ser>
          <c:idx val="1"/>
          <c:order val="1"/>
          <c:tx>
            <c:strRef>
              <c:f>Sheet1!$C$1</c:f>
              <c:strCache>
                <c:ptCount val="1"/>
                <c:pt idx="0">
                  <c:v>Unlisted/private BDCs (excluding perpetuals)</c:v>
                </c:pt>
              </c:strCache>
            </c:strRef>
          </c:tx>
          <c:spPr>
            <a:solidFill>
              <a:srgbClr val="99A5FF"/>
            </a:solidFill>
          </c:spPr>
          <c:invertIfNegative val="0"/>
          <c:cat>
            <c:strRef>
              <c:f>Sheet1!$A$2:$A$86</c:f>
              <c:strCache>
                <c:ptCount val="85"/>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pt idx="42">
                  <c:v>3Q12</c:v>
                </c:pt>
                <c:pt idx="43">
                  <c:v>4Q12</c:v>
                </c:pt>
                <c:pt idx="44">
                  <c:v>1Q13</c:v>
                </c:pt>
                <c:pt idx="45">
                  <c:v>2Q13</c:v>
                </c:pt>
                <c:pt idx="46">
                  <c:v>3Q13</c:v>
                </c:pt>
                <c:pt idx="47">
                  <c:v>4Q13</c:v>
                </c:pt>
                <c:pt idx="48">
                  <c:v>1Q14</c:v>
                </c:pt>
                <c:pt idx="49">
                  <c:v>2Q14</c:v>
                </c:pt>
                <c:pt idx="50">
                  <c:v>3Q14</c:v>
                </c:pt>
                <c:pt idx="51">
                  <c:v>4Q14</c:v>
                </c:pt>
                <c:pt idx="52">
                  <c:v>1Q15</c:v>
                </c:pt>
                <c:pt idx="53">
                  <c:v>2Q15</c:v>
                </c:pt>
                <c:pt idx="54">
                  <c:v>3Q15</c:v>
                </c:pt>
                <c:pt idx="55">
                  <c:v>4Q15</c:v>
                </c:pt>
                <c:pt idx="56">
                  <c:v>1Q16</c:v>
                </c:pt>
                <c:pt idx="57">
                  <c:v>2Q16</c:v>
                </c:pt>
                <c:pt idx="58">
                  <c:v>3Q16</c:v>
                </c:pt>
                <c:pt idx="59">
                  <c:v>4Q16</c:v>
                </c:pt>
                <c:pt idx="60">
                  <c:v>1Q17</c:v>
                </c:pt>
                <c:pt idx="61">
                  <c:v>2Q17</c:v>
                </c:pt>
                <c:pt idx="62">
                  <c:v>3Q17</c:v>
                </c:pt>
                <c:pt idx="63">
                  <c:v>4Q17</c:v>
                </c:pt>
                <c:pt idx="64">
                  <c:v>1Q18</c:v>
                </c:pt>
                <c:pt idx="65">
                  <c:v>2Q18</c:v>
                </c:pt>
                <c:pt idx="66">
                  <c:v>3Q18</c:v>
                </c:pt>
                <c:pt idx="67">
                  <c:v>4Q18</c:v>
                </c:pt>
                <c:pt idx="68">
                  <c:v>1Q19</c:v>
                </c:pt>
                <c:pt idx="69">
                  <c:v>2Q19</c:v>
                </c:pt>
                <c:pt idx="70">
                  <c:v>3Q19</c:v>
                </c:pt>
                <c:pt idx="71">
                  <c:v>4Q19</c:v>
                </c:pt>
                <c:pt idx="72">
                  <c:v>1Q20</c:v>
                </c:pt>
                <c:pt idx="73">
                  <c:v>2Q20</c:v>
                </c:pt>
                <c:pt idx="74">
                  <c:v>3Q20</c:v>
                </c:pt>
                <c:pt idx="75">
                  <c:v>4Q20</c:v>
                </c:pt>
                <c:pt idx="76">
                  <c:v>1Q21</c:v>
                </c:pt>
                <c:pt idx="77">
                  <c:v>2Q21</c:v>
                </c:pt>
                <c:pt idx="78">
                  <c:v>3Q21</c:v>
                </c:pt>
                <c:pt idx="79">
                  <c:v>4Q21</c:v>
                </c:pt>
                <c:pt idx="80">
                  <c:v>1Q22</c:v>
                </c:pt>
                <c:pt idx="81">
                  <c:v>2Q22</c:v>
                </c:pt>
                <c:pt idx="82">
                  <c:v>3Q22</c:v>
                </c:pt>
                <c:pt idx="83">
                  <c:v>4Q22</c:v>
                </c:pt>
                <c:pt idx="84">
                  <c:v>1Q23</c:v>
                </c:pt>
              </c:strCache>
            </c:strRef>
          </c:cat>
          <c:val>
            <c:numRef>
              <c:f>Sheet1!$C$2:$C$86</c:f>
              <c:numCache>
                <c:formatCode>0.00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1.1221489999999998</c:v>
                </c:pt>
                <c:pt idx="37">
                  <c:v>1.2929139999999999</c:v>
                </c:pt>
                <c:pt idx="38">
                  <c:v>1.7673030000000001</c:v>
                </c:pt>
                <c:pt idx="39">
                  <c:v>2.4069820000000002</c:v>
                </c:pt>
                <c:pt idx="40">
                  <c:v>3.2234540000000003</c:v>
                </c:pt>
                <c:pt idx="41">
                  <c:v>4.3097560000000001</c:v>
                </c:pt>
                <c:pt idx="42">
                  <c:v>5.9214080000000004</c:v>
                </c:pt>
                <c:pt idx="43">
                  <c:v>6.9890680000000005</c:v>
                </c:pt>
                <c:pt idx="44">
                  <c:v>8.3727350000000005</c:v>
                </c:pt>
                <c:pt idx="45">
                  <c:v>9.8682569999999998</c:v>
                </c:pt>
                <c:pt idx="46">
                  <c:v>12.008334000000001</c:v>
                </c:pt>
                <c:pt idx="47">
                  <c:v>14.067681</c:v>
                </c:pt>
                <c:pt idx="48">
                  <c:v>15.305816999999999</c:v>
                </c:pt>
                <c:pt idx="49">
                  <c:v>18.118859</c:v>
                </c:pt>
                <c:pt idx="50">
                  <c:v>19.919765999999999</c:v>
                </c:pt>
                <c:pt idx="51">
                  <c:v>22.037276000000002</c:v>
                </c:pt>
                <c:pt idx="52">
                  <c:v>23.849736</c:v>
                </c:pt>
                <c:pt idx="53">
                  <c:v>26.634061000000003</c:v>
                </c:pt>
                <c:pt idx="54">
                  <c:v>27.451080000000001</c:v>
                </c:pt>
                <c:pt idx="55">
                  <c:v>27.819403999999999</c:v>
                </c:pt>
                <c:pt idx="56">
                  <c:v>27.948112000000002</c:v>
                </c:pt>
                <c:pt idx="57">
                  <c:v>30.039701000000001</c:v>
                </c:pt>
                <c:pt idx="58">
                  <c:v>30.522569000000001</c:v>
                </c:pt>
                <c:pt idx="59">
                  <c:v>25.774000000000001</c:v>
                </c:pt>
                <c:pt idx="60">
                  <c:v>27.879000000000001</c:v>
                </c:pt>
                <c:pt idx="61">
                  <c:v>27.358000000000001</c:v>
                </c:pt>
                <c:pt idx="62">
                  <c:v>28.222999999999999</c:v>
                </c:pt>
                <c:pt idx="63">
                  <c:v>29.437000000000001</c:v>
                </c:pt>
                <c:pt idx="64">
                  <c:v>30.18</c:v>
                </c:pt>
                <c:pt idx="65">
                  <c:v>31.385000000000005</c:v>
                </c:pt>
                <c:pt idx="66">
                  <c:v>34.355999999999995</c:v>
                </c:pt>
                <c:pt idx="67">
                  <c:v>34.872</c:v>
                </c:pt>
                <c:pt idx="68">
                  <c:v>37.681000000000012</c:v>
                </c:pt>
                <c:pt idx="69">
                  <c:v>31.100999999999999</c:v>
                </c:pt>
                <c:pt idx="70">
                  <c:v>34.098999999999997</c:v>
                </c:pt>
                <c:pt idx="71">
                  <c:v>37.314999999999998</c:v>
                </c:pt>
                <c:pt idx="72">
                  <c:v>38.613</c:v>
                </c:pt>
                <c:pt idx="73">
                  <c:v>31.204999999999998</c:v>
                </c:pt>
                <c:pt idx="74">
                  <c:v>35.063983</c:v>
                </c:pt>
                <c:pt idx="75">
                  <c:v>34.946041999999998</c:v>
                </c:pt>
                <c:pt idx="76">
                  <c:v>38.551139999999997</c:v>
                </c:pt>
                <c:pt idx="77">
                  <c:v>45.608445000000003</c:v>
                </c:pt>
                <c:pt idx="78">
                  <c:v>50.387469999999993</c:v>
                </c:pt>
                <c:pt idx="79">
                  <c:v>46.503558999999996</c:v>
                </c:pt>
                <c:pt idx="80">
                  <c:v>46.037999999999997</c:v>
                </c:pt>
                <c:pt idx="81">
                  <c:v>51.83</c:v>
                </c:pt>
                <c:pt idx="82">
                  <c:v>55.2</c:v>
                </c:pt>
                <c:pt idx="83">
                  <c:v>58.3</c:v>
                </c:pt>
                <c:pt idx="84">
                  <c:v>62.13</c:v>
                </c:pt>
              </c:numCache>
            </c:numRef>
          </c:val>
          <c:extLst>
            <c:ext xmlns:c16="http://schemas.microsoft.com/office/drawing/2014/chart" uri="{C3380CC4-5D6E-409C-BE32-E72D297353CC}">
              <c16:uniqueId val="{00000000-4C3A-4122-8759-59E11E0F7304}"/>
            </c:ext>
          </c:extLst>
        </c:ser>
        <c:ser>
          <c:idx val="2"/>
          <c:order val="2"/>
          <c:tx>
            <c:strRef>
              <c:f>Sheet1!$D$1</c:f>
              <c:strCache>
                <c:ptCount val="1"/>
                <c:pt idx="0">
                  <c:v>Perpetual-life BDCs</c:v>
                </c:pt>
              </c:strCache>
            </c:strRef>
          </c:tx>
          <c:spPr>
            <a:solidFill>
              <a:srgbClr val="B2B2B2"/>
            </a:solidFill>
          </c:spPr>
          <c:invertIfNegative val="0"/>
          <c:cat>
            <c:strRef>
              <c:f>Sheet1!$A$2:$A$86</c:f>
              <c:strCache>
                <c:ptCount val="85"/>
                <c:pt idx="0">
                  <c:v>1Q02</c:v>
                </c:pt>
                <c:pt idx="1">
                  <c:v>2Q02</c:v>
                </c:pt>
                <c:pt idx="2">
                  <c:v>3Q02</c:v>
                </c:pt>
                <c:pt idx="3">
                  <c:v>4Q02</c:v>
                </c:pt>
                <c:pt idx="4">
                  <c:v>1Q03</c:v>
                </c:pt>
                <c:pt idx="5">
                  <c:v>2Q03</c:v>
                </c:pt>
                <c:pt idx="6">
                  <c:v>3Q03</c:v>
                </c:pt>
                <c:pt idx="7">
                  <c:v>4Q03</c:v>
                </c:pt>
                <c:pt idx="8">
                  <c:v>1Q04</c:v>
                </c:pt>
                <c:pt idx="9">
                  <c:v>2Q04</c:v>
                </c:pt>
                <c:pt idx="10">
                  <c:v>3Q04</c:v>
                </c:pt>
                <c:pt idx="11">
                  <c:v>4Q04</c:v>
                </c:pt>
                <c:pt idx="12">
                  <c:v>1Q05</c:v>
                </c:pt>
                <c:pt idx="13">
                  <c:v>2Q05</c:v>
                </c:pt>
                <c:pt idx="14">
                  <c:v>3Q05</c:v>
                </c:pt>
                <c:pt idx="15">
                  <c:v>4Q05</c:v>
                </c:pt>
                <c:pt idx="16">
                  <c:v>1Q06</c:v>
                </c:pt>
                <c:pt idx="17">
                  <c:v>2Q06</c:v>
                </c:pt>
                <c:pt idx="18">
                  <c:v>3Q06</c:v>
                </c:pt>
                <c:pt idx="19">
                  <c:v>4Q06</c:v>
                </c:pt>
                <c:pt idx="20">
                  <c:v>1Q07</c:v>
                </c:pt>
                <c:pt idx="21">
                  <c:v>2Q07</c:v>
                </c:pt>
                <c:pt idx="22">
                  <c:v>3Q07</c:v>
                </c:pt>
                <c:pt idx="23">
                  <c:v>4Q07</c:v>
                </c:pt>
                <c:pt idx="24">
                  <c:v>1Q08</c:v>
                </c:pt>
                <c:pt idx="25">
                  <c:v>2Q08</c:v>
                </c:pt>
                <c:pt idx="26">
                  <c:v>3Q08</c:v>
                </c:pt>
                <c:pt idx="27">
                  <c:v>4Q08</c:v>
                </c:pt>
                <c:pt idx="28">
                  <c:v>1Q09</c:v>
                </c:pt>
                <c:pt idx="29">
                  <c:v>2Q09</c:v>
                </c:pt>
                <c:pt idx="30">
                  <c:v>3Q09</c:v>
                </c:pt>
                <c:pt idx="31">
                  <c:v>4Q09</c:v>
                </c:pt>
                <c:pt idx="32">
                  <c:v>1Q10</c:v>
                </c:pt>
                <c:pt idx="33">
                  <c:v>2Q10</c:v>
                </c:pt>
                <c:pt idx="34">
                  <c:v>3Q10</c:v>
                </c:pt>
                <c:pt idx="35">
                  <c:v>4Q10</c:v>
                </c:pt>
                <c:pt idx="36">
                  <c:v>1Q11</c:v>
                </c:pt>
                <c:pt idx="37">
                  <c:v>2Q11</c:v>
                </c:pt>
                <c:pt idx="38">
                  <c:v>3Q11</c:v>
                </c:pt>
                <c:pt idx="39">
                  <c:v>4Q11</c:v>
                </c:pt>
                <c:pt idx="40">
                  <c:v>1Q12</c:v>
                </c:pt>
                <c:pt idx="41">
                  <c:v>2Q12</c:v>
                </c:pt>
                <c:pt idx="42">
                  <c:v>3Q12</c:v>
                </c:pt>
                <c:pt idx="43">
                  <c:v>4Q12</c:v>
                </c:pt>
                <c:pt idx="44">
                  <c:v>1Q13</c:v>
                </c:pt>
                <c:pt idx="45">
                  <c:v>2Q13</c:v>
                </c:pt>
                <c:pt idx="46">
                  <c:v>3Q13</c:v>
                </c:pt>
                <c:pt idx="47">
                  <c:v>4Q13</c:v>
                </c:pt>
                <c:pt idx="48">
                  <c:v>1Q14</c:v>
                </c:pt>
                <c:pt idx="49">
                  <c:v>2Q14</c:v>
                </c:pt>
                <c:pt idx="50">
                  <c:v>3Q14</c:v>
                </c:pt>
                <c:pt idx="51">
                  <c:v>4Q14</c:v>
                </c:pt>
                <c:pt idx="52">
                  <c:v>1Q15</c:v>
                </c:pt>
                <c:pt idx="53">
                  <c:v>2Q15</c:v>
                </c:pt>
                <c:pt idx="54">
                  <c:v>3Q15</c:v>
                </c:pt>
                <c:pt idx="55">
                  <c:v>4Q15</c:v>
                </c:pt>
                <c:pt idx="56">
                  <c:v>1Q16</c:v>
                </c:pt>
                <c:pt idx="57">
                  <c:v>2Q16</c:v>
                </c:pt>
                <c:pt idx="58">
                  <c:v>3Q16</c:v>
                </c:pt>
                <c:pt idx="59">
                  <c:v>4Q16</c:v>
                </c:pt>
                <c:pt idx="60">
                  <c:v>1Q17</c:v>
                </c:pt>
                <c:pt idx="61">
                  <c:v>2Q17</c:v>
                </c:pt>
                <c:pt idx="62">
                  <c:v>3Q17</c:v>
                </c:pt>
                <c:pt idx="63">
                  <c:v>4Q17</c:v>
                </c:pt>
                <c:pt idx="64">
                  <c:v>1Q18</c:v>
                </c:pt>
                <c:pt idx="65">
                  <c:v>2Q18</c:v>
                </c:pt>
                <c:pt idx="66">
                  <c:v>3Q18</c:v>
                </c:pt>
                <c:pt idx="67">
                  <c:v>4Q18</c:v>
                </c:pt>
                <c:pt idx="68">
                  <c:v>1Q19</c:v>
                </c:pt>
                <c:pt idx="69">
                  <c:v>2Q19</c:v>
                </c:pt>
                <c:pt idx="70">
                  <c:v>3Q19</c:v>
                </c:pt>
                <c:pt idx="71">
                  <c:v>4Q19</c:v>
                </c:pt>
                <c:pt idx="72">
                  <c:v>1Q20</c:v>
                </c:pt>
                <c:pt idx="73">
                  <c:v>2Q20</c:v>
                </c:pt>
                <c:pt idx="74">
                  <c:v>3Q20</c:v>
                </c:pt>
                <c:pt idx="75">
                  <c:v>4Q20</c:v>
                </c:pt>
                <c:pt idx="76">
                  <c:v>1Q21</c:v>
                </c:pt>
                <c:pt idx="77">
                  <c:v>2Q21</c:v>
                </c:pt>
                <c:pt idx="78">
                  <c:v>3Q21</c:v>
                </c:pt>
                <c:pt idx="79">
                  <c:v>4Q21</c:v>
                </c:pt>
                <c:pt idx="80">
                  <c:v>1Q22</c:v>
                </c:pt>
                <c:pt idx="81">
                  <c:v>2Q22</c:v>
                </c:pt>
                <c:pt idx="82">
                  <c:v>3Q22</c:v>
                </c:pt>
                <c:pt idx="83">
                  <c:v>4Q22</c:v>
                </c:pt>
                <c:pt idx="84">
                  <c:v>1Q23</c:v>
                </c:pt>
              </c:strCache>
            </c:strRef>
          </c:cat>
          <c:val>
            <c:numRef>
              <c:f>Sheet1!$D$2:$D$86</c:f>
              <c:numCache>
                <c:formatCode>General</c:formatCode>
                <c:ptCount val="85"/>
                <c:pt idx="76" formatCode="0.00">
                  <c:v>5.5348600000000001</c:v>
                </c:pt>
                <c:pt idx="77" formatCode="0.00">
                  <c:v>11.754265999999999</c:v>
                </c:pt>
                <c:pt idx="78" formatCode="0.00">
                  <c:v>19.41253</c:v>
                </c:pt>
                <c:pt idx="79" formatCode="0.00">
                  <c:v>33.959440999999998</c:v>
                </c:pt>
                <c:pt idx="80" formatCode="0.00">
                  <c:v>57.598999999999997</c:v>
                </c:pt>
                <c:pt idx="81" formatCode="_(* #,##0.00_);_(* \(#,##0.00\);_(* &quot;-&quot;??_);_(@_)">
                  <c:v>73.58</c:v>
                </c:pt>
                <c:pt idx="82" formatCode="_(* #,##0.00_);_(* \(#,##0.00\);_(* &quot;-&quot;??_);_(@_)">
                  <c:v>81.641999999999996</c:v>
                </c:pt>
                <c:pt idx="83" formatCode="0.00">
                  <c:v>85.09</c:v>
                </c:pt>
                <c:pt idx="84" formatCode="0.00">
                  <c:v>87.287999999999997</c:v>
                </c:pt>
              </c:numCache>
            </c:numRef>
          </c:val>
          <c:extLst>
            <c:ext xmlns:c16="http://schemas.microsoft.com/office/drawing/2014/chart" uri="{C3380CC4-5D6E-409C-BE32-E72D297353CC}">
              <c16:uniqueId val="{00000001-FE88-4A70-A5B4-F958B552D7C3}"/>
            </c:ext>
          </c:extLst>
        </c:ser>
        <c:dLbls>
          <c:showLegendKey val="0"/>
          <c:showVal val="0"/>
          <c:showCatName val="0"/>
          <c:showSerName val="0"/>
          <c:showPercent val="0"/>
          <c:showBubbleSize val="0"/>
        </c:dLbls>
        <c:gapWidth val="104"/>
        <c:overlap val="100"/>
        <c:axId val="301916928"/>
        <c:axId val="301918464"/>
      </c:barChart>
      <c:catAx>
        <c:axId val="30191692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01918464"/>
        <c:crosses val="autoZero"/>
        <c:auto val="1"/>
        <c:lblAlgn val="ctr"/>
        <c:lblOffset val="100"/>
        <c:tickLblSkip val="1"/>
        <c:noMultiLvlLbl val="0"/>
      </c:catAx>
      <c:valAx>
        <c:axId val="301918464"/>
        <c:scaling>
          <c:orientation val="minMax"/>
          <c:max val="280"/>
          <c:min val="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01916928"/>
        <c:crosses val="autoZero"/>
        <c:crossBetween val="between"/>
        <c:majorUnit val="20"/>
      </c:valAx>
      <c:spPr>
        <a:ln>
          <a:noFill/>
        </a:ln>
      </c:spPr>
    </c:plotArea>
    <c:legend>
      <c:legendPos val="b"/>
      <c:layout>
        <c:manualLayout>
          <c:xMode val="edge"/>
          <c:yMode val="edge"/>
          <c:x val="5.8122897239471123E-2"/>
          <c:y val="0.92792147856518314"/>
          <c:w val="0.58765243618997121"/>
          <c:h val="5.1083224667633098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pPr>
            <a:r>
              <a:rPr lang="en-US" b="1"/>
              <a:t>Middle Market Direct Lending Capital Raised (</a:t>
            </a:r>
            <a:r>
              <a:rPr lang="en-US" b="1" err="1"/>
              <a:t>US$bn</a:t>
            </a:r>
            <a:r>
              <a:rPr lang="en-US" b="1"/>
              <a:t>)</a:t>
            </a:r>
          </a:p>
        </c:rich>
      </c:tx>
      <c:layout>
        <c:manualLayout>
          <c:xMode val="edge"/>
          <c:yMode val="edge"/>
          <c:x val="8.5727438969139969E-4"/>
          <c:y val="3.8927718304873842E-5"/>
        </c:manualLayout>
      </c:layout>
      <c:overlay val="0"/>
    </c:title>
    <c:autoTitleDeleted val="0"/>
    <c:plotArea>
      <c:layout>
        <c:manualLayout>
          <c:layoutTarget val="inner"/>
          <c:xMode val="edge"/>
          <c:yMode val="edge"/>
          <c:x val="4.4366147471214631E-2"/>
          <c:y val="8.9526453154029906E-2"/>
          <c:w val="0.93689053896873065"/>
          <c:h val="0.73736618596832704"/>
        </c:manualLayout>
      </c:layout>
      <c:barChart>
        <c:barDir val="col"/>
        <c:grouping val="stacked"/>
        <c:varyColors val="0"/>
        <c:ser>
          <c:idx val="0"/>
          <c:order val="0"/>
          <c:tx>
            <c:strRef>
              <c:f>Sheet1!$B$1</c:f>
              <c:strCache>
                <c:ptCount val="1"/>
                <c:pt idx="0">
                  <c:v>MM CLO</c:v>
                </c:pt>
              </c:strCache>
            </c:strRef>
          </c:tx>
          <c:invertIfNegative val="0"/>
          <c:cat>
            <c:strRef>
              <c:f>Sheet1!$A$2:$A$39</c:f>
              <c:strCache>
                <c:ptCount val="38"/>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pt idx="35">
                  <c:v>4Q22</c:v>
                </c:pt>
                <c:pt idx="36">
                  <c:v>1Q23</c:v>
                </c:pt>
                <c:pt idx="37">
                  <c:v>2Q23</c:v>
                </c:pt>
              </c:strCache>
            </c:strRef>
          </c:cat>
          <c:val>
            <c:numRef>
              <c:f>Sheet1!$B$2:$B$39</c:f>
              <c:numCache>
                <c:formatCode>0.00</c:formatCode>
                <c:ptCount val="38"/>
                <c:pt idx="0">
                  <c:v>1.0389999999999999</c:v>
                </c:pt>
                <c:pt idx="1">
                  <c:v>2.6749999999999998</c:v>
                </c:pt>
                <c:pt idx="2">
                  <c:v>1.071</c:v>
                </c:pt>
                <c:pt idx="3">
                  <c:v>2.3969999999999998</c:v>
                </c:pt>
                <c:pt idx="4">
                  <c:v>1.863</c:v>
                </c:pt>
                <c:pt idx="5">
                  <c:v>1.5</c:v>
                </c:pt>
                <c:pt idx="6">
                  <c:v>1.681</c:v>
                </c:pt>
                <c:pt idx="7">
                  <c:v>0.76800000000000002</c:v>
                </c:pt>
                <c:pt idx="8">
                  <c:v>0.83</c:v>
                </c:pt>
                <c:pt idx="9">
                  <c:v>1.01</c:v>
                </c:pt>
                <c:pt idx="10">
                  <c:v>1.81</c:v>
                </c:pt>
                <c:pt idx="11">
                  <c:v>4.76</c:v>
                </c:pt>
                <c:pt idx="12">
                  <c:v>6.6</c:v>
                </c:pt>
                <c:pt idx="13">
                  <c:v>0.71</c:v>
                </c:pt>
                <c:pt idx="14">
                  <c:v>1.41</c:v>
                </c:pt>
                <c:pt idx="15">
                  <c:v>5.77</c:v>
                </c:pt>
                <c:pt idx="16">
                  <c:v>4.09</c:v>
                </c:pt>
                <c:pt idx="17">
                  <c:v>3.57</c:v>
                </c:pt>
                <c:pt idx="18">
                  <c:v>4.25</c:v>
                </c:pt>
                <c:pt idx="19">
                  <c:v>4.09</c:v>
                </c:pt>
                <c:pt idx="20">
                  <c:v>1.55</c:v>
                </c:pt>
                <c:pt idx="21">
                  <c:v>6.76</c:v>
                </c:pt>
                <c:pt idx="22">
                  <c:v>2.4900000000000002</c:v>
                </c:pt>
                <c:pt idx="23">
                  <c:v>4.32</c:v>
                </c:pt>
                <c:pt idx="24">
                  <c:v>1.92</c:v>
                </c:pt>
                <c:pt idx="25">
                  <c:v>1.42</c:v>
                </c:pt>
                <c:pt idx="26">
                  <c:v>2.4900000000000002</c:v>
                </c:pt>
                <c:pt idx="27">
                  <c:v>6.14</c:v>
                </c:pt>
                <c:pt idx="28">
                  <c:v>4.2</c:v>
                </c:pt>
                <c:pt idx="29">
                  <c:v>3</c:v>
                </c:pt>
                <c:pt idx="30">
                  <c:v>5.44</c:v>
                </c:pt>
                <c:pt idx="31">
                  <c:v>9.64</c:v>
                </c:pt>
                <c:pt idx="32" formatCode="General">
                  <c:v>2.5030000000000001</c:v>
                </c:pt>
                <c:pt idx="33" formatCode="0.0">
                  <c:v>3.226</c:v>
                </c:pt>
                <c:pt idx="34" formatCode="0.0">
                  <c:v>2.87</c:v>
                </c:pt>
                <c:pt idx="35" formatCode="0.0">
                  <c:v>4.67</c:v>
                </c:pt>
                <c:pt idx="36">
                  <c:v>6.9749999999999996</c:v>
                </c:pt>
                <c:pt idx="37" formatCode="0.0">
                  <c:v>4.8600000000000003</c:v>
                </c:pt>
              </c:numCache>
            </c:numRef>
          </c:val>
          <c:extLst>
            <c:ext xmlns:c16="http://schemas.microsoft.com/office/drawing/2014/chart" uri="{C3380CC4-5D6E-409C-BE32-E72D297353CC}">
              <c16:uniqueId val="{00000000-EE1E-4C5A-8AB5-B881F891F116}"/>
            </c:ext>
          </c:extLst>
        </c:ser>
        <c:ser>
          <c:idx val="1"/>
          <c:order val="1"/>
          <c:tx>
            <c:strRef>
              <c:f>Sheet1!$C$1</c:f>
              <c:strCache>
                <c:ptCount val="1"/>
                <c:pt idx="0">
                  <c:v>BDC Public Equity</c:v>
                </c:pt>
              </c:strCache>
            </c:strRef>
          </c:tx>
          <c:invertIfNegative val="0"/>
          <c:cat>
            <c:strRef>
              <c:f>Sheet1!$A$2:$A$39</c:f>
              <c:strCache>
                <c:ptCount val="38"/>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pt idx="35">
                  <c:v>4Q22</c:v>
                </c:pt>
                <c:pt idx="36">
                  <c:v>1Q23</c:v>
                </c:pt>
                <c:pt idx="37">
                  <c:v>2Q23</c:v>
                </c:pt>
              </c:strCache>
            </c:strRef>
          </c:cat>
          <c:val>
            <c:numRef>
              <c:f>Sheet1!$C$2:$C$39</c:f>
              <c:numCache>
                <c:formatCode>0.00</c:formatCode>
                <c:ptCount val="38"/>
                <c:pt idx="0">
                  <c:v>1.2390000000000001</c:v>
                </c:pt>
                <c:pt idx="1">
                  <c:v>0.38900000000000001</c:v>
                </c:pt>
                <c:pt idx="2">
                  <c:v>1.1459999999999999</c:v>
                </c:pt>
                <c:pt idx="3">
                  <c:v>0.16900000000000001</c:v>
                </c:pt>
                <c:pt idx="4">
                  <c:v>0.51600000000000001</c:v>
                </c:pt>
                <c:pt idx="5">
                  <c:v>0.161</c:v>
                </c:pt>
                <c:pt idx="6">
                  <c:v>7.0999999999999994E-2</c:v>
                </c:pt>
                <c:pt idx="7">
                  <c:v>1.7000000000000001E-2</c:v>
                </c:pt>
                <c:pt idx="8">
                  <c:v>0.09</c:v>
                </c:pt>
                <c:pt idx="9">
                  <c:v>0.12</c:v>
                </c:pt>
                <c:pt idx="10">
                  <c:v>0.35</c:v>
                </c:pt>
                <c:pt idx="11">
                  <c:v>0.35</c:v>
                </c:pt>
                <c:pt idx="12">
                  <c:v>0.34</c:v>
                </c:pt>
                <c:pt idx="13">
                  <c:v>0.72</c:v>
                </c:pt>
                <c:pt idx="14">
                  <c:v>0.01</c:v>
                </c:pt>
                <c:pt idx="15">
                  <c:v>0.11</c:v>
                </c:pt>
                <c:pt idx="16">
                  <c:v>0.08</c:v>
                </c:pt>
                <c:pt idx="17">
                  <c:v>0.3</c:v>
                </c:pt>
                <c:pt idx="18">
                  <c:v>0.11</c:v>
                </c:pt>
                <c:pt idx="19">
                  <c:v>0.17</c:v>
                </c:pt>
                <c:pt idx="20">
                  <c:v>0.17</c:v>
                </c:pt>
                <c:pt idx="21">
                  <c:v>0.1</c:v>
                </c:pt>
                <c:pt idx="22">
                  <c:v>0.31</c:v>
                </c:pt>
                <c:pt idx="23">
                  <c:v>0.28999999999999998</c:v>
                </c:pt>
                <c:pt idx="24">
                  <c:v>0.19</c:v>
                </c:pt>
                <c:pt idx="25">
                  <c:v>0.75</c:v>
                </c:pt>
                <c:pt idx="26">
                  <c:v>0</c:v>
                </c:pt>
                <c:pt idx="27">
                  <c:v>0</c:v>
                </c:pt>
                <c:pt idx="28">
                  <c:v>0.46</c:v>
                </c:pt>
                <c:pt idx="29">
                  <c:v>0.04</c:v>
                </c:pt>
                <c:pt idx="30">
                  <c:v>0.3</c:v>
                </c:pt>
                <c:pt idx="31">
                  <c:v>0.66</c:v>
                </c:pt>
                <c:pt idx="32">
                  <c:v>6.3E-2</c:v>
                </c:pt>
                <c:pt idx="33">
                  <c:v>5.8999999999999997E-2</c:v>
                </c:pt>
                <c:pt idx="34">
                  <c:v>0.18099999999999999</c:v>
                </c:pt>
                <c:pt idx="35">
                  <c:v>0.13400000000000001</c:v>
                </c:pt>
                <c:pt idx="36">
                  <c:v>3.4700000000000002E-2</c:v>
                </c:pt>
                <c:pt idx="37" formatCode="0.0">
                  <c:v>0</c:v>
                </c:pt>
              </c:numCache>
            </c:numRef>
          </c:val>
          <c:extLst>
            <c:ext xmlns:c16="http://schemas.microsoft.com/office/drawing/2014/chart" uri="{C3380CC4-5D6E-409C-BE32-E72D297353CC}">
              <c16:uniqueId val="{00000001-EE1E-4C5A-8AB5-B881F891F116}"/>
            </c:ext>
          </c:extLst>
        </c:ser>
        <c:ser>
          <c:idx val="2"/>
          <c:order val="2"/>
          <c:tx>
            <c:strRef>
              <c:f>Sheet1!$D$1</c:f>
              <c:strCache>
                <c:ptCount val="1"/>
                <c:pt idx="0">
                  <c:v>Private Debt Funds</c:v>
                </c:pt>
              </c:strCache>
            </c:strRef>
          </c:tx>
          <c:invertIfNegative val="0"/>
          <c:cat>
            <c:strRef>
              <c:f>Sheet1!$A$2:$A$39</c:f>
              <c:strCache>
                <c:ptCount val="38"/>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pt idx="35">
                  <c:v>4Q22</c:v>
                </c:pt>
                <c:pt idx="36">
                  <c:v>1Q23</c:v>
                </c:pt>
                <c:pt idx="37">
                  <c:v>2Q23</c:v>
                </c:pt>
              </c:strCache>
            </c:strRef>
          </c:cat>
          <c:val>
            <c:numRef>
              <c:f>Sheet1!$D$2:$D$39</c:f>
              <c:numCache>
                <c:formatCode>0.00</c:formatCode>
                <c:ptCount val="38"/>
                <c:pt idx="0">
                  <c:v>1.0620000000000001</c:v>
                </c:pt>
                <c:pt idx="1">
                  <c:v>6.3940000000000001</c:v>
                </c:pt>
                <c:pt idx="2">
                  <c:v>1.6619999999999999</c:v>
                </c:pt>
                <c:pt idx="3">
                  <c:v>3.9710000000000001</c:v>
                </c:pt>
                <c:pt idx="4">
                  <c:v>4.468</c:v>
                </c:pt>
                <c:pt idx="5">
                  <c:v>4.1150000000000002</c:v>
                </c:pt>
                <c:pt idx="6">
                  <c:v>7.7539999999999996</c:v>
                </c:pt>
                <c:pt idx="7">
                  <c:v>2.2400000000000002</c:v>
                </c:pt>
                <c:pt idx="8">
                  <c:v>4.71</c:v>
                </c:pt>
                <c:pt idx="9">
                  <c:v>7.32</c:v>
                </c:pt>
                <c:pt idx="10">
                  <c:v>5.07</c:v>
                </c:pt>
                <c:pt idx="11">
                  <c:v>16.940000000000001</c:v>
                </c:pt>
                <c:pt idx="12">
                  <c:v>6.51</c:v>
                </c:pt>
                <c:pt idx="13">
                  <c:v>14.4</c:v>
                </c:pt>
                <c:pt idx="14">
                  <c:v>15.04</c:v>
                </c:pt>
                <c:pt idx="15">
                  <c:v>11.3</c:v>
                </c:pt>
                <c:pt idx="16">
                  <c:v>15.79</c:v>
                </c:pt>
                <c:pt idx="17">
                  <c:v>8.89</c:v>
                </c:pt>
                <c:pt idx="18">
                  <c:v>11.04</c:v>
                </c:pt>
                <c:pt idx="19">
                  <c:v>28.33</c:v>
                </c:pt>
                <c:pt idx="20">
                  <c:v>10.72</c:v>
                </c:pt>
                <c:pt idx="21">
                  <c:v>10.81</c:v>
                </c:pt>
                <c:pt idx="22">
                  <c:v>20.329999999999998</c:v>
                </c:pt>
                <c:pt idx="23">
                  <c:v>8.64</c:v>
                </c:pt>
                <c:pt idx="24">
                  <c:v>11.46</c:v>
                </c:pt>
                <c:pt idx="25">
                  <c:v>21.33</c:v>
                </c:pt>
                <c:pt idx="26">
                  <c:v>28.04</c:v>
                </c:pt>
                <c:pt idx="27">
                  <c:v>20.9</c:v>
                </c:pt>
                <c:pt idx="28">
                  <c:v>33.14</c:v>
                </c:pt>
                <c:pt idx="29">
                  <c:v>21.8</c:v>
                </c:pt>
                <c:pt idx="30">
                  <c:v>37.68</c:v>
                </c:pt>
                <c:pt idx="31">
                  <c:v>56.76</c:v>
                </c:pt>
                <c:pt idx="32">
                  <c:v>27.9</c:v>
                </c:pt>
                <c:pt idx="33">
                  <c:v>43.12</c:v>
                </c:pt>
                <c:pt idx="34">
                  <c:v>31.13</c:v>
                </c:pt>
                <c:pt idx="35">
                  <c:v>13.4</c:v>
                </c:pt>
                <c:pt idx="36">
                  <c:v>19.93</c:v>
                </c:pt>
                <c:pt idx="37" formatCode="0.0">
                  <c:v>4.96</c:v>
                </c:pt>
              </c:numCache>
            </c:numRef>
          </c:val>
          <c:extLst>
            <c:ext xmlns:c16="http://schemas.microsoft.com/office/drawing/2014/chart" uri="{C3380CC4-5D6E-409C-BE32-E72D297353CC}">
              <c16:uniqueId val="{00000002-EE1E-4C5A-8AB5-B881F891F116}"/>
            </c:ext>
          </c:extLst>
        </c:ser>
        <c:ser>
          <c:idx val="3"/>
          <c:order val="3"/>
          <c:tx>
            <c:strRef>
              <c:f>Sheet1!$E$1</c:f>
              <c:strCache>
                <c:ptCount val="1"/>
                <c:pt idx="0">
                  <c:v>Mezzanine</c:v>
                </c:pt>
              </c:strCache>
            </c:strRef>
          </c:tx>
          <c:invertIfNegative val="0"/>
          <c:cat>
            <c:strRef>
              <c:f>Sheet1!$A$2:$A$39</c:f>
              <c:strCache>
                <c:ptCount val="38"/>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pt idx="35">
                  <c:v>4Q22</c:v>
                </c:pt>
                <c:pt idx="36">
                  <c:v>1Q23</c:v>
                </c:pt>
                <c:pt idx="37">
                  <c:v>2Q23</c:v>
                </c:pt>
              </c:strCache>
            </c:strRef>
          </c:cat>
          <c:val>
            <c:numRef>
              <c:f>Sheet1!$E$2:$E$39</c:f>
              <c:numCache>
                <c:formatCode>0.00</c:formatCode>
                <c:ptCount val="38"/>
                <c:pt idx="0">
                  <c:v>0.61799999999999999</c:v>
                </c:pt>
                <c:pt idx="1">
                  <c:v>7.4999999999999997E-2</c:v>
                </c:pt>
                <c:pt idx="2">
                  <c:v>2.82</c:v>
                </c:pt>
                <c:pt idx="3">
                  <c:v>0.66</c:v>
                </c:pt>
                <c:pt idx="4">
                  <c:v>0.78</c:v>
                </c:pt>
                <c:pt idx="5">
                  <c:v>0.45100000000000001</c:v>
                </c:pt>
                <c:pt idx="6">
                  <c:v>0</c:v>
                </c:pt>
                <c:pt idx="7">
                  <c:v>2.0209999999999999</c:v>
                </c:pt>
                <c:pt idx="8">
                  <c:v>7.42</c:v>
                </c:pt>
                <c:pt idx="9">
                  <c:v>0.12</c:v>
                </c:pt>
                <c:pt idx="10">
                  <c:v>1.2</c:v>
                </c:pt>
                <c:pt idx="11">
                  <c:v>11.32</c:v>
                </c:pt>
                <c:pt idx="12">
                  <c:v>1.04</c:v>
                </c:pt>
                <c:pt idx="13">
                  <c:v>3.1</c:v>
                </c:pt>
                <c:pt idx="14">
                  <c:v>0.77</c:v>
                </c:pt>
                <c:pt idx="15">
                  <c:v>4.6500000000000004</c:v>
                </c:pt>
                <c:pt idx="16">
                  <c:v>5.21</c:v>
                </c:pt>
                <c:pt idx="17">
                  <c:v>0.97</c:v>
                </c:pt>
                <c:pt idx="18">
                  <c:v>1.24</c:v>
                </c:pt>
                <c:pt idx="19">
                  <c:v>10.65</c:v>
                </c:pt>
                <c:pt idx="20">
                  <c:v>2.69</c:v>
                </c:pt>
                <c:pt idx="21">
                  <c:v>0.33</c:v>
                </c:pt>
                <c:pt idx="22">
                  <c:v>0.39</c:v>
                </c:pt>
                <c:pt idx="23">
                  <c:v>3.03</c:v>
                </c:pt>
                <c:pt idx="24">
                  <c:v>2.46</c:v>
                </c:pt>
                <c:pt idx="25">
                  <c:v>1.04</c:v>
                </c:pt>
                <c:pt idx="26">
                  <c:v>0.22</c:v>
                </c:pt>
                <c:pt idx="27">
                  <c:v>13.48</c:v>
                </c:pt>
                <c:pt idx="28">
                  <c:v>5.41</c:v>
                </c:pt>
                <c:pt idx="29">
                  <c:v>3.33</c:v>
                </c:pt>
                <c:pt idx="30">
                  <c:v>0.48</c:v>
                </c:pt>
                <c:pt idx="31">
                  <c:v>0.53</c:v>
                </c:pt>
                <c:pt idx="32">
                  <c:v>8.75</c:v>
                </c:pt>
                <c:pt idx="33">
                  <c:v>5</c:v>
                </c:pt>
                <c:pt idx="34">
                  <c:v>0.92</c:v>
                </c:pt>
                <c:pt idx="35">
                  <c:v>0</c:v>
                </c:pt>
                <c:pt idx="36">
                  <c:v>16.2</c:v>
                </c:pt>
                <c:pt idx="37" formatCode="0.0">
                  <c:v>0</c:v>
                </c:pt>
              </c:numCache>
            </c:numRef>
          </c:val>
          <c:extLst>
            <c:ext xmlns:c16="http://schemas.microsoft.com/office/drawing/2014/chart" uri="{C3380CC4-5D6E-409C-BE32-E72D297353CC}">
              <c16:uniqueId val="{00000003-EE1E-4C5A-8AB5-B881F891F116}"/>
            </c:ext>
          </c:extLst>
        </c:ser>
        <c:dLbls>
          <c:showLegendKey val="0"/>
          <c:showVal val="0"/>
          <c:showCatName val="0"/>
          <c:showSerName val="0"/>
          <c:showPercent val="0"/>
          <c:showBubbleSize val="0"/>
        </c:dLbls>
        <c:gapWidth val="104"/>
        <c:overlap val="100"/>
        <c:axId val="391064192"/>
        <c:axId val="446051456"/>
      </c:barChart>
      <c:catAx>
        <c:axId val="391064192"/>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446051456"/>
        <c:crosses val="autoZero"/>
        <c:auto val="1"/>
        <c:lblAlgn val="ctr"/>
        <c:lblOffset val="100"/>
        <c:noMultiLvlLbl val="0"/>
      </c:catAx>
      <c:valAx>
        <c:axId val="446051456"/>
        <c:scaling>
          <c:orientation val="minMax"/>
          <c:min val="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91064192"/>
        <c:crosses val="autoZero"/>
        <c:crossBetween val="between"/>
      </c:valAx>
    </c:plotArea>
    <c:legend>
      <c:legendPos val="b"/>
      <c:layout>
        <c:manualLayout>
          <c:xMode val="edge"/>
          <c:yMode val="edge"/>
          <c:x val="0.31048295387038627"/>
          <c:y val="0.96137043262850574"/>
          <c:w val="0.37809721347810715"/>
          <c:h val="3.8623374325400334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b="1">
                <a:latin typeface="+mn-lt"/>
              </a:defRPr>
            </a:pPr>
            <a:r>
              <a:rPr lang="en-US" sz="1400" b="1">
                <a:latin typeface="+mn-lt"/>
              </a:rPr>
              <a:t>Quarterly MM Sponsored Loan Volume (</a:t>
            </a:r>
            <a:r>
              <a:rPr lang="en-US" sz="1400" b="1" err="1">
                <a:latin typeface="+mn-lt"/>
              </a:rPr>
              <a:t>US$bn</a:t>
            </a:r>
            <a:r>
              <a:rPr lang="en-US" sz="1400" b="1">
                <a:latin typeface="+mn-lt"/>
              </a:rPr>
              <a:t>) &amp; Deal Count (right axis)</a:t>
            </a:r>
          </a:p>
        </c:rich>
      </c:tx>
      <c:layout>
        <c:manualLayout>
          <c:xMode val="edge"/>
          <c:yMode val="edge"/>
          <c:x val="1.7181330594545261E-3"/>
          <c:y val="1.3523622047244101E-3"/>
        </c:manualLayout>
      </c:layout>
      <c:overlay val="1"/>
      <c:spPr>
        <a:noFill/>
        <a:ln>
          <a:noFill/>
        </a:ln>
        <a:effectLst/>
      </c:spPr>
    </c:title>
    <c:autoTitleDeleted val="0"/>
    <c:plotArea>
      <c:layout>
        <c:manualLayout>
          <c:layoutTarget val="inner"/>
          <c:xMode val="edge"/>
          <c:yMode val="edge"/>
          <c:x val="8.8368808851081324E-2"/>
          <c:y val="0.13752256038219943"/>
          <c:w val="0.82585253454577001"/>
          <c:h val="0.71967243209767318"/>
        </c:manualLayout>
      </c:layout>
      <c:barChart>
        <c:barDir val="col"/>
        <c:grouping val="stacked"/>
        <c:varyColors val="0"/>
        <c:ser>
          <c:idx val="0"/>
          <c:order val="0"/>
          <c:tx>
            <c:strRef>
              <c:f>Sheet1!$B$1</c:f>
              <c:strCache>
                <c:ptCount val="1"/>
                <c:pt idx="0">
                  <c:v>Syndicated</c:v>
                </c:pt>
              </c:strCache>
            </c:strRef>
          </c:tx>
          <c:spPr>
            <a:solidFill>
              <a:schemeClr val="accent1"/>
            </a:solidFill>
            <a:ln>
              <a:noFill/>
            </a:ln>
            <a:effectLst/>
          </c:spPr>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Sheet1!$B$2:$B$36</c:f>
              <c:numCache>
                <c:formatCode>General</c:formatCode>
                <c:ptCount val="35"/>
                <c:pt idx="0">
                  <c:v>19.8</c:v>
                </c:pt>
                <c:pt idx="1">
                  <c:v>18.213000000000001</c:v>
                </c:pt>
                <c:pt idx="2">
                  <c:v>13.923999999999999</c:v>
                </c:pt>
                <c:pt idx="3">
                  <c:v>17.588000000000001</c:v>
                </c:pt>
                <c:pt idx="4">
                  <c:v>10.688000000000001</c:v>
                </c:pt>
                <c:pt idx="5">
                  <c:v>13.693</c:v>
                </c:pt>
                <c:pt idx="6">
                  <c:v>12.53</c:v>
                </c:pt>
                <c:pt idx="7">
                  <c:v>13.356999999999999</c:v>
                </c:pt>
                <c:pt idx="8" formatCode="0.00">
                  <c:v>8.240230811</c:v>
                </c:pt>
                <c:pt idx="9" formatCode="0.00">
                  <c:v>14.061669616531102</c:v>
                </c:pt>
                <c:pt idx="10" formatCode="0.00">
                  <c:v>12.581384580780004</c:v>
                </c:pt>
                <c:pt idx="11" formatCode="0.00">
                  <c:v>17.444213051868104</c:v>
                </c:pt>
                <c:pt idx="12">
                  <c:v>17.806000000000001</c:v>
                </c:pt>
                <c:pt idx="13">
                  <c:v>19.452000000000002</c:v>
                </c:pt>
                <c:pt idx="14">
                  <c:v>19.417999999999999</c:v>
                </c:pt>
                <c:pt idx="15">
                  <c:v>20.794</c:v>
                </c:pt>
                <c:pt idx="16">
                  <c:v>23.231999999999999</c:v>
                </c:pt>
                <c:pt idx="17">
                  <c:v>22.920999999999999</c:v>
                </c:pt>
                <c:pt idx="18" formatCode="0.00">
                  <c:v>17.074000000000002</c:v>
                </c:pt>
                <c:pt idx="19" formatCode="0.00">
                  <c:v>17.033999999999999</c:v>
                </c:pt>
                <c:pt idx="20" formatCode="0.00">
                  <c:v>12.491</c:v>
                </c:pt>
                <c:pt idx="21" formatCode="0.00">
                  <c:v>16.763000000000002</c:v>
                </c:pt>
                <c:pt idx="22" formatCode="0.00">
                  <c:v>14.901</c:v>
                </c:pt>
                <c:pt idx="23" formatCode="0.00">
                  <c:v>11.433</c:v>
                </c:pt>
                <c:pt idx="24" formatCode="0.00">
                  <c:v>12.239823999999993</c:v>
                </c:pt>
                <c:pt idx="25" formatCode="0.00">
                  <c:v>2.8954980000000003</c:v>
                </c:pt>
                <c:pt idx="26" formatCode="0.00">
                  <c:v>7.2023359999999963</c:v>
                </c:pt>
                <c:pt idx="27" formatCode="0.00">
                  <c:v>13.990487000000005</c:v>
                </c:pt>
                <c:pt idx="28" formatCode="0.00">
                  <c:v>10.995215999999999</c:v>
                </c:pt>
                <c:pt idx="29" formatCode="0.00">
                  <c:v>20.98866300000001</c:v>
                </c:pt>
                <c:pt idx="30" formatCode="0.00">
                  <c:v>15.978184000000004</c:v>
                </c:pt>
                <c:pt idx="31" formatCode="0.00">
                  <c:v>16.792322999999996</c:v>
                </c:pt>
                <c:pt idx="32" formatCode="_(* #,##0.00_);_(* \(#,##0.00\);_(* &quot;-&quot;??_);_(@_)">
                  <c:v>8.6350540000000002</c:v>
                </c:pt>
                <c:pt idx="33" formatCode="_(* #,##0.00_);_(* \(#,##0.00\);_(* &quot;-&quot;??_);_(@_)">
                  <c:v>16.19665199999999</c:v>
                </c:pt>
                <c:pt idx="34" formatCode="_(* #,##0.00_);_(* \(#,##0.00\);_(* &quot;-&quot;??_);_(@_)">
                  <c:v>8.6172859999999982</c:v>
                </c:pt>
              </c:numCache>
            </c:numRef>
          </c:val>
          <c:extLst>
            <c:ext xmlns:c16="http://schemas.microsoft.com/office/drawing/2014/chart" uri="{C3380CC4-5D6E-409C-BE32-E72D297353CC}">
              <c16:uniqueId val="{00000000-0DA1-4953-AA3E-D5A5FB54FAFA}"/>
            </c:ext>
          </c:extLst>
        </c:ser>
        <c:ser>
          <c:idx val="1"/>
          <c:order val="1"/>
          <c:tx>
            <c:strRef>
              <c:f>Sheet1!$C$1</c:f>
              <c:strCache>
                <c:ptCount val="1"/>
                <c:pt idx="0">
                  <c:v>Direct</c:v>
                </c:pt>
              </c:strCache>
            </c:strRef>
          </c:tx>
          <c:invertIfNegative val="0"/>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Sheet1!$C$2:$C$36</c:f>
              <c:numCache>
                <c:formatCode>General</c:formatCode>
                <c:ptCount val="35"/>
                <c:pt idx="0">
                  <c:v>5.734</c:v>
                </c:pt>
                <c:pt idx="1">
                  <c:v>6.0010000000000003</c:v>
                </c:pt>
                <c:pt idx="2">
                  <c:v>10.093999999999999</c:v>
                </c:pt>
                <c:pt idx="3">
                  <c:v>12.212</c:v>
                </c:pt>
                <c:pt idx="4">
                  <c:v>7.7220000000000004</c:v>
                </c:pt>
                <c:pt idx="5">
                  <c:v>13.528</c:v>
                </c:pt>
                <c:pt idx="6">
                  <c:v>10.34</c:v>
                </c:pt>
                <c:pt idx="7">
                  <c:v>14.452</c:v>
                </c:pt>
                <c:pt idx="8" formatCode="0.00">
                  <c:v>10.758086953780003</c:v>
                </c:pt>
                <c:pt idx="9" formatCode="0.00">
                  <c:v>12.245224279</c:v>
                </c:pt>
                <c:pt idx="10" formatCode="0.00">
                  <c:v>15.58464096</c:v>
                </c:pt>
                <c:pt idx="11" formatCode="0.00">
                  <c:v>20.882000000000001</c:v>
                </c:pt>
                <c:pt idx="12">
                  <c:v>14.35</c:v>
                </c:pt>
                <c:pt idx="13">
                  <c:v>20.437999999999999</c:v>
                </c:pt>
                <c:pt idx="14">
                  <c:v>15.571999999999999</c:v>
                </c:pt>
                <c:pt idx="15">
                  <c:v>22.866</c:v>
                </c:pt>
                <c:pt idx="16">
                  <c:v>21.28</c:v>
                </c:pt>
                <c:pt idx="17">
                  <c:v>27.757000000000001</c:v>
                </c:pt>
                <c:pt idx="18" formatCode="0.00">
                  <c:v>24.818000000000001</c:v>
                </c:pt>
                <c:pt idx="19" formatCode="0.00">
                  <c:v>28.693000000000001</c:v>
                </c:pt>
                <c:pt idx="20" formatCode="0.00">
                  <c:v>17.951000000000001</c:v>
                </c:pt>
                <c:pt idx="21" formatCode="0.00">
                  <c:v>20.00986</c:v>
                </c:pt>
                <c:pt idx="22" formatCode="0.00">
                  <c:v>21.494</c:v>
                </c:pt>
                <c:pt idx="23" formatCode="0.00">
                  <c:v>27.794</c:v>
                </c:pt>
                <c:pt idx="24" formatCode="0.00">
                  <c:v>22.498999999999999</c:v>
                </c:pt>
                <c:pt idx="25" formatCode="0.00">
                  <c:v>8.0869999999999997</c:v>
                </c:pt>
                <c:pt idx="26" formatCode="0.00">
                  <c:v>13.12</c:v>
                </c:pt>
                <c:pt idx="27" formatCode="0.00">
                  <c:v>27.42</c:v>
                </c:pt>
                <c:pt idx="28" formatCode="0.00">
                  <c:v>19.543327623000021</c:v>
                </c:pt>
                <c:pt idx="29" formatCode="0.00">
                  <c:v>21.373452746000012</c:v>
                </c:pt>
                <c:pt idx="30" formatCode="0.00">
                  <c:v>34.663733601000011</c:v>
                </c:pt>
                <c:pt idx="31" formatCode="0.00">
                  <c:v>55.321761105000135</c:v>
                </c:pt>
                <c:pt idx="32" formatCode="_(* #,##0.00_);_(* \(#,##0.00\);_(* &quot;-&quot;??_);_(@_)">
                  <c:v>22.690734995000042</c:v>
                </c:pt>
                <c:pt idx="33" formatCode="_(* #,##0.00_);_(* \(#,##0.00\);_(* &quot;-&quot;??_);_(@_)">
                  <c:v>30.058770115999987</c:v>
                </c:pt>
                <c:pt idx="34" formatCode="_(* #,##0.00_);_(* \(#,##0.00\);_(* &quot;-&quot;??_);_(@_)">
                  <c:v>35.088104196999979</c:v>
                </c:pt>
              </c:numCache>
            </c:numRef>
          </c:val>
          <c:extLst>
            <c:ext xmlns:c16="http://schemas.microsoft.com/office/drawing/2014/chart" uri="{C3380CC4-5D6E-409C-BE32-E72D297353CC}">
              <c16:uniqueId val="{00000001-0DA1-4953-AA3E-D5A5FB54FAFA}"/>
            </c:ext>
          </c:extLst>
        </c:ser>
        <c:dLbls>
          <c:showLegendKey val="0"/>
          <c:showVal val="0"/>
          <c:showCatName val="0"/>
          <c:showSerName val="0"/>
          <c:showPercent val="0"/>
          <c:showBubbleSize val="0"/>
        </c:dLbls>
        <c:gapWidth val="30"/>
        <c:overlap val="100"/>
        <c:axId val="219588096"/>
        <c:axId val="219589632"/>
      </c:barChart>
      <c:lineChart>
        <c:grouping val="standard"/>
        <c:varyColors val="0"/>
        <c:ser>
          <c:idx val="2"/>
          <c:order val="2"/>
          <c:tx>
            <c:strRef>
              <c:f>Sheet1!$D$1</c:f>
              <c:strCache>
                <c:ptCount val="1"/>
                <c:pt idx="0">
                  <c:v>Deal Count</c:v>
                </c:pt>
              </c:strCache>
            </c:strRef>
          </c:tx>
          <c:spPr>
            <a:ln w="31750" cap="rnd">
              <a:solidFill>
                <a:schemeClr val="tx1"/>
              </a:solidFill>
              <a:round/>
            </a:ln>
            <a:effectLst/>
          </c:spPr>
          <c:marker>
            <c:symbol val="none"/>
          </c:marker>
          <c:cat>
            <c:strRef>
              <c:f>Sheet1!$A$2:$A$36</c:f>
              <c:strCache>
                <c:ptCount val="35"/>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strCache>
            </c:strRef>
          </c:cat>
          <c:val>
            <c:numRef>
              <c:f>Sheet1!$D$2:$D$36</c:f>
              <c:numCache>
                <c:formatCode>General</c:formatCode>
                <c:ptCount val="35"/>
                <c:pt idx="0">
                  <c:v>203</c:v>
                </c:pt>
                <c:pt idx="1">
                  <c:v>192</c:v>
                </c:pt>
                <c:pt idx="2">
                  <c:v>200</c:v>
                </c:pt>
                <c:pt idx="3">
                  <c:v>231</c:v>
                </c:pt>
                <c:pt idx="4">
                  <c:v>172</c:v>
                </c:pt>
                <c:pt idx="5">
                  <c:v>209</c:v>
                </c:pt>
                <c:pt idx="6">
                  <c:v>193</c:v>
                </c:pt>
                <c:pt idx="7">
                  <c:v>171</c:v>
                </c:pt>
                <c:pt idx="8">
                  <c:v>177</c:v>
                </c:pt>
                <c:pt idx="9">
                  <c:v>232</c:v>
                </c:pt>
                <c:pt idx="10">
                  <c:v>223</c:v>
                </c:pt>
                <c:pt idx="11">
                  <c:v>272</c:v>
                </c:pt>
                <c:pt idx="12" formatCode="_(* #,##0_);_(* \(#,##0\);_(* &quot;-&quot;??_);_(@_)">
                  <c:v>249</c:v>
                </c:pt>
                <c:pt idx="13" formatCode="_(* #,##0_);_(* \(#,##0\);_(* &quot;-&quot;??_);_(@_)">
                  <c:v>275</c:v>
                </c:pt>
                <c:pt idx="14" formatCode="_(* #,##0_);_(* \(#,##0\);_(* &quot;-&quot;??_);_(@_)">
                  <c:v>280</c:v>
                </c:pt>
                <c:pt idx="15" formatCode="_(* #,##0_);_(* \(#,##0\);_(* &quot;-&quot;??_);_(@_)">
                  <c:v>295</c:v>
                </c:pt>
                <c:pt idx="16">
                  <c:v>300</c:v>
                </c:pt>
                <c:pt idx="17">
                  <c:v>349</c:v>
                </c:pt>
                <c:pt idx="18">
                  <c:v>312</c:v>
                </c:pt>
                <c:pt idx="19">
                  <c:v>335</c:v>
                </c:pt>
                <c:pt idx="20">
                  <c:v>266</c:v>
                </c:pt>
                <c:pt idx="21">
                  <c:v>317</c:v>
                </c:pt>
                <c:pt idx="22">
                  <c:v>285</c:v>
                </c:pt>
                <c:pt idx="23">
                  <c:v>308</c:v>
                </c:pt>
                <c:pt idx="24">
                  <c:v>278</c:v>
                </c:pt>
                <c:pt idx="25">
                  <c:v>99</c:v>
                </c:pt>
                <c:pt idx="26">
                  <c:v>183</c:v>
                </c:pt>
                <c:pt idx="27">
                  <c:v>344</c:v>
                </c:pt>
                <c:pt idx="28" formatCode="0">
                  <c:v>298</c:v>
                </c:pt>
                <c:pt idx="29" formatCode="0">
                  <c:v>370</c:v>
                </c:pt>
                <c:pt idx="30" formatCode="0">
                  <c:v>421</c:v>
                </c:pt>
                <c:pt idx="31" formatCode="0">
                  <c:v>627</c:v>
                </c:pt>
                <c:pt idx="32" formatCode="_(* #,##0_);_(* \(#,##0\);_(* &quot;-&quot;??_);_(@_)">
                  <c:v>307</c:v>
                </c:pt>
                <c:pt idx="33" formatCode="_(* #,##0_);_(* \(#,##0\);_(* &quot;-&quot;??_);_(@_)">
                  <c:v>421</c:v>
                </c:pt>
                <c:pt idx="34" formatCode="_(* #,##0_);_(* \(#,##0\);_(* &quot;-&quot;??_);_(@_)">
                  <c:v>379</c:v>
                </c:pt>
              </c:numCache>
            </c:numRef>
          </c:val>
          <c:smooth val="0"/>
          <c:extLst>
            <c:ext xmlns:c16="http://schemas.microsoft.com/office/drawing/2014/chart" uri="{C3380CC4-5D6E-409C-BE32-E72D297353CC}">
              <c16:uniqueId val="{00000002-0DA1-4953-AA3E-D5A5FB54FAFA}"/>
            </c:ext>
          </c:extLst>
        </c:ser>
        <c:dLbls>
          <c:showLegendKey val="0"/>
          <c:showVal val="0"/>
          <c:showCatName val="0"/>
          <c:showSerName val="0"/>
          <c:showPercent val="0"/>
          <c:showBubbleSize val="0"/>
        </c:dLbls>
        <c:marker val="1"/>
        <c:smooth val="0"/>
        <c:axId val="219606016"/>
        <c:axId val="219604096"/>
      </c:lineChart>
      <c:catAx>
        <c:axId val="219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000">
                <a:latin typeface="+mn-lt"/>
              </a:defRPr>
            </a:pPr>
            <a:endParaRPr lang="en-US"/>
          </a:p>
        </c:txPr>
        <c:crossAx val="219589632"/>
        <c:crosses val="autoZero"/>
        <c:auto val="1"/>
        <c:lblAlgn val="ctr"/>
        <c:lblOffset val="100"/>
        <c:tickLblSkip val="1"/>
        <c:noMultiLvlLbl val="0"/>
      </c:catAx>
      <c:valAx>
        <c:axId val="2195896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sz="1000">
                <a:latin typeface="+mn-lt"/>
              </a:defRPr>
            </a:pPr>
            <a:endParaRPr lang="en-US"/>
          </a:p>
        </c:txPr>
        <c:crossAx val="219588096"/>
        <c:crosses val="autoZero"/>
        <c:crossBetween val="between"/>
      </c:valAx>
      <c:valAx>
        <c:axId val="219604096"/>
        <c:scaling>
          <c:orientation val="minMax"/>
        </c:scaling>
        <c:delete val="0"/>
        <c:axPos val="r"/>
        <c:numFmt formatCode="General" sourceLinked="1"/>
        <c:majorTickMark val="none"/>
        <c:minorTickMark val="none"/>
        <c:tickLblPos val="nextTo"/>
        <c:spPr>
          <a:noFill/>
          <a:ln>
            <a:noFill/>
          </a:ln>
          <a:effectLst/>
        </c:spPr>
        <c:txPr>
          <a:bodyPr rot="-60000000" vert="horz"/>
          <a:lstStyle/>
          <a:p>
            <a:pPr>
              <a:defRPr sz="1000">
                <a:solidFill>
                  <a:schemeClr val="tx1"/>
                </a:solidFill>
                <a:latin typeface="+mj-lt"/>
              </a:defRPr>
            </a:pPr>
            <a:endParaRPr lang="en-US"/>
          </a:p>
        </c:txPr>
        <c:crossAx val="219606016"/>
        <c:crosses val="max"/>
        <c:crossBetween val="between"/>
      </c:valAx>
      <c:catAx>
        <c:axId val="219606016"/>
        <c:scaling>
          <c:orientation val="minMax"/>
        </c:scaling>
        <c:delete val="1"/>
        <c:axPos val="b"/>
        <c:numFmt formatCode="General" sourceLinked="1"/>
        <c:majorTickMark val="none"/>
        <c:minorTickMark val="none"/>
        <c:tickLblPos val="none"/>
        <c:crossAx val="219604096"/>
        <c:crosses val="autoZero"/>
        <c:auto val="1"/>
        <c:lblAlgn val="ctr"/>
        <c:lblOffset val="100"/>
        <c:noMultiLvlLbl val="0"/>
      </c:catAx>
      <c:spPr>
        <a:noFill/>
        <a:ln>
          <a:noFill/>
        </a:ln>
        <a:effectLst/>
      </c:spPr>
    </c:plotArea>
    <c:legend>
      <c:legendPos val="b"/>
      <c:layout>
        <c:manualLayout>
          <c:xMode val="edge"/>
          <c:yMode val="edge"/>
          <c:x val="6.2860652699099559E-2"/>
          <c:y val="0.95889100238874636"/>
          <c:w val="0.85888175282437518"/>
          <c:h val="4.1108997611253646E-2"/>
        </c:manualLayout>
      </c:layout>
      <c:overlay val="0"/>
      <c:spPr>
        <a:noFill/>
        <a:ln>
          <a:noFill/>
        </a:ln>
        <a:effectLst/>
      </c:spPr>
      <c:txPr>
        <a:bodyPr rot="0" vert="horz"/>
        <a:lstStyle/>
        <a:p>
          <a:pPr>
            <a:defRPr sz="1000">
              <a:latin typeface="+mn-lt"/>
            </a:defRPr>
          </a:pPr>
          <a:endParaRPr lang="en-US"/>
        </a:p>
      </c:txPr>
    </c:legend>
    <c:plotVisOnly val="1"/>
    <c:dispBlanksAs val="gap"/>
    <c:showDLblsOverMax val="0"/>
  </c:chart>
  <c:spPr>
    <a:noFill/>
    <a:ln>
      <a:noFill/>
    </a:ln>
    <a:effectLst/>
  </c:spPr>
  <c:txPr>
    <a:bodyPr/>
    <a:lstStyle/>
    <a:p>
      <a:pPr>
        <a:defRPr sz="1200" baseline="0">
          <a:solidFill>
            <a:schemeClr val="tx1"/>
          </a:solidFill>
          <a:latin typeface="Proxima Nova Regula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b="1"/>
            </a:pPr>
            <a:r>
              <a:rPr lang="en-US" sz="1400" b="1"/>
              <a:t>Annual MM Sponsored Loan Volume (</a:t>
            </a:r>
            <a:r>
              <a:rPr lang="en-US" sz="1400" b="1" err="1"/>
              <a:t>US$bn</a:t>
            </a:r>
            <a:r>
              <a:rPr lang="en-US" sz="1400" b="1"/>
              <a:t>) &amp; Deal Count (right axis)</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8.7746508464144043E-2"/>
          <c:y val="0.13340882951428823"/>
          <c:w val="0.79744227532430156"/>
          <c:h val="0.75949814208617183"/>
        </c:manualLayout>
      </c:layout>
      <c:barChart>
        <c:barDir val="col"/>
        <c:grouping val="stacked"/>
        <c:varyColors val="0"/>
        <c:ser>
          <c:idx val="0"/>
          <c:order val="0"/>
          <c:tx>
            <c:strRef>
              <c:f>Sheet1!$B$1</c:f>
              <c:strCache>
                <c:ptCount val="1"/>
                <c:pt idx="0">
                  <c:v>Syndicated</c:v>
                </c:pt>
              </c:strCache>
            </c:strRef>
          </c:tx>
          <c:spPr>
            <a:solidFill>
              <a:schemeClr val="accent1"/>
            </a:solidFill>
          </c:spPr>
          <c:invertIfNegative val="0"/>
          <c:cat>
            <c:strRef>
              <c:f>Sheet1!$A$2:$A$10</c:f>
              <c:strCache>
                <c:ptCount val="9"/>
                <c:pt idx="0">
                  <c:v>2014</c:v>
                </c:pt>
                <c:pt idx="1">
                  <c:v>2015</c:v>
                </c:pt>
                <c:pt idx="2">
                  <c:v>2016</c:v>
                </c:pt>
                <c:pt idx="3">
                  <c:v>2017</c:v>
                </c:pt>
                <c:pt idx="4">
                  <c:v>2018</c:v>
                </c:pt>
                <c:pt idx="5">
                  <c:v>2019</c:v>
                </c:pt>
                <c:pt idx="6">
                  <c:v>2020</c:v>
                </c:pt>
                <c:pt idx="7">
                  <c:v>2021</c:v>
                </c:pt>
                <c:pt idx="8">
                  <c:v>1-3Q22</c:v>
                </c:pt>
              </c:strCache>
            </c:strRef>
          </c:cat>
          <c:val>
            <c:numRef>
              <c:f>Sheet1!$B$2:$B$10</c:f>
              <c:numCache>
                <c:formatCode>0.00</c:formatCode>
                <c:ptCount val="9"/>
                <c:pt idx="0">
                  <c:v>69.525000000000006</c:v>
                </c:pt>
                <c:pt idx="1">
                  <c:v>50.268999999999998</c:v>
                </c:pt>
                <c:pt idx="2">
                  <c:v>52.326999999999998</c:v>
                </c:pt>
                <c:pt idx="3">
                  <c:v>77.5</c:v>
                </c:pt>
                <c:pt idx="4">
                  <c:v>80.263999999999996</c:v>
                </c:pt>
                <c:pt idx="5">
                  <c:v>55.588000000000001</c:v>
                </c:pt>
                <c:pt idx="6">
                  <c:v>36.328144999999992</c:v>
                </c:pt>
                <c:pt idx="7">
                  <c:v>64.75</c:v>
                </c:pt>
                <c:pt idx="8">
                  <c:v>33.450000000000003</c:v>
                </c:pt>
              </c:numCache>
            </c:numRef>
          </c:val>
          <c:extLst>
            <c:ext xmlns:c16="http://schemas.microsoft.com/office/drawing/2014/chart" uri="{C3380CC4-5D6E-409C-BE32-E72D297353CC}">
              <c16:uniqueId val="{00000000-2A06-4A03-AAD2-7AF78EF7CF8F}"/>
            </c:ext>
          </c:extLst>
        </c:ser>
        <c:ser>
          <c:idx val="1"/>
          <c:order val="1"/>
          <c:tx>
            <c:strRef>
              <c:f>Sheet1!$C$1</c:f>
              <c:strCache>
                <c:ptCount val="1"/>
                <c:pt idx="0">
                  <c:v>Direct</c:v>
                </c:pt>
              </c:strCache>
            </c:strRef>
          </c:tx>
          <c:invertIfNegative val="0"/>
          <c:cat>
            <c:strRef>
              <c:f>Sheet1!$A$2:$A$10</c:f>
              <c:strCache>
                <c:ptCount val="9"/>
                <c:pt idx="0">
                  <c:v>2014</c:v>
                </c:pt>
                <c:pt idx="1">
                  <c:v>2015</c:v>
                </c:pt>
                <c:pt idx="2">
                  <c:v>2016</c:v>
                </c:pt>
                <c:pt idx="3">
                  <c:v>2017</c:v>
                </c:pt>
                <c:pt idx="4">
                  <c:v>2018</c:v>
                </c:pt>
                <c:pt idx="5">
                  <c:v>2019</c:v>
                </c:pt>
                <c:pt idx="6">
                  <c:v>2020</c:v>
                </c:pt>
                <c:pt idx="7">
                  <c:v>2021</c:v>
                </c:pt>
                <c:pt idx="8">
                  <c:v>1-3Q22</c:v>
                </c:pt>
              </c:strCache>
            </c:strRef>
          </c:cat>
          <c:val>
            <c:numRef>
              <c:f>Sheet1!$C$2:$C$10</c:f>
              <c:numCache>
                <c:formatCode>0.00</c:formatCode>
                <c:ptCount val="9"/>
                <c:pt idx="0">
                  <c:v>34.040999999999997</c:v>
                </c:pt>
                <c:pt idx="1">
                  <c:v>46.042000000000002</c:v>
                </c:pt>
                <c:pt idx="2">
                  <c:v>59.47</c:v>
                </c:pt>
                <c:pt idx="3">
                  <c:v>73.277000000000001</c:v>
                </c:pt>
                <c:pt idx="4">
                  <c:v>102.55</c:v>
                </c:pt>
                <c:pt idx="5">
                  <c:v>87.248859999999993</c:v>
                </c:pt>
                <c:pt idx="6">
                  <c:v>71.12</c:v>
                </c:pt>
                <c:pt idx="7">
                  <c:v>130.9</c:v>
                </c:pt>
                <c:pt idx="8" formatCode="#,##0.00">
                  <c:v>87.84</c:v>
                </c:pt>
              </c:numCache>
            </c:numRef>
          </c:val>
          <c:extLst>
            <c:ext xmlns:c16="http://schemas.microsoft.com/office/drawing/2014/chart" uri="{C3380CC4-5D6E-409C-BE32-E72D297353CC}">
              <c16:uniqueId val="{00000001-2A06-4A03-AAD2-7AF78EF7CF8F}"/>
            </c:ext>
          </c:extLst>
        </c:ser>
        <c:dLbls>
          <c:showLegendKey val="0"/>
          <c:showVal val="0"/>
          <c:showCatName val="0"/>
          <c:showSerName val="0"/>
          <c:showPercent val="0"/>
          <c:showBubbleSize val="0"/>
        </c:dLbls>
        <c:gapWidth val="38"/>
        <c:overlap val="100"/>
        <c:axId val="219646208"/>
        <c:axId val="219652096"/>
      </c:barChart>
      <c:lineChart>
        <c:grouping val="standard"/>
        <c:varyColors val="0"/>
        <c:ser>
          <c:idx val="2"/>
          <c:order val="2"/>
          <c:tx>
            <c:strRef>
              <c:f>Sheet1!$D$1</c:f>
              <c:strCache>
                <c:ptCount val="1"/>
                <c:pt idx="0">
                  <c:v>Deal Count</c:v>
                </c:pt>
              </c:strCache>
            </c:strRef>
          </c:tx>
          <c:spPr>
            <a:ln w="31750">
              <a:solidFill>
                <a:schemeClr val="tx1"/>
              </a:solidFill>
            </a:ln>
            <a:effectLst/>
          </c:spPr>
          <c:marker>
            <c:symbol val="none"/>
          </c:marker>
          <c:cat>
            <c:strRef>
              <c:f>Sheet1!$A$2:$A$10</c:f>
              <c:strCache>
                <c:ptCount val="9"/>
                <c:pt idx="0">
                  <c:v>2014</c:v>
                </c:pt>
                <c:pt idx="1">
                  <c:v>2015</c:v>
                </c:pt>
                <c:pt idx="2">
                  <c:v>2016</c:v>
                </c:pt>
                <c:pt idx="3">
                  <c:v>2017</c:v>
                </c:pt>
                <c:pt idx="4">
                  <c:v>2018</c:v>
                </c:pt>
                <c:pt idx="5">
                  <c:v>2019</c:v>
                </c:pt>
                <c:pt idx="6">
                  <c:v>2020</c:v>
                </c:pt>
                <c:pt idx="7">
                  <c:v>2021</c:v>
                </c:pt>
                <c:pt idx="8">
                  <c:v>1-3Q22</c:v>
                </c:pt>
              </c:strCache>
            </c:strRef>
          </c:cat>
          <c:val>
            <c:numRef>
              <c:f>Sheet1!$D$2:$D$10</c:f>
              <c:numCache>
                <c:formatCode>0</c:formatCode>
                <c:ptCount val="9"/>
                <c:pt idx="0">
                  <c:v>826</c:v>
                </c:pt>
                <c:pt idx="1">
                  <c:v>745</c:v>
                </c:pt>
                <c:pt idx="2">
                  <c:v>904</c:v>
                </c:pt>
                <c:pt idx="3">
                  <c:v>1099</c:v>
                </c:pt>
                <c:pt idx="4">
                  <c:v>1296</c:v>
                </c:pt>
                <c:pt idx="5">
                  <c:v>1176</c:v>
                </c:pt>
                <c:pt idx="6">
                  <c:v>904</c:v>
                </c:pt>
                <c:pt idx="7">
                  <c:v>1716</c:v>
                </c:pt>
                <c:pt idx="8" formatCode="General">
                  <c:v>1107</c:v>
                </c:pt>
              </c:numCache>
            </c:numRef>
          </c:val>
          <c:smooth val="0"/>
          <c:extLst>
            <c:ext xmlns:c16="http://schemas.microsoft.com/office/drawing/2014/chart" uri="{C3380CC4-5D6E-409C-BE32-E72D297353CC}">
              <c16:uniqueId val="{00000002-2A06-4A03-AAD2-7AF78EF7CF8F}"/>
            </c:ext>
          </c:extLst>
        </c:ser>
        <c:dLbls>
          <c:showLegendKey val="0"/>
          <c:showVal val="0"/>
          <c:showCatName val="0"/>
          <c:showSerName val="0"/>
          <c:showPercent val="0"/>
          <c:showBubbleSize val="0"/>
        </c:dLbls>
        <c:marker val="1"/>
        <c:smooth val="0"/>
        <c:axId val="219668480"/>
        <c:axId val="219654016"/>
      </c:lineChart>
      <c:catAx>
        <c:axId val="219646208"/>
        <c:scaling>
          <c:orientation val="minMax"/>
        </c:scaling>
        <c:delete val="0"/>
        <c:axPos val="b"/>
        <c:numFmt formatCode="General" sourceLinked="1"/>
        <c:majorTickMark val="none"/>
        <c:minorTickMark val="none"/>
        <c:tickLblPos val="nextTo"/>
        <c:spPr>
          <a:ln>
            <a:solidFill>
              <a:schemeClr val="bg2"/>
            </a:solidFill>
          </a:ln>
        </c:spPr>
        <c:txPr>
          <a:bodyPr/>
          <a:lstStyle/>
          <a:p>
            <a:pPr>
              <a:defRPr sz="1000"/>
            </a:pPr>
            <a:endParaRPr lang="en-US"/>
          </a:p>
        </c:txPr>
        <c:crossAx val="219652096"/>
        <c:crosses val="autoZero"/>
        <c:auto val="1"/>
        <c:lblAlgn val="ctr"/>
        <c:lblOffset val="100"/>
        <c:noMultiLvlLbl val="0"/>
      </c:catAx>
      <c:valAx>
        <c:axId val="219652096"/>
        <c:scaling>
          <c:orientation val="minMax"/>
          <c:max val="200"/>
          <c:min val="0"/>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a:pPr>
            <a:endParaRPr lang="en-US"/>
          </a:p>
        </c:txPr>
        <c:crossAx val="219646208"/>
        <c:crosses val="autoZero"/>
        <c:crossBetween val="between"/>
      </c:valAx>
      <c:valAx>
        <c:axId val="219654016"/>
        <c:scaling>
          <c:orientation val="minMax"/>
          <c:max val="1800"/>
        </c:scaling>
        <c:delete val="0"/>
        <c:axPos val="r"/>
        <c:numFmt formatCode="0" sourceLinked="1"/>
        <c:majorTickMark val="out"/>
        <c:minorTickMark val="none"/>
        <c:tickLblPos val="nextTo"/>
        <c:spPr>
          <a:ln>
            <a:noFill/>
          </a:ln>
        </c:spPr>
        <c:txPr>
          <a:bodyPr/>
          <a:lstStyle/>
          <a:p>
            <a:pPr>
              <a:defRPr sz="1000"/>
            </a:pPr>
            <a:endParaRPr lang="en-US"/>
          </a:p>
        </c:txPr>
        <c:crossAx val="219668480"/>
        <c:crosses val="max"/>
        <c:crossBetween val="between"/>
        <c:majorUnit val="200"/>
      </c:valAx>
      <c:catAx>
        <c:axId val="219668480"/>
        <c:scaling>
          <c:orientation val="minMax"/>
        </c:scaling>
        <c:delete val="1"/>
        <c:axPos val="b"/>
        <c:numFmt formatCode="General" sourceLinked="1"/>
        <c:majorTickMark val="out"/>
        <c:minorTickMark val="none"/>
        <c:tickLblPos val="none"/>
        <c:crossAx val="219654016"/>
        <c:crosses val="autoZero"/>
        <c:auto val="1"/>
        <c:lblAlgn val="ctr"/>
        <c:lblOffset val="100"/>
        <c:noMultiLvlLbl val="0"/>
      </c:catAx>
      <c:spPr>
        <a:ln>
          <a:noFill/>
        </a:ln>
      </c:spPr>
    </c:plotArea>
    <c:legend>
      <c:legendPos val="b"/>
      <c:layout>
        <c:manualLayout>
          <c:xMode val="edge"/>
          <c:yMode val="edge"/>
          <c:x val="9.2107662133825902E-2"/>
          <c:y val="0.9602523666283288"/>
          <c:w val="0.81796135156886163"/>
          <c:h val="3.8978589754932319E-2"/>
        </c:manualLayout>
      </c:layout>
      <c:overlay val="0"/>
      <c:txPr>
        <a:bodyPr/>
        <a:lstStyle/>
        <a:p>
          <a:pPr algn="l">
            <a:defRPr sz="10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Quarterly</a:t>
            </a:r>
            <a:r>
              <a:rPr lang="en-US" sz="1400" baseline="0"/>
              <a:t> </a:t>
            </a:r>
            <a:r>
              <a:rPr lang="en-US" sz="1400"/>
              <a:t>MM Direct Lending Sponsored Volume relative to Syndicated MM Sponsored volume (x:1)</a:t>
            </a:r>
          </a:p>
        </c:rich>
      </c:tx>
      <c:layout>
        <c:manualLayout>
          <c:xMode val="edge"/>
          <c:yMode val="edge"/>
          <c:x val="1.7181330594545261E-3"/>
          <c:y val="1.3523622047244101E-3"/>
        </c:manualLayout>
      </c:layout>
      <c:overlay val="1"/>
      <c:spPr>
        <a:noFill/>
        <a:ln>
          <a:noFill/>
        </a:ln>
        <a:effectLst/>
      </c:spPr>
    </c:title>
    <c:autoTitleDeleted val="0"/>
    <c:plotArea>
      <c:layout>
        <c:manualLayout>
          <c:layoutTarget val="inner"/>
          <c:xMode val="edge"/>
          <c:yMode val="edge"/>
          <c:x val="8.8068387583396343E-2"/>
          <c:y val="0.13768313722020703"/>
          <c:w val="0.89083540304081965"/>
          <c:h val="0.69367879317361547"/>
        </c:manualLayout>
      </c:layout>
      <c:lineChart>
        <c:grouping val="standard"/>
        <c:varyColors val="0"/>
        <c:ser>
          <c:idx val="0"/>
          <c:order val="0"/>
          <c:tx>
            <c:strRef>
              <c:f>Sheet1!$B$1</c:f>
              <c:strCache>
                <c:ptCount val="1"/>
                <c:pt idx="0">
                  <c:v>Direct Lending MM Sponsored Issuance / Syndicated MM Sponsored Issuance</c:v>
                </c:pt>
              </c:strCache>
            </c:strRef>
          </c:tx>
          <c:spPr>
            <a:ln w="31750"/>
            <a:effectLst/>
          </c:spPr>
          <c:marker>
            <c:symbol val="none"/>
          </c:marker>
          <c:cat>
            <c:strRef>
              <c:f>Sheet1!$A$2:$A$35</c:f>
              <c:strCache>
                <c:ptCount val="3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pt idx="28">
                  <c:v>1Q22</c:v>
                </c:pt>
                <c:pt idx="29">
                  <c:v>2Q22</c:v>
                </c:pt>
                <c:pt idx="30">
                  <c:v>3Q22</c:v>
                </c:pt>
                <c:pt idx="31">
                  <c:v>4Q22</c:v>
                </c:pt>
                <c:pt idx="32">
                  <c:v>1Q23</c:v>
                </c:pt>
                <c:pt idx="33">
                  <c:v>2Q23</c:v>
                </c:pt>
              </c:strCache>
            </c:strRef>
          </c:cat>
          <c:val>
            <c:numRef>
              <c:f>Sheet1!$B$2:$B$35</c:f>
              <c:numCache>
                <c:formatCode>0.0\x</c:formatCode>
                <c:ptCount val="34"/>
                <c:pt idx="0">
                  <c:v>0.72249251497005984</c:v>
                </c:pt>
                <c:pt idx="1">
                  <c:v>0.98795004746950998</c:v>
                </c:pt>
                <c:pt idx="2">
                  <c:v>0.825219473264166</c:v>
                </c:pt>
                <c:pt idx="3">
                  <c:v>1.0819794864116195</c:v>
                </c:pt>
                <c:pt idx="4">
                  <c:v>1.3055565069146948</c:v>
                </c:pt>
                <c:pt idx="5">
                  <c:v>0.87082292593507804</c:v>
                </c:pt>
                <c:pt idx="6">
                  <c:v>1.2387063490458698</c:v>
                </c:pt>
                <c:pt idx="7">
                  <c:v>1.1970732034692584</c:v>
                </c:pt>
                <c:pt idx="8">
                  <c:v>0.80590812085813768</c:v>
                </c:pt>
                <c:pt idx="9">
                  <c:v>1.0506888751799299</c:v>
                </c:pt>
                <c:pt idx="10">
                  <c:v>0.80193634771861155</c:v>
                </c:pt>
                <c:pt idx="11">
                  <c:v>1.0996441281138789</c:v>
                </c:pt>
                <c:pt idx="12">
                  <c:v>0.91597796143250698</c:v>
                </c:pt>
                <c:pt idx="13">
                  <c:v>1.2109855590942804</c:v>
                </c:pt>
                <c:pt idx="14">
                  <c:v>1.4535551130373667</c:v>
                </c:pt>
                <c:pt idx="15">
                  <c:v>1.6844546201714221</c:v>
                </c:pt>
                <c:pt idx="16">
                  <c:v>1.4370000000000001</c:v>
                </c:pt>
                <c:pt idx="17">
                  <c:v>1.194</c:v>
                </c:pt>
                <c:pt idx="18">
                  <c:v>1.4419999999999999</c:v>
                </c:pt>
                <c:pt idx="19">
                  <c:v>2.4300000000000002</c:v>
                </c:pt>
                <c:pt idx="20">
                  <c:v>1.8381800261180234</c:v>
                </c:pt>
                <c:pt idx="21">
                  <c:v>2.7929565138708434</c:v>
                </c:pt>
                <c:pt idx="22">
                  <c:v>1.8216312040982268</c:v>
                </c:pt>
                <c:pt idx="23">
                  <c:v>1.9599031827841298</c:v>
                </c:pt>
                <c:pt idx="24">
                  <c:v>1.78</c:v>
                </c:pt>
                <c:pt idx="25">
                  <c:v>1.02</c:v>
                </c:pt>
                <c:pt idx="26">
                  <c:v>2.17</c:v>
                </c:pt>
                <c:pt idx="27">
                  <c:v>3.29</c:v>
                </c:pt>
                <c:pt idx="28">
                  <c:v>2.5198492966649115</c:v>
                </c:pt>
                <c:pt idx="29">
                  <c:v>1.7469863139754274</c:v>
                </c:pt>
                <c:pt idx="30">
                  <c:v>3.3757229786581484</c:v>
                </c:pt>
                <c:pt idx="31">
                  <c:v>3.9405875032756557</c:v>
                </c:pt>
                <c:pt idx="32">
                  <c:v>1.4814120735081875</c:v>
                </c:pt>
                <c:pt idx="33">
                  <c:v>2.6490036564846076</c:v>
                </c:pt>
              </c:numCache>
            </c:numRef>
          </c:val>
          <c:smooth val="0"/>
          <c:extLst>
            <c:ext xmlns:c16="http://schemas.microsoft.com/office/drawing/2014/chart" uri="{C3380CC4-5D6E-409C-BE32-E72D297353CC}">
              <c16:uniqueId val="{00000000-8997-4ABA-9408-EEBF9CDB84AE}"/>
            </c:ext>
          </c:extLst>
        </c:ser>
        <c:dLbls>
          <c:showLegendKey val="0"/>
          <c:showVal val="0"/>
          <c:showCatName val="0"/>
          <c:showSerName val="0"/>
          <c:showPercent val="0"/>
          <c:showBubbleSize val="0"/>
        </c:dLbls>
        <c:smooth val="0"/>
        <c:axId val="219588096"/>
        <c:axId val="219589632"/>
      </c:lineChart>
      <c:catAx>
        <c:axId val="219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000"/>
            </a:pPr>
            <a:endParaRPr lang="en-US"/>
          </a:p>
        </c:txPr>
        <c:crossAx val="219589632"/>
        <c:crosses val="autoZero"/>
        <c:auto val="1"/>
        <c:lblAlgn val="ctr"/>
        <c:lblOffset val="100"/>
        <c:noMultiLvlLbl val="0"/>
      </c:catAx>
      <c:valAx>
        <c:axId val="219589632"/>
        <c:scaling>
          <c:orientation val="minMax"/>
          <c:max val="4"/>
          <c:min val="0"/>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sz="1000"/>
            </a:pPr>
            <a:endParaRPr lang="en-US"/>
          </a:p>
        </c:txPr>
        <c:crossAx val="219588096"/>
        <c:crosses val="autoZero"/>
        <c:crossBetween val="between"/>
      </c:valAx>
      <c:spPr>
        <a:noFill/>
        <a:ln>
          <a:noFill/>
        </a:ln>
        <a:effectLst/>
      </c:spPr>
    </c:plotArea>
    <c:legend>
      <c:legendPos val="b"/>
      <c:layout>
        <c:manualLayout>
          <c:xMode val="edge"/>
          <c:yMode val="edge"/>
          <c:x val="1.7315967889890253E-2"/>
          <c:y val="0.95912633814031678"/>
          <c:w val="0.9632194285148955"/>
          <c:h val="3.8756524816420418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defRPr sz="1400" baseline="0">
          <a:solidFill>
            <a:schemeClr val="tx1"/>
          </a:solidFill>
          <a:latin typeface="+mj-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Annual MM Direct Lending Sponsored Volume relative to Syndicated MM Sponsored volume (x:1)</a:t>
            </a:r>
          </a:p>
        </c:rich>
      </c:tx>
      <c:layout>
        <c:manualLayout>
          <c:xMode val="edge"/>
          <c:yMode val="edge"/>
          <c:x val="1.7181330594545261E-3"/>
          <c:y val="1.3523622047244101E-3"/>
        </c:manualLayout>
      </c:layout>
      <c:overlay val="1"/>
      <c:spPr>
        <a:noFill/>
        <a:ln>
          <a:noFill/>
        </a:ln>
        <a:effectLst/>
      </c:spPr>
    </c:title>
    <c:autoTitleDeleted val="0"/>
    <c:plotArea>
      <c:layout>
        <c:manualLayout>
          <c:layoutTarget val="inner"/>
          <c:xMode val="edge"/>
          <c:yMode val="edge"/>
          <c:x val="8.8068387583396343E-2"/>
          <c:y val="0.13768313722020703"/>
          <c:w val="0.89083540304081965"/>
          <c:h val="0.69367879317361547"/>
        </c:manualLayout>
      </c:layout>
      <c:lineChart>
        <c:grouping val="standard"/>
        <c:varyColors val="0"/>
        <c:ser>
          <c:idx val="0"/>
          <c:order val="0"/>
          <c:tx>
            <c:strRef>
              <c:f>Sheet1!$B$1</c:f>
              <c:strCache>
                <c:ptCount val="1"/>
                <c:pt idx="0">
                  <c:v>Direct Lending MM Sponsored Volume / Syndicated MM Sponsored Volume</c:v>
                </c:pt>
              </c:strCache>
            </c:strRef>
          </c:tx>
          <c:spPr>
            <a:ln w="31750"/>
            <a:effectLst/>
          </c:spPr>
          <c:marker>
            <c:symbol val="none"/>
          </c:marker>
          <c:cat>
            <c:strRef>
              <c:f>Sheet1!$A$2:$A$11</c:f>
              <c:strCache>
                <c:ptCount val="10"/>
                <c:pt idx="0">
                  <c:v>2014</c:v>
                </c:pt>
                <c:pt idx="1">
                  <c:v>2015</c:v>
                </c:pt>
                <c:pt idx="2">
                  <c:v>2016</c:v>
                </c:pt>
                <c:pt idx="3">
                  <c:v>2017</c:v>
                </c:pt>
                <c:pt idx="4">
                  <c:v>2018</c:v>
                </c:pt>
                <c:pt idx="5">
                  <c:v>2019</c:v>
                </c:pt>
                <c:pt idx="6">
                  <c:v>2020</c:v>
                </c:pt>
                <c:pt idx="7">
                  <c:v>2021</c:v>
                </c:pt>
                <c:pt idx="8">
                  <c:v>2022</c:v>
                </c:pt>
                <c:pt idx="9">
                  <c:v>1H23</c:v>
                </c:pt>
              </c:strCache>
            </c:strRef>
          </c:cat>
          <c:val>
            <c:numRef>
              <c:f>Sheet1!$B$2:$B$11</c:f>
              <c:numCache>
                <c:formatCode>0.0\x</c:formatCode>
                <c:ptCount val="10"/>
                <c:pt idx="0">
                  <c:v>0.48962243797195243</c:v>
                </c:pt>
                <c:pt idx="1">
                  <c:v>0.91591239133461977</c:v>
                </c:pt>
                <c:pt idx="2">
                  <c:v>1.1365069658111491</c:v>
                </c:pt>
                <c:pt idx="3">
                  <c:v>0.94550967741935488</c:v>
                </c:pt>
                <c:pt idx="4">
                  <c:v>1.2776587262035284</c:v>
                </c:pt>
                <c:pt idx="5">
                  <c:v>1.5695628552925089</c:v>
                </c:pt>
                <c:pt idx="6">
                  <c:v>1.9577107501635445</c:v>
                </c:pt>
                <c:pt idx="7">
                  <c:v>2.0216216216216218</c:v>
                </c:pt>
                <c:pt idx="8">
                  <c:v>2.6101169172035315</c:v>
                </c:pt>
                <c:pt idx="9">
                  <c:v>1.9771626297577856</c:v>
                </c:pt>
              </c:numCache>
            </c:numRef>
          </c:val>
          <c:smooth val="0"/>
          <c:extLst>
            <c:ext xmlns:c16="http://schemas.microsoft.com/office/drawing/2014/chart" uri="{C3380CC4-5D6E-409C-BE32-E72D297353CC}">
              <c16:uniqueId val="{00000000-15A7-4F04-A86A-2151CAC99E11}"/>
            </c:ext>
          </c:extLst>
        </c:ser>
        <c:dLbls>
          <c:showLegendKey val="0"/>
          <c:showVal val="0"/>
          <c:showCatName val="0"/>
          <c:showSerName val="0"/>
          <c:showPercent val="0"/>
          <c:showBubbleSize val="0"/>
        </c:dLbls>
        <c:smooth val="0"/>
        <c:axId val="219588096"/>
        <c:axId val="219589632"/>
      </c:lineChart>
      <c:catAx>
        <c:axId val="219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000"/>
            </a:pPr>
            <a:endParaRPr lang="en-US"/>
          </a:p>
        </c:txPr>
        <c:crossAx val="219589632"/>
        <c:crosses val="autoZero"/>
        <c:auto val="1"/>
        <c:lblAlgn val="ctr"/>
        <c:lblOffset val="100"/>
        <c:noMultiLvlLbl val="0"/>
      </c:catAx>
      <c:valAx>
        <c:axId val="219589632"/>
        <c:scaling>
          <c:orientation val="minMax"/>
          <c:max val="4"/>
          <c:min val="0"/>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sz="1000"/>
            </a:pPr>
            <a:endParaRPr lang="en-US"/>
          </a:p>
        </c:txPr>
        <c:crossAx val="219588096"/>
        <c:crosses val="autoZero"/>
        <c:crossBetween val="between"/>
      </c:valAx>
      <c:spPr>
        <a:noFill/>
        <a:ln>
          <a:noFill/>
        </a:ln>
        <a:effectLst/>
      </c:spPr>
    </c:plotArea>
    <c:legend>
      <c:legendPos val="b"/>
      <c:layout>
        <c:manualLayout>
          <c:xMode val="edge"/>
          <c:yMode val="edge"/>
          <c:x val="1.7315967889890253E-2"/>
          <c:y val="0.95912633814031678"/>
          <c:w val="0.9632194285148955"/>
          <c:h val="3.8756524816420418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defRPr sz="1400" baseline="0">
          <a:solidFill>
            <a:schemeClr val="tx1"/>
          </a:solidFill>
          <a:latin typeface="+mj-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Quarterly MM LBO Volume (US$bn)</a:t>
            </a:r>
          </a:p>
        </c:rich>
      </c:tx>
      <c:layout>
        <c:manualLayout>
          <c:xMode val="edge"/>
          <c:yMode val="edge"/>
          <c:x val="2.1581650119821544E-4"/>
          <c:y val="1.9645669291338745E-3"/>
        </c:manualLayout>
      </c:layout>
      <c:overlay val="1"/>
      <c:spPr>
        <a:noFill/>
        <a:ln>
          <a:noFill/>
        </a:ln>
        <a:effectLst/>
      </c:spPr>
    </c:title>
    <c:autoTitleDeleted val="0"/>
    <c:plotArea>
      <c:layout>
        <c:manualLayout>
          <c:layoutTarget val="inner"/>
          <c:xMode val="edge"/>
          <c:yMode val="edge"/>
          <c:x val="8.7672702089497692E-2"/>
          <c:y val="0.10397527205166769"/>
          <c:w val="0.87420965479741009"/>
          <c:h val="0.73952446253207105"/>
        </c:manualLayout>
      </c:layout>
      <c:barChart>
        <c:barDir val="col"/>
        <c:grouping val="stacked"/>
        <c:varyColors val="0"/>
        <c:ser>
          <c:idx val="0"/>
          <c:order val="0"/>
          <c:tx>
            <c:strRef>
              <c:f>Sheet1!$B$1</c:f>
              <c:strCache>
                <c:ptCount val="1"/>
                <c:pt idx="0">
                  <c:v>Syndicated</c:v>
                </c:pt>
              </c:strCache>
            </c:strRef>
          </c:tx>
          <c:spPr>
            <a:solidFill>
              <a:schemeClr val="accent1"/>
            </a:solidFill>
            <a:ln>
              <a:noFill/>
            </a:ln>
            <a:effectLst/>
          </c:spPr>
          <c:invertIfNegative val="0"/>
          <c:cat>
            <c:strRef>
              <c:f>Sheet1!$A$2:$A$39</c:f>
              <c:strCache>
                <c:ptCount val="38"/>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pt idx="35">
                  <c:v>4Q22</c:v>
                </c:pt>
                <c:pt idx="36">
                  <c:v>1Q23</c:v>
                </c:pt>
                <c:pt idx="37">
                  <c:v>2Q23</c:v>
                </c:pt>
              </c:strCache>
            </c:strRef>
          </c:cat>
          <c:val>
            <c:numRef>
              <c:f>Sheet1!$B$2:$B$39</c:f>
              <c:numCache>
                <c:formatCode>General</c:formatCode>
                <c:ptCount val="38"/>
                <c:pt idx="0">
                  <c:v>5.7430000000000003</c:v>
                </c:pt>
                <c:pt idx="1">
                  <c:v>3.8730000000000002</c:v>
                </c:pt>
                <c:pt idx="2">
                  <c:v>3.7810000000000001</c:v>
                </c:pt>
                <c:pt idx="3">
                  <c:v>7.12</c:v>
                </c:pt>
                <c:pt idx="4">
                  <c:v>4.4589999999999996</c:v>
                </c:pt>
                <c:pt idx="5">
                  <c:v>4.9820000000000002</c:v>
                </c:pt>
                <c:pt idx="6">
                  <c:v>4.4889999999999999</c:v>
                </c:pt>
                <c:pt idx="7">
                  <c:v>4.984</c:v>
                </c:pt>
                <c:pt idx="8" formatCode="0.00">
                  <c:v>2.4430000000000001</c:v>
                </c:pt>
                <c:pt idx="9" formatCode="0.00">
                  <c:v>5.6340000000000003</c:v>
                </c:pt>
                <c:pt idx="10" formatCode="0.00">
                  <c:v>4.976</c:v>
                </c:pt>
                <c:pt idx="11" formatCode="0.00">
                  <c:v>5.8940000000000001</c:v>
                </c:pt>
                <c:pt idx="12" formatCode="0.000">
                  <c:v>5.3460000000000001</c:v>
                </c:pt>
                <c:pt idx="13" formatCode="0.00">
                  <c:v>8.4</c:v>
                </c:pt>
                <c:pt idx="14" formatCode="0.00">
                  <c:v>6.57</c:v>
                </c:pt>
                <c:pt idx="15" formatCode="0.00">
                  <c:v>7.65</c:v>
                </c:pt>
                <c:pt idx="16" formatCode="0.00">
                  <c:v>5.1280000000000001</c:v>
                </c:pt>
                <c:pt idx="17" formatCode="0.00">
                  <c:v>4.84</c:v>
                </c:pt>
                <c:pt idx="18" formatCode="0.00">
                  <c:v>5.0069999999999997</c:v>
                </c:pt>
                <c:pt idx="19" formatCode="0.00">
                  <c:v>5.6189999999999998</c:v>
                </c:pt>
                <c:pt idx="20" formatCode="0.00">
                  <c:v>4.1260000000000003</c:v>
                </c:pt>
                <c:pt idx="21" formatCode="0.00">
                  <c:v>7.4870000000000001</c:v>
                </c:pt>
                <c:pt idx="22" formatCode="0.00">
                  <c:v>5.2690000000000001</c:v>
                </c:pt>
                <c:pt idx="23" formatCode="0.00">
                  <c:v>5.5449999999999999</c:v>
                </c:pt>
                <c:pt idx="24" formatCode="0.00">
                  <c:v>5.2510199999999942</c:v>
                </c:pt>
                <c:pt idx="25" formatCode="0.00">
                  <c:v>0.73560000000000014</c:v>
                </c:pt>
                <c:pt idx="26" formatCode="0.00">
                  <c:v>1.9487249999999992</c:v>
                </c:pt>
                <c:pt idx="27" formatCode="0.00">
                  <c:v>4.5908999999999942</c:v>
                </c:pt>
                <c:pt idx="28" formatCode="0.00">
                  <c:v>2.2426999999999992</c:v>
                </c:pt>
                <c:pt idx="29" formatCode="0.00">
                  <c:v>6.5565999999999969</c:v>
                </c:pt>
                <c:pt idx="30" formatCode="0.00">
                  <c:v>5.3190000000000008</c:v>
                </c:pt>
                <c:pt idx="31" formatCode="0.00">
                  <c:v>5.3565419999999992</c:v>
                </c:pt>
                <c:pt idx="32" formatCode="_(* #,##0.00_);_(* \(#,##0.00\);_(* &quot;-&quot;??_);_(@_)">
                  <c:v>2.2279999999999993</c:v>
                </c:pt>
                <c:pt idx="33" formatCode="_(* #,##0.00_);_(* \(#,##0.00\);_(* &quot;-&quot;??_);_(@_)">
                  <c:v>3.687991999999999</c:v>
                </c:pt>
                <c:pt idx="34" formatCode="_(* #,##0.00_);_(* \(#,##0.00\);_(* &quot;-&quot;??_);_(@_)">
                  <c:v>3.6671999999999993</c:v>
                </c:pt>
                <c:pt idx="35" formatCode="_(* #,##0.00_);_(* \(#,##0.00\);_(* &quot;-&quot;??_);_(@_)">
                  <c:v>1.2761000000000005</c:v>
                </c:pt>
                <c:pt idx="36" formatCode="_(* #,##0.00_);_(* \(#,##0.00\);_(* &quot;-&quot;??_);_(@_)">
                  <c:v>1.7743999999999993</c:v>
                </c:pt>
                <c:pt idx="37" formatCode="_(* #,##0.00_);_(* \(#,##0.00\);_(* &quot;-&quot;??_);_(@_)">
                  <c:v>0.47800000000000009</c:v>
                </c:pt>
              </c:numCache>
            </c:numRef>
          </c:val>
          <c:extLst>
            <c:ext xmlns:c16="http://schemas.microsoft.com/office/drawing/2014/chart" uri="{C3380CC4-5D6E-409C-BE32-E72D297353CC}">
              <c16:uniqueId val="{00000000-8D01-4C65-889B-C127FAAC19D7}"/>
            </c:ext>
          </c:extLst>
        </c:ser>
        <c:ser>
          <c:idx val="1"/>
          <c:order val="1"/>
          <c:tx>
            <c:strRef>
              <c:f>Sheet1!$C$1</c:f>
              <c:strCache>
                <c:ptCount val="1"/>
                <c:pt idx="0">
                  <c:v>Direct</c:v>
                </c:pt>
              </c:strCache>
            </c:strRef>
          </c:tx>
          <c:invertIfNegative val="0"/>
          <c:cat>
            <c:strRef>
              <c:f>Sheet1!$A$2:$A$39</c:f>
              <c:strCache>
                <c:ptCount val="38"/>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pt idx="21">
                  <c:v>2Q19</c:v>
                </c:pt>
                <c:pt idx="22">
                  <c:v>3Q19</c:v>
                </c:pt>
                <c:pt idx="23">
                  <c:v>4Q19</c:v>
                </c:pt>
                <c:pt idx="24">
                  <c:v>1Q20</c:v>
                </c:pt>
                <c:pt idx="25">
                  <c:v>2Q20</c:v>
                </c:pt>
                <c:pt idx="26">
                  <c:v>3Q20</c:v>
                </c:pt>
                <c:pt idx="27">
                  <c:v>4Q20</c:v>
                </c:pt>
                <c:pt idx="28">
                  <c:v>1Q21</c:v>
                </c:pt>
                <c:pt idx="29">
                  <c:v>2Q21</c:v>
                </c:pt>
                <c:pt idx="30">
                  <c:v>3Q21</c:v>
                </c:pt>
                <c:pt idx="31">
                  <c:v>4Q21</c:v>
                </c:pt>
                <c:pt idx="32">
                  <c:v>1Q22</c:v>
                </c:pt>
                <c:pt idx="33">
                  <c:v>2Q22</c:v>
                </c:pt>
                <c:pt idx="34">
                  <c:v>3Q22</c:v>
                </c:pt>
                <c:pt idx="35">
                  <c:v>4Q22</c:v>
                </c:pt>
                <c:pt idx="36">
                  <c:v>1Q23</c:v>
                </c:pt>
                <c:pt idx="37">
                  <c:v>2Q23</c:v>
                </c:pt>
              </c:strCache>
            </c:strRef>
          </c:cat>
          <c:val>
            <c:numRef>
              <c:f>Sheet1!$C$2:$C$39</c:f>
              <c:numCache>
                <c:formatCode>General</c:formatCode>
                <c:ptCount val="38"/>
                <c:pt idx="0">
                  <c:v>1.4219999999999999</c:v>
                </c:pt>
                <c:pt idx="1">
                  <c:v>1.321</c:v>
                </c:pt>
                <c:pt idx="2">
                  <c:v>3.907</c:v>
                </c:pt>
                <c:pt idx="3">
                  <c:v>4.9450000000000003</c:v>
                </c:pt>
                <c:pt idx="4">
                  <c:v>3.27</c:v>
                </c:pt>
                <c:pt idx="5">
                  <c:v>3.391</c:v>
                </c:pt>
                <c:pt idx="6">
                  <c:v>4.9029999999999996</c:v>
                </c:pt>
                <c:pt idx="7">
                  <c:v>7.8630000000000004</c:v>
                </c:pt>
                <c:pt idx="8" formatCode="0.000">
                  <c:v>3.0070000000000001</c:v>
                </c:pt>
                <c:pt idx="9" formatCode="0.000">
                  <c:v>4.702</c:v>
                </c:pt>
                <c:pt idx="10" formatCode="0.000">
                  <c:v>7.3879999999999999</c:v>
                </c:pt>
                <c:pt idx="11" formatCode="0.000">
                  <c:v>8.6980000000000004</c:v>
                </c:pt>
                <c:pt idx="12" formatCode="0.000">
                  <c:v>4.7560000000000002</c:v>
                </c:pt>
                <c:pt idx="13" formatCode="0.00">
                  <c:v>6.1580000000000004</c:v>
                </c:pt>
                <c:pt idx="14" formatCode="0.00">
                  <c:v>6.2009999999999996</c:v>
                </c:pt>
                <c:pt idx="15" formatCode="0.00">
                  <c:v>10.013</c:v>
                </c:pt>
                <c:pt idx="16" formatCode="0.00">
                  <c:v>8.3040000000000003</c:v>
                </c:pt>
                <c:pt idx="17" formatCode="0.00">
                  <c:v>8.952</c:v>
                </c:pt>
                <c:pt idx="18" formatCode="0.00">
                  <c:v>8.2319999999999993</c:v>
                </c:pt>
                <c:pt idx="19" formatCode="0.00">
                  <c:v>10.199999999999999</c:v>
                </c:pt>
                <c:pt idx="20" formatCode="0.00">
                  <c:v>5.72</c:v>
                </c:pt>
                <c:pt idx="21" formatCode="0.00">
                  <c:v>6.9349999999999996</c:v>
                </c:pt>
                <c:pt idx="22" formatCode="0.00">
                  <c:v>8.14</c:v>
                </c:pt>
                <c:pt idx="23" formatCode="0.00">
                  <c:v>9.7789999999999999</c:v>
                </c:pt>
                <c:pt idx="24" formatCode="0.00">
                  <c:v>8.2757366909999917</c:v>
                </c:pt>
                <c:pt idx="25" formatCode="0.00">
                  <c:v>2.4309999999999992</c:v>
                </c:pt>
                <c:pt idx="26" formatCode="0.00">
                  <c:v>2.2196945289999999</c:v>
                </c:pt>
                <c:pt idx="27" formatCode="0.00">
                  <c:v>10.870973999999997</c:v>
                </c:pt>
                <c:pt idx="28" formatCode="0.00">
                  <c:v>9.2612701919999978</c:v>
                </c:pt>
                <c:pt idx="29" formatCode="0.00">
                  <c:v>7.6899431689999922</c:v>
                </c:pt>
                <c:pt idx="30" formatCode="0.00">
                  <c:v>15.619063056000002</c:v>
                </c:pt>
                <c:pt idx="31" formatCode="0.00">
                  <c:v>25.320996509000025</c:v>
                </c:pt>
                <c:pt idx="32" formatCode="_(* #,##0.00_);_(* \(#,##0.00\);_(* &quot;-&quot;??_);_(@_)">
                  <c:v>9.4595549999999964</c:v>
                </c:pt>
                <c:pt idx="33" formatCode="_(* #,##0.00_);_(* \(#,##0.00\);_(* &quot;-&quot;??_);_(@_)">
                  <c:v>11.392916225999997</c:v>
                </c:pt>
                <c:pt idx="34" formatCode="_(* #,##0.00_);_(* \(#,##0.00\);_(* &quot;-&quot;??_);_(@_)">
                  <c:v>13.254693261000027</c:v>
                </c:pt>
                <c:pt idx="35" formatCode="_(* #,##0.00_);_(* \(#,##0.00\);_(* &quot;-&quot;??_);_(@_)">
                  <c:v>10.518979719999979</c:v>
                </c:pt>
                <c:pt idx="36" formatCode="_(* #,##0.00_);_(* \(#,##0.00\);_(* &quot;-&quot;??_);_(@_)">
                  <c:v>6.2932999999999977</c:v>
                </c:pt>
                <c:pt idx="37" formatCode="_(* #,##0.00_);_(* \(#,##0.00\);_(* &quot;-&quot;??_);_(@_)">
                  <c:v>5.4972149999999944</c:v>
                </c:pt>
              </c:numCache>
            </c:numRef>
          </c:val>
          <c:extLst>
            <c:ext xmlns:c16="http://schemas.microsoft.com/office/drawing/2014/chart" uri="{C3380CC4-5D6E-409C-BE32-E72D297353CC}">
              <c16:uniqueId val="{00000001-8D01-4C65-889B-C127FAAC19D7}"/>
            </c:ext>
          </c:extLst>
        </c:ser>
        <c:dLbls>
          <c:showLegendKey val="0"/>
          <c:showVal val="0"/>
          <c:showCatName val="0"/>
          <c:showSerName val="0"/>
          <c:showPercent val="0"/>
          <c:showBubbleSize val="0"/>
        </c:dLbls>
        <c:gapWidth val="100"/>
        <c:overlap val="100"/>
        <c:axId val="220135424"/>
        <c:axId val="220136960"/>
      </c:barChart>
      <c:catAx>
        <c:axId val="22013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000"/>
            </a:pPr>
            <a:endParaRPr lang="en-US"/>
          </a:p>
        </c:txPr>
        <c:crossAx val="220136960"/>
        <c:crosses val="autoZero"/>
        <c:auto val="1"/>
        <c:lblAlgn val="ctr"/>
        <c:lblOffset val="100"/>
        <c:tickLblSkip val="1"/>
        <c:noMultiLvlLbl val="0"/>
      </c:catAx>
      <c:valAx>
        <c:axId val="220136960"/>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sz="1000"/>
            </a:pPr>
            <a:endParaRPr lang="en-US"/>
          </a:p>
        </c:txPr>
        <c:crossAx val="220135424"/>
        <c:crosses val="autoZero"/>
        <c:crossBetween val="between"/>
        <c:majorUnit val="5"/>
      </c:valAx>
      <c:spPr>
        <a:noFill/>
        <a:ln>
          <a:noFill/>
        </a:ln>
        <a:effectLst/>
      </c:spPr>
    </c:plotArea>
    <c:legend>
      <c:legendPos val="b"/>
      <c:layout>
        <c:manualLayout>
          <c:xMode val="edge"/>
          <c:yMode val="edge"/>
          <c:x val="5.1070069120941024E-2"/>
          <c:y val="0.96035543660974965"/>
          <c:w val="0.90499292300504319"/>
          <c:h val="3.9644563390250374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defRPr sz="1200" baseline="0">
          <a:solidFill>
            <a:schemeClr val="tx1"/>
          </a:solidFill>
          <a:latin typeface="+mj-lt"/>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Annual MM LBO volume (</a:t>
            </a:r>
            <a:r>
              <a:rPr lang="en-US" sz="1400" err="1"/>
              <a:t>US$bn</a:t>
            </a:r>
            <a:r>
              <a:rPr lang="en-US" sz="1400"/>
              <a:t>) and % syndicated</a:t>
            </a:r>
          </a:p>
        </c:rich>
      </c:tx>
      <c:layout>
        <c:manualLayout>
          <c:xMode val="edge"/>
          <c:yMode val="edge"/>
          <c:x val="2.5381206371203179E-3"/>
          <c:y val="2.3265529308836427E-3"/>
        </c:manualLayout>
      </c:layout>
      <c:overlay val="1"/>
      <c:spPr>
        <a:noFill/>
        <a:ln>
          <a:noFill/>
        </a:ln>
        <a:effectLst/>
      </c:spPr>
    </c:title>
    <c:autoTitleDeleted val="0"/>
    <c:plotArea>
      <c:layout>
        <c:manualLayout>
          <c:layoutTarget val="inner"/>
          <c:xMode val="edge"/>
          <c:yMode val="edge"/>
          <c:x val="8.9369618418606703E-2"/>
          <c:y val="0.10825954158745965"/>
          <c:w val="0.80366542490164061"/>
          <c:h val="0.72186085306563663"/>
        </c:manualLayout>
      </c:layout>
      <c:barChart>
        <c:barDir val="col"/>
        <c:grouping val="stacked"/>
        <c:varyColors val="0"/>
        <c:ser>
          <c:idx val="0"/>
          <c:order val="0"/>
          <c:tx>
            <c:strRef>
              <c:f>Sheet1!$B$1</c:f>
              <c:strCache>
                <c:ptCount val="1"/>
                <c:pt idx="0">
                  <c:v>Syndicated</c:v>
                </c:pt>
              </c:strCache>
            </c:strRef>
          </c:tx>
          <c:spPr>
            <a:solidFill>
              <a:schemeClr val="accent1"/>
            </a:solidFill>
            <a:ln>
              <a:noFill/>
            </a:ln>
            <a:effectLst/>
          </c:spPr>
          <c:invertIfNegative val="0"/>
          <c:cat>
            <c:strRef>
              <c:f>Sheet1!$A$2:$A$11</c:f>
              <c:strCache>
                <c:ptCount val="10"/>
                <c:pt idx="0">
                  <c:v>2014</c:v>
                </c:pt>
                <c:pt idx="1">
                  <c:v>2015</c:v>
                </c:pt>
                <c:pt idx="2">
                  <c:v>2016</c:v>
                </c:pt>
                <c:pt idx="3">
                  <c:v>2017</c:v>
                </c:pt>
                <c:pt idx="4">
                  <c:v>2018</c:v>
                </c:pt>
                <c:pt idx="5">
                  <c:v>2019</c:v>
                </c:pt>
                <c:pt idx="6">
                  <c:v>2020</c:v>
                </c:pt>
                <c:pt idx="7">
                  <c:v>2021</c:v>
                </c:pt>
                <c:pt idx="8">
                  <c:v>2022</c:v>
                </c:pt>
                <c:pt idx="9">
                  <c:v>1H23</c:v>
                </c:pt>
              </c:strCache>
            </c:strRef>
          </c:cat>
          <c:val>
            <c:numRef>
              <c:f>Sheet1!$B$2:$B$11</c:f>
              <c:numCache>
                <c:formatCode>0.00</c:formatCode>
                <c:ptCount val="10"/>
                <c:pt idx="0">
                  <c:v>20.516999999999999</c:v>
                </c:pt>
                <c:pt idx="1">
                  <c:v>18.914000000000001</c:v>
                </c:pt>
                <c:pt idx="2">
                  <c:v>18.946999999999999</c:v>
                </c:pt>
                <c:pt idx="3">
                  <c:v>27.968</c:v>
                </c:pt>
                <c:pt idx="4">
                  <c:v>20.594999999999999</c:v>
                </c:pt>
                <c:pt idx="5">
                  <c:v>22.428000000000001</c:v>
                </c:pt>
                <c:pt idx="6">
                  <c:v>12.526244999999987</c:v>
                </c:pt>
                <c:pt idx="7">
                  <c:v>19.47</c:v>
                </c:pt>
                <c:pt idx="8">
                  <c:v>10.86</c:v>
                </c:pt>
                <c:pt idx="9">
                  <c:v>2.25</c:v>
                </c:pt>
              </c:numCache>
            </c:numRef>
          </c:val>
          <c:extLst>
            <c:ext xmlns:c16="http://schemas.microsoft.com/office/drawing/2014/chart" uri="{C3380CC4-5D6E-409C-BE32-E72D297353CC}">
              <c16:uniqueId val="{00000000-543A-4186-985C-8C4B634BC9C9}"/>
            </c:ext>
          </c:extLst>
        </c:ser>
        <c:ser>
          <c:idx val="1"/>
          <c:order val="1"/>
          <c:tx>
            <c:strRef>
              <c:f>Sheet1!$C$1</c:f>
              <c:strCache>
                <c:ptCount val="1"/>
                <c:pt idx="0">
                  <c:v>Direct</c:v>
                </c:pt>
              </c:strCache>
            </c:strRef>
          </c:tx>
          <c:invertIfNegative val="0"/>
          <c:cat>
            <c:strRef>
              <c:f>Sheet1!$A$2:$A$11</c:f>
              <c:strCache>
                <c:ptCount val="10"/>
                <c:pt idx="0">
                  <c:v>2014</c:v>
                </c:pt>
                <c:pt idx="1">
                  <c:v>2015</c:v>
                </c:pt>
                <c:pt idx="2">
                  <c:v>2016</c:v>
                </c:pt>
                <c:pt idx="3">
                  <c:v>2017</c:v>
                </c:pt>
                <c:pt idx="4">
                  <c:v>2018</c:v>
                </c:pt>
                <c:pt idx="5">
                  <c:v>2019</c:v>
                </c:pt>
                <c:pt idx="6">
                  <c:v>2020</c:v>
                </c:pt>
                <c:pt idx="7">
                  <c:v>2021</c:v>
                </c:pt>
                <c:pt idx="8">
                  <c:v>2022</c:v>
                </c:pt>
                <c:pt idx="9">
                  <c:v>1H23</c:v>
                </c:pt>
              </c:strCache>
            </c:strRef>
          </c:cat>
          <c:val>
            <c:numRef>
              <c:f>Sheet1!$C$2:$C$11</c:f>
              <c:numCache>
                <c:formatCode>0.00</c:formatCode>
                <c:ptCount val="10"/>
                <c:pt idx="0">
                  <c:v>11.596</c:v>
                </c:pt>
                <c:pt idx="1">
                  <c:v>19.427</c:v>
                </c:pt>
                <c:pt idx="2">
                  <c:v>23.795000000000002</c:v>
                </c:pt>
                <c:pt idx="3">
                  <c:v>27.129000000000001</c:v>
                </c:pt>
                <c:pt idx="4">
                  <c:v>35.69</c:v>
                </c:pt>
                <c:pt idx="5">
                  <c:v>30.574999999999999</c:v>
                </c:pt>
                <c:pt idx="6">
                  <c:v>23.797405219999987</c:v>
                </c:pt>
                <c:pt idx="7">
                  <c:v>57.89</c:v>
                </c:pt>
                <c:pt idx="8">
                  <c:v>44.63</c:v>
                </c:pt>
                <c:pt idx="9">
                  <c:v>11.79</c:v>
                </c:pt>
              </c:numCache>
            </c:numRef>
          </c:val>
          <c:extLst>
            <c:ext xmlns:c16="http://schemas.microsoft.com/office/drawing/2014/chart" uri="{C3380CC4-5D6E-409C-BE32-E72D297353CC}">
              <c16:uniqueId val="{00000001-543A-4186-985C-8C4B634BC9C9}"/>
            </c:ext>
          </c:extLst>
        </c:ser>
        <c:dLbls>
          <c:showLegendKey val="0"/>
          <c:showVal val="0"/>
          <c:showCatName val="0"/>
          <c:showSerName val="0"/>
          <c:showPercent val="0"/>
          <c:showBubbleSize val="0"/>
        </c:dLbls>
        <c:gapWidth val="30"/>
        <c:overlap val="100"/>
        <c:axId val="220041984"/>
        <c:axId val="220043520"/>
      </c:barChart>
      <c:lineChart>
        <c:grouping val="standard"/>
        <c:varyColors val="0"/>
        <c:ser>
          <c:idx val="2"/>
          <c:order val="2"/>
          <c:tx>
            <c:strRef>
              <c:f>Sheet1!$D$1</c:f>
              <c:strCache>
                <c:ptCount val="1"/>
                <c:pt idx="0">
                  <c:v>% syndicated</c:v>
                </c:pt>
              </c:strCache>
            </c:strRef>
          </c:tx>
          <c:spPr>
            <a:ln w="31750" cap="rnd">
              <a:solidFill>
                <a:schemeClr val="tx1"/>
              </a:solidFill>
              <a:round/>
            </a:ln>
            <a:effectLst/>
          </c:spPr>
          <c:marker>
            <c:symbol val="none"/>
          </c:marker>
          <c:cat>
            <c:strRef>
              <c:f>Sheet1!$A$2:$A$11</c:f>
              <c:strCache>
                <c:ptCount val="10"/>
                <c:pt idx="0">
                  <c:v>2014</c:v>
                </c:pt>
                <c:pt idx="1">
                  <c:v>2015</c:v>
                </c:pt>
                <c:pt idx="2">
                  <c:v>2016</c:v>
                </c:pt>
                <c:pt idx="3">
                  <c:v>2017</c:v>
                </c:pt>
                <c:pt idx="4">
                  <c:v>2018</c:v>
                </c:pt>
                <c:pt idx="5">
                  <c:v>2019</c:v>
                </c:pt>
                <c:pt idx="6">
                  <c:v>2020</c:v>
                </c:pt>
                <c:pt idx="7">
                  <c:v>2021</c:v>
                </c:pt>
                <c:pt idx="8">
                  <c:v>2022</c:v>
                </c:pt>
                <c:pt idx="9">
                  <c:v>1H23</c:v>
                </c:pt>
              </c:strCache>
            </c:strRef>
          </c:cat>
          <c:val>
            <c:numRef>
              <c:f>Sheet1!$D$2:$D$11</c:f>
              <c:numCache>
                <c:formatCode>0.0%</c:formatCode>
                <c:ptCount val="10"/>
                <c:pt idx="0">
                  <c:v>0.63890013390215805</c:v>
                </c:pt>
                <c:pt idx="1">
                  <c:v>0.49331003364544485</c:v>
                </c:pt>
                <c:pt idx="2">
                  <c:v>0.44328763277338445</c:v>
                </c:pt>
                <c:pt idx="3">
                  <c:v>0.50761384467393866</c:v>
                </c:pt>
                <c:pt idx="4">
                  <c:v>0.36590565870125258</c:v>
                </c:pt>
                <c:pt idx="5">
                  <c:v>0.42314585966832069</c:v>
                </c:pt>
                <c:pt idx="6">
                  <c:v>0.34485094213089235</c:v>
                </c:pt>
                <c:pt idx="7">
                  <c:v>0.25168045501551189</c:v>
                </c:pt>
                <c:pt idx="8">
                  <c:v>0.19571093890791133</c:v>
                </c:pt>
                <c:pt idx="9">
                  <c:v>0.16025641025641027</c:v>
                </c:pt>
              </c:numCache>
            </c:numRef>
          </c:val>
          <c:smooth val="0"/>
          <c:extLst>
            <c:ext xmlns:c16="http://schemas.microsoft.com/office/drawing/2014/chart" uri="{C3380CC4-5D6E-409C-BE32-E72D297353CC}">
              <c16:uniqueId val="{00000002-543A-4186-985C-8C4B634BC9C9}"/>
            </c:ext>
          </c:extLst>
        </c:ser>
        <c:dLbls>
          <c:showLegendKey val="0"/>
          <c:showVal val="0"/>
          <c:showCatName val="0"/>
          <c:showSerName val="0"/>
          <c:showPercent val="0"/>
          <c:showBubbleSize val="0"/>
        </c:dLbls>
        <c:marker val="1"/>
        <c:smooth val="0"/>
        <c:axId val="220055808"/>
        <c:axId val="220053888"/>
      </c:lineChart>
      <c:catAx>
        <c:axId val="22004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1000"/>
            </a:pPr>
            <a:endParaRPr lang="en-US"/>
          </a:p>
        </c:txPr>
        <c:crossAx val="220043520"/>
        <c:crosses val="autoZero"/>
        <c:auto val="1"/>
        <c:lblAlgn val="ctr"/>
        <c:lblOffset val="100"/>
        <c:tickLblSkip val="1"/>
        <c:noMultiLvlLbl val="0"/>
      </c:catAx>
      <c:valAx>
        <c:axId val="220043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sz="1000"/>
            </a:pPr>
            <a:endParaRPr lang="en-US"/>
          </a:p>
        </c:txPr>
        <c:crossAx val="220041984"/>
        <c:crosses val="autoZero"/>
        <c:crossBetween val="between"/>
      </c:valAx>
      <c:valAx>
        <c:axId val="220053888"/>
        <c:scaling>
          <c:orientation val="minMax"/>
        </c:scaling>
        <c:delete val="0"/>
        <c:axPos val="r"/>
        <c:numFmt formatCode="0%" sourceLinked="0"/>
        <c:majorTickMark val="none"/>
        <c:minorTickMark val="none"/>
        <c:tickLblPos val="nextTo"/>
        <c:spPr>
          <a:noFill/>
          <a:ln>
            <a:noFill/>
          </a:ln>
          <a:effectLst/>
        </c:spPr>
        <c:txPr>
          <a:bodyPr rot="-60000000" vert="horz"/>
          <a:lstStyle/>
          <a:p>
            <a:pPr>
              <a:defRPr sz="1000"/>
            </a:pPr>
            <a:endParaRPr lang="en-US"/>
          </a:p>
        </c:txPr>
        <c:crossAx val="220055808"/>
        <c:crosses val="max"/>
        <c:crossBetween val="between"/>
      </c:valAx>
      <c:catAx>
        <c:axId val="220055808"/>
        <c:scaling>
          <c:orientation val="minMax"/>
        </c:scaling>
        <c:delete val="1"/>
        <c:axPos val="b"/>
        <c:numFmt formatCode="General" sourceLinked="1"/>
        <c:majorTickMark val="none"/>
        <c:minorTickMark val="none"/>
        <c:tickLblPos val="none"/>
        <c:crossAx val="220053888"/>
        <c:crosses val="autoZero"/>
        <c:auto val="1"/>
        <c:lblAlgn val="ctr"/>
        <c:lblOffset val="100"/>
        <c:noMultiLvlLbl val="0"/>
      </c:catAx>
      <c:spPr>
        <a:noFill/>
        <a:ln>
          <a:noFill/>
        </a:ln>
        <a:effectLst/>
      </c:spPr>
    </c:plotArea>
    <c:legend>
      <c:legendPos val="b"/>
      <c:layout>
        <c:manualLayout>
          <c:xMode val="edge"/>
          <c:yMode val="edge"/>
          <c:x val="6.3231507056382363E-2"/>
          <c:y val="0.95777205166769885"/>
          <c:w val="0.87970537714199337"/>
          <c:h val="3.9512739980536137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lgn="just">
        <a:defRPr sz="1200" baseline="0">
          <a:solidFill>
            <a:schemeClr val="tx1"/>
          </a:solidFill>
          <a:latin typeface="+mj-l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Annual MM Direct Lending LBO Volume relative to Syndicated MM LBO volume</a:t>
            </a:r>
          </a:p>
        </c:rich>
      </c:tx>
      <c:layout>
        <c:manualLayout>
          <c:xMode val="edge"/>
          <c:yMode val="edge"/>
          <c:x val="2.1581650119821544E-4"/>
          <c:y val="1.9645669291338745E-3"/>
        </c:manualLayout>
      </c:layout>
      <c:overlay val="1"/>
      <c:spPr>
        <a:noFill/>
        <a:ln>
          <a:noFill/>
        </a:ln>
        <a:effectLst/>
      </c:spPr>
    </c:title>
    <c:autoTitleDeleted val="0"/>
    <c:plotArea>
      <c:layout>
        <c:manualLayout>
          <c:layoutTarget val="inner"/>
          <c:xMode val="edge"/>
          <c:yMode val="edge"/>
          <c:x val="8.4258450302407847E-2"/>
          <c:y val="0.14049212598425198"/>
          <c:w val="0.88756179390619638"/>
          <c:h val="0.67356936659824362"/>
        </c:manualLayout>
      </c:layout>
      <c:lineChart>
        <c:grouping val="standard"/>
        <c:varyColors val="0"/>
        <c:ser>
          <c:idx val="0"/>
          <c:order val="0"/>
          <c:tx>
            <c:strRef>
              <c:f>Sheet1!$B$1</c:f>
              <c:strCache>
                <c:ptCount val="1"/>
                <c:pt idx="0">
                  <c:v>Direct Lending MM LBO Volume / Syndicated MM LBO Volume</c:v>
                </c:pt>
              </c:strCache>
            </c:strRef>
          </c:tx>
          <c:spPr>
            <a:ln w="31750">
              <a:solidFill>
                <a:srgbClr val="99A5FF"/>
              </a:solidFill>
            </a:ln>
            <a:effectLst/>
          </c:spPr>
          <c:marker>
            <c:symbol val="none"/>
          </c:marker>
          <c:cat>
            <c:strRef>
              <c:f>Sheet1!$A$2:$A$11</c:f>
              <c:strCache>
                <c:ptCount val="10"/>
                <c:pt idx="0">
                  <c:v>2014</c:v>
                </c:pt>
                <c:pt idx="1">
                  <c:v>2015</c:v>
                </c:pt>
                <c:pt idx="2">
                  <c:v>2016</c:v>
                </c:pt>
                <c:pt idx="3">
                  <c:v>2017</c:v>
                </c:pt>
                <c:pt idx="4">
                  <c:v>2018</c:v>
                </c:pt>
                <c:pt idx="5">
                  <c:v>2019</c:v>
                </c:pt>
                <c:pt idx="6">
                  <c:v>2020</c:v>
                </c:pt>
                <c:pt idx="7">
                  <c:v>2021</c:v>
                </c:pt>
                <c:pt idx="8">
                  <c:v>2022</c:v>
                </c:pt>
                <c:pt idx="9">
                  <c:v>1H23</c:v>
                </c:pt>
              </c:strCache>
            </c:strRef>
          </c:cat>
          <c:val>
            <c:numRef>
              <c:f>Sheet1!$B$2:$B$11</c:f>
              <c:numCache>
                <c:formatCode>0.0\x</c:formatCode>
                <c:ptCount val="10"/>
                <c:pt idx="0">
                  <c:v>0.56518984256957649</c:v>
                </c:pt>
                <c:pt idx="1">
                  <c:v>1.0271227662049274</c:v>
                </c:pt>
                <c:pt idx="2">
                  <c:v>1.2558716419485936</c:v>
                </c:pt>
                <c:pt idx="3">
                  <c:v>0.97000143020594976</c:v>
                </c:pt>
                <c:pt idx="4">
                  <c:v>1.7329448895362951</c:v>
                </c:pt>
                <c:pt idx="5">
                  <c:v>1.3632512930265739</c:v>
                </c:pt>
                <c:pt idx="6">
                  <c:v>1.8998035899824737</c:v>
                </c:pt>
                <c:pt idx="7">
                  <c:v>2.9732922444786856</c:v>
                </c:pt>
                <c:pt idx="8">
                  <c:v>4.0999999999999996</c:v>
                </c:pt>
                <c:pt idx="9">
                  <c:v>5.2399999999999993</c:v>
                </c:pt>
              </c:numCache>
            </c:numRef>
          </c:val>
          <c:smooth val="0"/>
          <c:extLst>
            <c:ext xmlns:c16="http://schemas.microsoft.com/office/drawing/2014/chart" uri="{C3380CC4-5D6E-409C-BE32-E72D297353CC}">
              <c16:uniqueId val="{00000000-ABEB-4196-A033-E96D28CFF667}"/>
            </c:ext>
          </c:extLst>
        </c:ser>
        <c:dLbls>
          <c:showLegendKey val="0"/>
          <c:showVal val="0"/>
          <c:showCatName val="0"/>
          <c:showSerName val="0"/>
          <c:showPercent val="0"/>
          <c:showBubbleSize val="0"/>
        </c:dLbls>
        <c:smooth val="0"/>
        <c:axId val="220135424"/>
        <c:axId val="220136960"/>
      </c:lineChart>
      <c:catAx>
        <c:axId val="22013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20136960"/>
        <c:crosses val="autoZero"/>
        <c:auto val="1"/>
        <c:lblAlgn val="ctr"/>
        <c:lblOffset val="100"/>
        <c:noMultiLvlLbl val="0"/>
      </c:catAx>
      <c:valAx>
        <c:axId val="220136960"/>
        <c:scaling>
          <c:orientation val="minMax"/>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a:pPr>
            <a:endParaRPr lang="en-US"/>
          </a:p>
        </c:txPr>
        <c:crossAx val="220135424"/>
        <c:crosses val="autoZero"/>
        <c:crossBetween val="between"/>
      </c:valAx>
      <c:spPr>
        <a:noFill/>
        <a:ln>
          <a:noFill/>
        </a:ln>
        <a:effectLst/>
      </c:spPr>
    </c:plotArea>
    <c:legend>
      <c:legendPos val="b"/>
      <c:layout>
        <c:manualLayout>
          <c:xMode val="edge"/>
          <c:yMode val="edge"/>
          <c:x val="4.0211850512946123E-2"/>
          <c:y val="0.93430402122190204"/>
          <c:w val="0.92331776788770947"/>
          <c:h val="6.5695978778098116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mn-lt"/>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Quarterly MM Direct Lending LBO Volume relative to Syndicated MM LBO volume</a:t>
            </a:r>
          </a:p>
        </c:rich>
      </c:tx>
      <c:layout>
        <c:manualLayout>
          <c:xMode val="edge"/>
          <c:yMode val="edge"/>
          <c:x val="2.1581650119821544E-4"/>
          <c:y val="1.9645669291338745E-3"/>
        </c:manualLayout>
      </c:layout>
      <c:overlay val="1"/>
      <c:spPr>
        <a:noFill/>
        <a:ln>
          <a:noFill/>
        </a:ln>
        <a:effectLst/>
      </c:spPr>
    </c:title>
    <c:autoTitleDeleted val="0"/>
    <c:plotArea>
      <c:layout>
        <c:manualLayout>
          <c:layoutTarget val="inner"/>
          <c:xMode val="edge"/>
          <c:yMode val="edge"/>
          <c:x val="8.4258450302407847E-2"/>
          <c:y val="0.14049212598425198"/>
          <c:w val="0.88756179390619638"/>
          <c:h val="0.66591281075820574"/>
        </c:manualLayout>
      </c:layout>
      <c:lineChart>
        <c:grouping val="standard"/>
        <c:varyColors val="0"/>
        <c:ser>
          <c:idx val="0"/>
          <c:order val="0"/>
          <c:tx>
            <c:strRef>
              <c:f>Sheet1!$B$1</c:f>
              <c:strCache>
                <c:ptCount val="1"/>
                <c:pt idx="0">
                  <c:v>Direct Lending MM LBO Volume / Syndicated MM LBO Volume</c:v>
                </c:pt>
              </c:strCache>
            </c:strRef>
          </c:tx>
          <c:spPr>
            <a:ln w="31750">
              <a:solidFill>
                <a:srgbClr val="99A5FF"/>
              </a:solidFill>
            </a:ln>
            <a:effectLst/>
          </c:spPr>
          <c:marker>
            <c:symbol val="none"/>
          </c:marker>
          <c:cat>
            <c:strRef>
              <c:f>Sheet1!$A$2:$A$35</c:f>
              <c:strCache>
                <c:ptCount val="3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pt idx="28">
                  <c:v>1Q22</c:v>
                </c:pt>
                <c:pt idx="29">
                  <c:v>2Q22</c:v>
                </c:pt>
                <c:pt idx="30">
                  <c:v>3Q22</c:v>
                </c:pt>
                <c:pt idx="31">
                  <c:v>4Q22</c:v>
                </c:pt>
                <c:pt idx="32">
                  <c:v>1Q23</c:v>
                </c:pt>
                <c:pt idx="33">
                  <c:v>2Q23</c:v>
                </c:pt>
              </c:strCache>
            </c:strRef>
          </c:cat>
          <c:val>
            <c:numRef>
              <c:f>Sheet1!$B$2:$B$35</c:f>
              <c:numCache>
                <c:formatCode>0.00</c:formatCode>
                <c:ptCount val="34"/>
                <c:pt idx="0">
                  <c:v>0.73334828436869259</c:v>
                </c:pt>
                <c:pt idx="1">
                  <c:v>0.68065034122842227</c:v>
                </c:pt>
                <c:pt idx="2">
                  <c:v>1.0922254399643572</c:v>
                </c:pt>
                <c:pt idx="3">
                  <c:v>1.5776484751203854</c:v>
                </c:pt>
                <c:pt idx="4">
                  <c:v>1.2308636921817437</c:v>
                </c:pt>
                <c:pt idx="5">
                  <c:v>0.83457578984735525</c:v>
                </c:pt>
                <c:pt idx="6">
                  <c:v>1.484726688102894</c:v>
                </c:pt>
                <c:pt idx="7">
                  <c:v>1.4757380386834069</c:v>
                </c:pt>
                <c:pt idx="8">
                  <c:v>0.88963711185933414</c:v>
                </c:pt>
                <c:pt idx="9">
                  <c:v>0.73309523809523813</c:v>
                </c:pt>
                <c:pt idx="10">
                  <c:v>0.94383561643835612</c:v>
                </c:pt>
                <c:pt idx="11">
                  <c:v>1.3088888888888888</c:v>
                </c:pt>
                <c:pt idx="12">
                  <c:v>1.6193447737909517</c:v>
                </c:pt>
                <c:pt idx="13">
                  <c:v>1.8495867768595042</c:v>
                </c:pt>
                <c:pt idx="14">
                  <c:v>1.6440982624325944</c:v>
                </c:pt>
                <c:pt idx="15">
                  <c:v>1.8152696209289909</c:v>
                </c:pt>
                <c:pt idx="16">
                  <c:v>1.3864113641045528</c:v>
                </c:pt>
                <c:pt idx="17">
                  <c:v>0.92638537318017877</c:v>
                </c:pt>
                <c:pt idx="18">
                  <c:v>1.5448587098855633</c:v>
                </c:pt>
                <c:pt idx="19">
                  <c:v>1.7632422301748258</c:v>
                </c:pt>
                <c:pt idx="20">
                  <c:v>1.5760245992207229</c:v>
                </c:pt>
                <c:pt idx="21">
                  <c:v>3.3047852093529073</c:v>
                </c:pt>
                <c:pt idx="22">
                  <c:v>1.1390496498992935</c:v>
                </c:pt>
                <c:pt idx="23">
                  <c:v>2.3679396196824176</c:v>
                </c:pt>
                <c:pt idx="24">
                  <c:v>4.1295180773175195</c:v>
                </c:pt>
                <c:pt idx="25">
                  <c:v>1.1728553166275197</c:v>
                </c:pt>
                <c:pt idx="26">
                  <c:v>2.936466075578116</c:v>
                </c:pt>
                <c:pt idx="27">
                  <c:v>4.7271162083672689</c:v>
                </c:pt>
                <c:pt idx="28">
                  <c:v>4.25</c:v>
                </c:pt>
                <c:pt idx="29">
                  <c:v>3.09</c:v>
                </c:pt>
                <c:pt idx="30">
                  <c:v>3.61</c:v>
                </c:pt>
                <c:pt idx="31">
                  <c:v>8.24</c:v>
                </c:pt>
                <c:pt idx="32">
                  <c:v>3.5467200180342653</c:v>
                </c:pt>
                <c:pt idx="33">
                  <c:v>11.500449790794965</c:v>
                </c:pt>
              </c:numCache>
            </c:numRef>
          </c:val>
          <c:smooth val="0"/>
          <c:extLst>
            <c:ext xmlns:c16="http://schemas.microsoft.com/office/drawing/2014/chart" uri="{C3380CC4-5D6E-409C-BE32-E72D297353CC}">
              <c16:uniqueId val="{00000000-CAD0-424D-860C-14B2DD92CCDD}"/>
            </c:ext>
          </c:extLst>
        </c:ser>
        <c:dLbls>
          <c:showLegendKey val="0"/>
          <c:showVal val="0"/>
          <c:showCatName val="0"/>
          <c:showSerName val="0"/>
          <c:showPercent val="0"/>
          <c:showBubbleSize val="0"/>
        </c:dLbls>
        <c:smooth val="0"/>
        <c:axId val="220135424"/>
        <c:axId val="220136960"/>
      </c:lineChart>
      <c:catAx>
        <c:axId val="22013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20136960"/>
        <c:crosses val="autoZero"/>
        <c:auto val="1"/>
        <c:lblAlgn val="ctr"/>
        <c:lblOffset val="100"/>
        <c:noMultiLvlLbl val="0"/>
      </c:catAx>
      <c:valAx>
        <c:axId val="220136960"/>
        <c:scaling>
          <c:orientation val="minMax"/>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a:pPr>
            <a:endParaRPr lang="en-US"/>
          </a:p>
        </c:txPr>
        <c:crossAx val="220135424"/>
        <c:crosses val="autoZero"/>
        <c:crossBetween val="between"/>
      </c:valAx>
      <c:spPr>
        <a:noFill/>
        <a:ln>
          <a:noFill/>
        </a:ln>
        <a:effectLst/>
      </c:spPr>
    </c:plotArea>
    <c:legend>
      <c:legendPos val="b"/>
      <c:layout>
        <c:manualLayout>
          <c:xMode val="edge"/>
          <c:yMode val="edge"/>
          <c:x val="4.0211850512946123E-2"/>
          <c:y val="0.92945656020525524"/>
          <c:w val="0.92331776788770947"/>
          <c:h val="5.4074809674760534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chemeClr val="tx1"/>
                </a:solidFill>
                <a:effectLst/>
              </a:rPr>
              <a:t>Avg. bid (% of par)</a:t>
            </a:r>
            <a:endParaRPr lang="en-US" sz="1400">
              <a:solidFill>
                <a:schemeClr val="tx1"/>
              </a:solidFill>
            </a:endParaRPr>
          </a:p>
        </c:rich>
      </c:tx>
      <c:layout>
        <c:manualLayout>
          <c:xMode val="edge"/>
          <c:yMode val="edge"/>
          <c:x val="1.2052128266575373E-2"/>
          <c:y val="1.3888888888888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ML HY Bond Index</c:v>
                </c:pt>
              </c:strCache>
            </c:strRef>
          </c:tx>
          <c:spPr>
            <a:ln w="28575" cap="rnd">
              <a:solidFill>
                <a:schemeClr val="accent1"/>
              </a:solidFill>
              <a:round/>
            </a:ln>
            <a:effectLst/>
          </c:spPr>
          <c:marker>
            <c:symbol val="none"/>
          </c:marker>
          <c:cat>
            <c:numRef>
              <c:f>Sheet1!$A$263:$A$651</c:f>
              <c:numCache>
                <c:formatCode>d\-mmm\-yy</c:formatCode>
                <c:ptCount val="389"/>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44915</c:v>
                </c:pt>
                <c:pt idx="251">
                  <c:v>44916</c:v>
                </c:pt>
                <c:pt idx="252">
                  <c:v>44917</c:v>
                </c:pt>
                <c:pt idx="253">
                  <c:v>44918</c:v>
                </c:pt>
                <c:pt idx="254">
                  <c:v>44921</c:v>
                </c:pt>
                <c:pt idx="255">
                  <c:v>44922</c:v>
                </c:pt>
                <c:pt idx="256">
                  <c:v>44923</c:v>
                </c:pt>
                <c:pt idx="257">
                  <c:v>44924</c:v>
                </c:pt>
                <c:pt idx="258">
                  <c:v>44925</c:v>
                </c:pt>
                <c:pt idx="259">
                  <c:v>44928</c:v>
                </c:pt>
                <c:pt idx="260">
                  <c:v>44929</c:v>
                </c:pt>
                <c:pt idx="261">
                  <c:v>44930</c:v>
                </c:pt>
                <c:pt idx="262">
                  <c:v>44931</c:v>
                </c:pt>
                <c:pt idx="263">
                  <c:v>44932</c:v>
                </c:pt>
                <c:pt idx="264">
                  <c:v>44935</c:v>
                </c:pt>
                <c:pt idx="265">
                  <c:v>44936</c:v>
                </c:pt>
                <c:pt idx="266">
                  <c:v>44937</c:v>
                </c:pt>
                <c:pt idx="267">
                  <c:v>44938</c:v>
                </c:pt>
                <c:pt idx="268">
                  <c:v>44939</c:v>
                </c:pt>
                <c:pt idx="269">
                  <c:v>44942</c:v>
                </c:pt>
                <c:pt idx="270">
                  <c:v>44943</c:v>
                </c:pt>
                <c:pt idx="271">
                  <c:v>44944</c:v>
                </c:pt>
                <c:pt idx="272">
                  <c:v>44945</c:v>
                </c:pt>
                <c:pt idx="273">
                  <c:v>44946</c:v>
                </c:pt>
                <c:pt idx="274">
                  <c:v>44949</c:v>
                </c:pt>
                <c:pt idx="275">
                  <c:v>44950</c:v>
                </c:pt>
                <c:pt idx="276">
                  <c:v>44951</c:v>
                </c:pt>
                <c:pt idx="277">
                  <c:v>44952</c:v>
                </c:pt>
                <c:pt idx="278">
                  <c:v>44953</c:v>
                </c:pt>
                <c:pt idx="279">
                  <c:v>44956</c:v>
                </c:pt>
                <c:pt idx="280">
                  <c:v>44957</c:v>
                </c:pt>
                <c:pt idx="281">
                  <c:v>44958</c:v>
                </c:pt>
                <c:pt idx="282">
                  <c:v>44959</c:v>
                </c:pt>
                <c:pt idx="283">
                  <c:v>44960</c:v>
                </c:pt>
                <c:pt idx="284">
                  <c:v>44963</c:v>
                </c:pt>
                <c:pt idx="285">
                  <c:v>44964</c:v>
                </c:pt>
                <c:pt idx="286">
                  <c:v>44965</c:v>
                </c:pt>
                <c:pt idx="287">
                  <c:v>44966</c:v>
                </c:pt>
                <c:pt idx="288">
                  <c:v>44967</c:v>
                </c:pt>
                <c:pt idx="289">
                  <c:v>44970</c:v>
                </c:pt>
                <c:pt idx="290">
                  <c:v>44971</c:v>
                </c:pt>
                <c:pt idx="291">
                  <c:v>44972</c:v>
                </c:pt>
                <c:pt idx="292">
                  <c:v>44973</c:v>
                </c:pt>
                <c:pt idx="293">
                  <c:v>44974</c:v>
                </c:pt>
                <c:pt idx="294">
                  <c:v>44977</c:v>
                </c:pt>
                <c:pt idx="295">
                  <c:v>44978</c:v>
                </c:pt>
                <c:pt idx="296">
                  <c:v>44979</c:v>
                </c:pt>
                <c:pt idx="297">
                  <c:v>44980</c:v>
                </c:pt>
                <c:pt idx="298">
                  <c:v>44981</c:v>
                </c:pt>
                <c:pt idx="299">
                  <c:v>44984</c:v>
                </c:pt>
                <c:pt idx="300">
                  <c:v>44985</c:v>
                </c:pt>
                <c:pt idx="301">
                  <c:v>44986</c:v>
                </c:pt>
                <c:pt idx="302">
                  <c:v>44987</c:v>
                </c:pt>
                <c:pt idx="303">
                  <c:v>44988</c:v>
                </c:pt>
                <c:pt idx="304">
                  <c:v>44991</c:v>
                </c:pt>
                <c:pt idx="305">
                  <c:v>44992</c:v>
                </c:pt>
                <c:pt idx="306">
                  <c:v>44993</c:v>
                </c:pt>
                <c:pt idx="307">
                  <c:v>44994</c:v>
                </c:pt>
                <c:pt idx="308">
                  <c:v>44995</c:v>
                </c:pt>
                <c:pt idx="309">
                  <c:v>44998</c:v>
                </c:pt>
                <c:pt idx="310">
                  <c:v>44999</c:v>
                </c:pt>
                <c:pt idx="311">
                  <c:v>45000</c:v>
                </c:pt>
                <c:pt idx="312">
                  <c:v>45001</c:v>
                </c:pt>
                <c:pt idx="313">
                  <c:v>45002</c:v>
                </c:pt>
                <c:pt idx="314">
                  <c:v>45005</c:v>
                </c:pt>
                <c:pt idx="315">
                  <c:v>45006</c:v>
                </c:pt>
                <c:pt idx="316">
                  <c:v>45007</c:v>
                </c:pt>
                <c:pt idx="317">
                  <c:v>45008</c:v>
                </c:pt>
                <c:pt idx="318">
                  <c:v>45009</c:v>
                </c:pt>
                <c:pt idx="319">
                  <c:v>45012</c:v>
                </c:pt>
                <c:pt idx="320">
                  <c:v>45013</c:v>
                </c:pt>
                <c:pt idx="321">
                  <c:v>45014</c:v>
                </c:pt>
                <c:pt idx="322">
                  <c:v>45015</c:v>
                </c:pt>
                <c:pt idx="323">
                  <c:v>45016</c:v>
                </c:pt>
                <c:pt idx="324">
                  <c:v>45019</c:v>
                </c:pt>
                <c:pt idx="325">
                  <c:v>45020</c:v>
                </c:pt>
                <c:pt idx="326">
                  <c:v>45021</c:v>
                </c:pt>
                <c:pt idx="327">
                  <c:v>45022</c:v>
                </c:pt>
                <c:pt idx="328">
                  <c:v>45023</c:v>
                </c:pt>
                <c:pt idx="329">
                  <c:v>45026</c:v>
                </c:pt>
                <c:pt idx="330">
                  <c:v>45027</c:v>
                </c:pt>
                <c:pt idx="331">
                  <c:v>45028</c:v>
                </c:pt>
                <c:pt idx="332">
                  <c:v>45029</c:v>
                </c:pt>
                <c:pt idx="333">
                  <c:v>45030</c:v>
                </c:pt>
                <c:pt idx="334">
                  <c:v>45033</c:v>
                </c:pt>
                <c:pt idx="335">
                  <c:v>45034</c:v>
                </c:pt>
                <c:pt idx="336">
                  <c:v>45035</c:v>
                </c:pt>
                <c:pt idx="337">
                  <c:v>45036</c:v>
                </c:pt>
                <c:pt idx="338">
                  <c:v>45037</c:v>
                </c:pt>
                <c:pt idx="339">
                  <c:v>45040</c:v>
                </c:pt>
                <c:pt idx="340">
                  <c:v>45041</c:v>
                </c:pt>
                <c:pt idx="341">
                  <c:v>45042</c:v>
                </c:pt>
                <c:pt idx="342">
                  <c:v>45043</c:v>
                </c:pt>
                <c:pt idx="343">
                  <c:v>45044</c:v>
                </c:pt>
                <c:pt idx="344">
                  <c:v>45047</c:v>
                </c:pt>
                <c:pt idx="345">
                  <c:v>45048</c:v>
                </c:pt>
                <c:pt idx="346">
                  <c:v>45049</c:v>
                </c:pt>
                <c:pt idx="347">
                  <c:v>45050</c:v>
                </c:pt>
                <c:pt idx="348">
                  <c:v>45051</c:v>
                </c:pt>
                <c:pt idx="349">
                  <c:v>45054</c:v>
                </c:pt>
                <c:pt idx="350">
                  <c:v>45055</c:v>
                </c:pt>
                <c:pt idx="351">
                  <c:v>45056</c:v>
                </c:pt>
                <c:pt idx="352">
                  <c:v>45057</c:v>
                </c:pt>
                <c:pt idx="353">
                  <c:v>45058</c:v>
                </c:pt>
                <c:pt idx="354">
                  <c:v>45061</c:v>
                </c:pt>
                <c:pt idx="355">
                  <c:v>45062</c:v>
                </c:pt>
                <c:pt idx="356">
                  <c:v>45063</c:v>
                </c:pt>
                <c:pt idx="357">
                  <c:v>45064</c:v>
                </c:pt>
                <c:pt idx="358">
                  <c:v>45065</c:v>
                </c:pt>
                <c:pt idx="359">
                  <c:v>45068</c:v>
                </c:pt>
                <c:pt idx="360">
                  <c:v>45069</c:v>
                </c:pt>
                <c:pt idx="361">
                  <c:v>45070</c:v>
                </c:pt>
                <c:pt idx="362">
                  <c:v>45071</c:v>
                </c:pt>
                <c:pt idx="363">
                  <c:v>45072</c:v>
                </c:pt>
                <c:pt idx="364">
                  <c:v>45075</c:v>
                </c:pt>
                <c:pt idx="365">
                  <c:v>45076</c:v>
                </c:pt>
                <c:pt idx="366">
                  <c:v>45077</c:v>
                </c:pt>
                <c:pt idx="367">
                  <c:v>45078</c:v>
                </c:pt>
                <c:pt idx="368">
                  <c:v>45079</c:v>
                </c:pt>
                <c:pt idx="369">
                  <c:v>45082</c:v>
                </c:pt>
                <c:pt idx="370">
                  <c:v>45083</c:v>
                </c:pt>
                <c:pt idx="371">
                  <c:v>45084</c:v>
                </c:pt>
                <c:pt idx="372">
                  <c:v>45085</c:v>
                </c:pt>
                <c:pt idx="373">
                  <c:v>45086</c:v>
                </c:pt>
                <c:pt idx="374">
                  <c:v>45089</c:v>
                </c:pt>
                <c:pt idx="375">
                  <c:v>45090</c:v>
                </c:pt>
                <c:pt idx="376">
                  <c:v>45091</c:v>
                </c:pt>
                <c:pt idx="377">
                  <c:v>45092</c:v>
                </c:pt>
                <c:pt idx="378">
                  <c:v>45093</c:v>
                </c:pt>
                <c:pt idx="379">
                  <c:v>45096</c:v>
                </c:pt>
                <c:pt idx="380">
                  <c:v>45097</c:v>
                </c:pt>
                <c:pt idx="381">
                  <c:v>45098</c:v>
                </c:pt>
                <c:pt idx="382">
                  <c:v>45099</c:v>
                </c:pt>
                <c:pt idx="383">
                  <c:v>45100</c:v>
                </c:pt>
                <c:pt idx="384">
                  <c:v>45103</c:v>
                </c:pt>
                <c:pt idx="385">
                  <c:v>45104</c:v>
                </c:pt>
                <c:pt idx="386">
                  <c:v>45105</c:v>
                </c:pt>
                <c:pt idx="387">
                  <c:v>45106</c:v>
                </c:pt>
                <c:pt idx="388">
                  <c:v>45107</c:v>
                </c:pt>
              </c:numCache>
            </c:numRef>
          </c:cat>
          <c:val>
            <c:numRef>
              <c:f>Sheet1!$B$263:$B$651</c:f>
              <c:numCache>
                <c:formatCode>General</c:formatCode>
                <c:ptCount val="389"/>
                <c:pt idx="0">
                  <c:v>103.34</c:v>
                </c:pt>
                <c:pt idx="1">
                  <c:v>103.21</c:v>
                </c:pt>
                <c:pt idx="2">
                  <c:v>103.05</c:v>
                </c:pt>
                <c:pt idx="3">
                  <c:v>102.68</c:v>
                </c:pt>
                <c:pt idx="4">
                  <c:v>102.39</c:v>
                </c:pt>
                <c:pt idx="5">
                  <c:v>102.09</c:v>
                </c:pt>
                <c:pt idx="6">
                  <c:v>102.35</c:v>
                </c:pt>
                <c:pt idx="7">
                  <c:v>102.69</c:v>
                </c:pt>
                <c:pt idx="8">
                  <c:v>102.64</c:v>
                </c:pt>
                <c:pt idx="9">
                  <c:v>102.4</c:v>
                </c:pt>
                <c:pt idx="10">
                  <c:v>102.4</c:v>
                </c:pt>
                <c:pt idx="11">
                  <c:v>101.94</c:v>
                </c:pt>
                <c:pt idx="12">
                  <c:v>102.02</c:v>
                </c:pt>
                <c:pt idx="13">
                  <c:v>101.97</c:v>
                </c:pt>
                <c:pt idx="14">
                  <c:v>101.55</c:v>
                </c:pt>
                <c:pt idx="15">
                  <c:v>101.1</c:v>
                </c:pt>
                <c:pt idx="16">
                  <c:v>101.11</c:v>
                </c:pt>
                <c:pt idx="17">
                  <c:v>101.36</c:v>
                </c:pt>
                <c:pt idx="18">
                  <c:v>100.57</c:v>
                </c:pt>
                <c:pt idx="19">
                  <c:v>100.05</c:v>
                </c:pt>
                <c:pt idx="20">
                  <c:v>100.03</c:v>
                </c:pt>
                <c:pt idx="21">
                  <c:v>100.39</c:v>
                </c:pt>
                <c:pt idx="22">
                  <c:v>100.68</c:v>
                </c:pt>
                <c:pt idx="23">
                  <c:v>100.25</c:v>
                </c:pt>
                <c:pt idx="24">
                  <c:v>99.59</c:v>
                </c:pt>
                <c:pt idx="25">
                  <c:v>99.47</c:v>
                </c:pt>
                <c:pt idx="26">
                  <c:v>99.54</c:v>
                </c:pt>
                <c:pt idx="27">
                  <c:v>99.81</c:v>
                </c:pt>
                <c:pt idx="28">
                  <c:v>99.22</c:v>
                </c:pt>
                <c:pt idx="29">
                  <c:v>98.59</c:v>
                </c:pt>
                <c:pt idx="30">
                  <c:v>97.97</c:v>
                </c:pt>
                <c:pt idx="31">
                  <c:v>98.17</c:v>
                </c:pt>
                <c:pt idx="32">
                  <c:v>98.19</c:v>
                </c:pt>
                <c:pt idx="33">
                  <c:v>98.24</c:v>
                </c:pt>
                <c:pt idx="34">
                  <c:v>98.14</c:v>
                </c:pt>
                <c:pt idx="35">
                  <c:v>98.14</c:v>
                </c:pt>
                <c:pt idx="36">
                  <c:v>98.11</c:v>
                </c:pt>
                <c:pt idx="37">
                  <c:v>98.15</c:v>
                </c:pt>
                <c:pt idx="38">
                  <c:v>97.61</c:v>
                </c:pt>
                <c:pt idx="39">
                  <c:v>98.47</c:v>
                </c:pt>
                <c:pt idx="40">
                  <c:v>98.6</c:v>
                </c:pt>
                <c:pt idx="41">
                  <c:v>98.7</c:v>
                </c:pt>
                <c:pt idx="42">
                  <c:v>98.67</c:v>
                </c:pt>
                <c:pt idx="43">
                  <c:v>98.62</c:v>
                </c:pt>
                <c:pt idx="44">
                  <c:v>98.19</c:v>
                </c:pt>
                <c:pt idx="45">
                  <c:v>97.62</c:v>
                </c:pt>
                <c:pt idx="46">
                  <c:v>97.19</c:v>
                </c:pt>
                <c:pt idx="47">
                  <c:v>97.29</c:v>
                </c:pt>
                <c:pt idx="48">
                  <c:v>96.83</c:v>
                </c:pt>
                <c:pt idx="49">
                  <c:v>96.58</c:v>
                </c:pt>
                <c:pt idx="50">
                  <c:v>95.64</c:v>
                </c:pt>
                <c:pt idx="51">
                  <c:v>95.57</c:v>
                </c:pt>
                <c:pt idx="52">
                  <c:v>96.2</c:v>
                </c:pt>
                <c:pt idx="53">
                  <c:v>96.87</c:v>
                </c:pt>
                <c:pt idx="54">
                  <c:v>96.96</c:v>
                </c:pt>
                <c:pt idx="55">
                  <c:v>96.75</c:v>
                </c:pt>
                <c:pt idx="56">
                  <c:v>96.42</c:v>
                </c:pt>
                <c:pt idx="57">
                  <c:v>96.47</c:v>
                </c:pt>
                <c:pt idx="58">
                  <c:v>96.47</c:v>
                </c:pt>
                <c:pt idx="59">
                  <c:v>96.28</c:v>
                </c:pt>
                <c:pt idx="60">
                  <c:v>96.15</c:v>
                </c:pt>
                <c:pt idx="61">
                  <c:v>96.84</c:v>
                </c:pt>
                <c:pt idx="62">
                  <c:v>97.15</c:v>
                </c:pt>
                <c:pt idx="63">
                  <c:v>97.05</c:v>
                </c:pt>
                <c:pt idx="64">
                  <c:v>96.75</c:v>
                </c:pt>
                <c:pt idx="65">
                  <c:v>96.96</c:v>
                </c:pt>
                <c:pt idx="66">
                  <c:v>96.7</c:v>
                </c:pt>
                <c:pt idx="67">
                  <c:v>95.94</c:v>
                </c:pt>
                <c:pt idx="68">
                  <c:v>95.72</c:v>
                </c:pt>
                <c:pt idx="69">
                  <c:v>95.34</c:v>
                </c:pt>
                <c:pt idx="70">
                  <c:v>94.61</c:v>
                </c:pt>
                <c:pt idx="71">
                  <c:v>94.93</c:v>
                </c:pt>
                <c:pt idx="72">
                  <c:v>94.99</c:v>
                </c:pt>
                <c:pt idx="73">
                  <c:v>94.97</c:v>
                </c:pt>
                <c:pt idx="74">
                  <c:v>94.97</c:v>
                </c:pt>
                <c:pt idx="75">
                  <c:v>94.71</c:v>
                </c:pt>
                <c:pt idx="76">
                  <c:v>94.57</c:v>
                </c:pt>
                <c:pt idx="77">
                  <c:v>94.74</c:v>
                </c:pt>
                <c:pt idx="78">
                  <c:v>94.54</c:v>
                </c:pt>
                <c:pt idx="79">
                  <c:v>93.98</c:v>
                </c:pt>
                <c:pt idx="80">
                  <c:v>93.74</c:v>
                </c:pt>
                <c:pt idx="81">
                  <c:v>93.87</c:v>
                </c:pt>
                <c:pt idx="82">
                  <c:v>93.68</c:v>
                </c:pt>
                <c:pt idx="83">
                  <c:v>93.5</c:v>
                </c:pt>
                <c:pt idx="84">
                  <c:v>93</c:v>
                </c:pt>
                <c:pt idx="85">
                  <c:v>92.28</c:v>
                </c:pt>
                <c:pt idx="86">
                  <c:v>92.56</c:v>
                </c:pt>
                <c:pt idx="87">
                  <c:v>92.48</c:v>
                </c:pt>
                <c:pt idx="88">
                  <c:v>92.33</c:v>
                </c:pt>
                <c:pt idx="89">
                  <c:v>91.65</c:v>
                </c:pt>
                <c:pt idx="90">
                  <c:v>90.78</c:v>
                </c:pt>
                <c:pt idx="91">
                  <c:v>90.83</c:v>
                </c:pt>
                <c:pt idx="92">
                  <c:v>90.79</c:v>
                </c:pt>
                <c:pt idx="93">
                  <c:v>90.37</c:v>
                </c:pt>
                <c:pt idx="94">
                  <c:v>90.51</c:v>
                </c:pt>
                <c:pt idx="95">
                  <c:v>90.43</c:v>
                </c:pt>
                <c:pt idx="96">
                  <c:v>90.43</c:v>
                </c:pt>
                <c:pt idx="97">
                  <c:v>89.75</c:v>
                </c:pt>
                <c:pt idx="98">
                  <c:v>89.59</c:v>
                </c:pt>
                <c:pt idx="99">
                  <c:v>89.8</c:v>
                </c:pt>
                <c:pt idx="100">
                  <c:v>89.93</c:v>
                </c:pt>
                <c:pt idx="101">
                  <c:v>89.94</c:v>
                </c:pt>
                <c:pt idx="102">
                  <c:v>90.8</c:v>
                </c:pt>
                <c:pt idx="103">
                  <c:v>92.15</c:v>
                </c:pt>
                <c:pt idx="104">
                  <c:v>92.8</c:v>
                </c:pt>
                <c:pt idx="105">
                  <c:v>92.8</c:v>
                </c:pt>
                <c:pt idx="106">
                  <c:v>92.67</c:v>
                </c:pt>
                <c:pt idx="107">
                  <c:v>92.58</c:v>
                </c:pt>
                <c:pt idx="108">
                  <c:v>92.59</c:v>
                </c:pt>
                <c:pt idx="109">
                  <c:v>92.24</c:v>
                </c:pt>
                <c:pt idx="110">
                  <c:v>92</c:v>
                </c:pt>
                <c:pt idx="111">
                  <c:v>91.65</c:v>
                </c:pt>
                <c:pt idx="112">
                  <c:v>91.43</c:v>
                </c:pt>
                <c:pt idx="113">
                  <c:v>90.98</c:v>
                </c:pt>
                <c:pt idx="114">
                  <c:v>89.92</c:v>
                </c:pt>
                <c:pt idx="115">
                  <c:v>87.72</c:v>
                </c:pt>
                <c:pt idx="116">
                  <c:v>87.15</c:v>
                </c:pt>
                <c:pt idx="117">
                  <c:v>87.89</c:v>
                </c:pt>
                <c:pt idx="118">
                  <c:v>86.96</c:v>
                </c:pt>
                <c:pt idx="119">
                  <c:v>87.13</c:v>
                </c:pt>
                <c:pt idx="120">
                  <c:v>87.13</c:v>
                </c:pt>
                <c:pt idx="121">
                  <c:v>87.37</c:v>
                </c:pt>
                <c:pt idx="122">
                  <c:v>86.97</c:v>
                </c:pt>
                <c:pt idx="123">
                  <c:v>87.04</c:v>
                </c:pt>
                <c:pt idx="124">
                  <c:v>87.6</c:v>
                </c:pt>
                <c:pt idx="125">
                  <c:v>87.62</c:v>
                </c:pt>
                <c:pt idx="126">
                  <c:v>87.08</c:v>
                </c:pt>
                <c:pt idx="127">
                  <c:v>86.17</c:v>
                </c:pt>
                <c:pt idx="128">
                  <c:v>85.77</c:v>
                </c:pt>
                <c:pt idx="129">
                  <c:v>85.94</c:v>
                </c:pt>
                <c:pt idx="130">
                  <c:v>85.94</c:v>
                </c:pt>
                <c:pt idx="131">
                  <c:v>85.95</c:v>
                </c:pt>
                <c:pt idx="132">
                  <c:v>86.17</c:v>
                </c:pt>
                <c:pt idx="133">
                  <c:v>86.85</c:v>
                </c:pt>
                <c:pt idx="134">
                  <c:v>87.05</c:v>
                </c:pt>
                <c:pt idx="135">
                  <c:v>87.13</c:v>
                </c:pt>
                <c:pt idx="136">
                  <c:v>87.21</c:v>
                </c:pt>
                <c:pt idx="137">
                  <c:v>87.08</c:v>
                </c:pt>
                <c:pt idx="138">
                  <c:v>86.64</c:v>
                </c:pt>
                <c:pt idx="139">
                  <c:v>87.18</c:v>
                </c:pt>
                <c:pt idx="140">
                  <c:v>87.61</c:v>
                </c:pt>
                <c:pt idx="141">
                  <c:v>87.92</c:v>
                </c:pt>
                <c:pt idx="142">
                  <c:v>88.55</c:v>
                </c:pt>
                <c:pt idx="143">
                  <c:v>88.8</c:v>
                </c:pt>
                <c:pt idx="144">
                  <c:v>89.37</c:v>
                </c:pt>
                <c:pt idx="145">
                  <c:v>89.35</c:v>
                </c:pt>
                <c:pt idx="146">
                  <c:v>89.02</c:v>
                </c:pt>
                <c:pt idx="147">
                  <c:v>89.28</c:v>
                </c:pt>
                <c:pt idx="148">
                  <c:v>89.84</c:v>
                </c:pt>
                <c:pt idx="149">
                  <c:v>90.57</c:v>
                </c:pt>
                <c:pt idx="150">
                  <c:v>90.73</c:v>
                </c:pt>
                <c:pt idx="151">
                  <c:v>90.78</c:v>
                </c:pt>
                <c:pt idx="152">
                  <c:v>90.9</c:v>
                </c:pt>
                <c:pt idx="153">
                  <c:v>91.21</c:v>
                </c:pt>
                <c:pt idx="154">
                  <c:v>90.92</c:v>
                </c:pt>
                <c:pt idx="155">
                  <c:v>91.23</c:v>
                </c:pt>
                <c:pt idx="156">
                  <c:v>90.89</c:v>
                </c:pt>
                <c:pt idx="157">
                  <c:v>91.48</c:v>
                </c:pt>
                <c:pt idx="158">
                  <c:v>91.76</c:v>
                </c:pt>
                <c:pt idx="159">
                  <c:v>91.67</c:v>
                </c:pt>
                <c:pt idx="160">
                  <c:v>91.8</c:v>
                </c:pt>
                <c:pt idx="161">
                  <c:v>91.62</c:v>
                </c:pt>
                <c:pt idx="162">
                  <c:v>91.08</c:v>
                </c:pt>
                <c:pt idx="163">
                  <c:v>91</c:v>
                </c:pt>
                <c:pt idx="164">
                  <c:v>90.43</c:v>
                </c:pt>
                <c:pt idx="165">
                  <c:v>89.63</c:v>
                </c:pt>
                <c:pt idx="166">
                  <c:v>89.42</c:v>
                </c:pt>
                <c:pt idx="167">
                  <c:v>89.43</c:v>
                </c:pt>
                <c:pt idx="168">
                  <c:v>89.65</c:v>
                </c:pt>
                <c:pt idx="169">
                  <c:v>89.41</c:v>
                </c:pt>
                <c:pt idx="170">
                  <c:v>88.77</c:v>
                </c:pt>
                <c:pt idx="171">
                  <c:v>88.27</c:v>
                </c:pt>
                <c:pt idx="172">
                  <c:v>87.95</c:v>
                </c:pt>
                <c:pt idx="173">
                  <c:v>87.33</c:v>
                </c:pt>
                <c:pt idx="174">
                  <c:v>87.76</c:v>
                </c:pt>
                <c:pt idx="175">
                  <c:v>87.76</c:v>
                </c:pt>
                <c:pt idx="176">
                  <c:v>87.55</c:v>
                </c:pt>
                <c:pt idx="177">
                  <c:v>87.81</c:v>
                </c:pt>
                <c:pt idx="178">
                  <c:v>88.26</c:v>
                </c:pt>
                <c:pt idx="179">
                  <c:v>88.87</c:v>
                </c:pt>
                <c:pt idx="180">
                  <c:v>89.09</c:v>
                </c:pt>
                <c:pt idx="181">
                  <c:v>88.09</c:v>
                </c:pt>
                <c:pt idx="182">
                  <c:v>87.79</c:v>
                </c:pt>
                <c:pt idx="183">
                  <c:v>87.44</c:v>
                </c:pt>
                <c:pt idx="184">
                  <c:v>86.75</c:v>
                </c:pt>
                <c:pt idx="185">
                  <c:v>86.95</c:v>
                </c:pt>
                <c:pt idx="186">
                  <c:v>86.72</c:v>
                </c:pt>
                <c:pt idx="187">
                  <c:v>86.82</c:v>
                </c:pt>
                <c:pt idx="188">
                  <c:v>86.06</c:v>
                </c:pt>
                <c:pt idx="189">
                  <c:v>85.17</c:v>
                </c:pt>
                <c:pt idx="190">
                  <c:v>84.36</c:v>
                </c:pt>
                <c:pt idx="191">
                  <c:v>83.98</c:v>
                </c:pt>
                <c:pt idx="192">
                  <c:v>84.22</c:v>
                </c:pt>
                <c:pt idx="193">
                  <c:v>83.71</c:v>
                </c:pt>
                <c:pt idx="194">
                  <c:v>83.81</c:v>
                </c:pt>
                <c:pt idx="195">
                  <c:v>84.27</c:v>
                </c:pt>
                <c:pt idx="196">
                  <c:v>85.45</c:v>
                </c:pt>
                <c:pt idx="197">
                  <c:v>85.24</c:v>
                </c:pt>
                <c:pt idx="198">
                  <c:v>85.42</c:v>
                </c:pt>
                <c:pt idx="199">
                  <c:v>84.95</c:v>
                </c:pt>
                <c:pt idx="200">
                  <c:v>84.95</c:v>
                </c:pt>
                <c:pt idx="201">
                  <c:v>84.12</c:v>
                </c:pt>
                <c:pt idx="202">
                  <c:v>84.03</c:v>
                </c:pt>
                <c:pt idx="203">
                  <c:v>83.79</c:v>
                </c:pt>
                <c:pt idx="204">
                  <c:v>83.91</c:v>
                </c:pt>
                <c:pt idx="205">
                  <c:v>84.37</c:v>
                </c:pt>
                <c:pt idx="206">
                  <c:v>84.8</c:v>
                </c:pt>
                <c:pt idx="207">
                  <c:v>84.39</c:v>
                </c:pt>
                <c:pt idx="208">
                  <c:v>84.19</c:v>
                </c:pt>
                <c:pt idx="209">
                  <c:v>84.1</c:v>
                </c:pt>
                <c:pt idx="210">
                  <c:v>84.35</c:v>
                </c:pt>
                <c:pt idx="211">
                  <c:v>84.86</c:v>
                </c:pt>
                <c:pt idx="212">
                  <c:v>85.29</c:v>
                </c:pt>
                <c:pt idx="213">
                  <c:v>85.77</c:v>
                </c:pt>
                <c:pt idx="214">
                  <c:v>86.19</c:v>
                </c:pt>
                <c:pt idx="215">
                  <c:v>85.93</c:v>
                </c:pt>
                <c:pt idx="216">
                  <c:v>85.95</c:v>
                </c:pt>
                <c:pt idx="217">
                  <c:v>85.84</c:v>
                </c:pt>
                <c:pt idx="218">
                  <c:v>84.92</c:v>
                </c:pt>
                <c:pt idx="219">
                  <c:v>85.05</c:v>
                </c:pt>
                <c:pt idx="220">
                  <c:v>85.11</c:v>
                </c:pt>
                <c:pt idx="221">
                  <c:v>85.1</c:v>
                </c:pt>
                <c:pt idx="222">
                  <c:v>84.57</c:v>
                </c:pt>
                <c:pt idx="223">
                  <c:v>86.07</c:v>
                </c:pt>
                <c:pt idx="224">
                  <c:v>86.07</c:v>
                </c:pt>
                <c:pt idx="225">
                  <c:v>86.34</c:v>
                </c:pt>
                <c:pt idx="226">
                  <c:v>86.76</c:v>
                </c:pt>
                <c:pt idx="227">
                  <c:v>86.75</c:v>
                </c:pt>
                <c:pt idx="228">
                  <c:v>86.34</c:v>
                </c:pt>
                <c:pt idx="229">
                  <c:v>86.44</c:v>
                </c:pt>
                <c:pt idx="230">
                  <c:v>86.46</c:v>
                </c:pt>
                <c:pt idx="231">
                  <c:v>86.79</c:v>
                </c:pt>
                <c:pt idx="232">
                  <c:v>87.17</c:v>
                </c:pt>
                <c:pt idx="233">
                  <c:v>87.17</c:v>
                </c:pt>
                <c:pt idx="234">
                  <c:v>87.15</c:v>
                </c:pt>
                <c:pt idx="235">
                  <c:v>86.87</c:v>
                </c:pt>
                <c:pt idx="236">
                  <c:v>86.71</c:v>
                </c:pt>
                <c:pt idx="237">
                  <c:v>87.17</c:v>
                </c:pt>
                <c:pt idx="238">
                  <c:v>87.86</c:v>
                </c:pt>
                <c:pt idx="239">
                  <c:v>87.83</c:v>
                </c:pt>
                <c:pt idx="240">
                  <c:v>87.62</c:v>
                </c:pt>
                <c:pt idx="241">
                  <c:v>87.36</c:v>
                </c:pt>
                <c:pt idx="242">
                  <c:v>87.32</c:v>
                </c:pt>
                <c:pt idx="243">
                  <c:v>87.52</c:v>
                </c:pt>
                <c:pt idx="244">
                  <c:v>87.62</c:v>
                </c:pt>
                <c:pt idx="245">
                  <c:v>87.74</c:v>
                </c:pt>
                <c:pt idx="246">
                  <c:v>88.38</c:v>
                </c:pt>
                <c:pt idx="247">
                  <c:v>88.41</c:v>
                </c:pt>
                <c:pt idx="248">
                  <c:v>87.93</c:v>
                </c:pt>
                <c:pt idx="249">
                  <c:v>87.51</c:v>
                </c:pt>
                <c:pt idx="250">
                  <c:v>87.18</c:v>
                </c:pt>
                <c:pt idx="251">
                  <c:v>86.9</c:v>
                </c:pt>
                <c:pt idx="252">
                  <c:v>87.33</c:v>
                </c:pt>
                <c:pt idx="253">
                  <c:v>87.09</c:v>
                </c:pt>
                <c:pt idx="254">
                  <c:v>87</c:v>
                </c:pt>
                <c:pt idx="255">
                  <c:v>86.81</c:v>
                </c:pt>
                <c:pt idx="256">
                  <c:v>86.16</c:v>
                </c:pt>
                <c:pt idx="257">
                  <c:v>85.98</c:v>
                </c:pt>
                <c:pt idx="258">
                  <c:v>86.02</c:v>
                </c:pt>
                <c:pt idx="260">
                  <c:v>86.48</c:v>
                </c:pt>
                <c:pt idx="261">
                  <c:v>86.99</c:v>
                </c:pt>
                <c:pt idx="262">
                  <c:v>86.97</c:v>
                </c:pt>
                <c:pt idx="263">
                  <c:v>87.92</c:v>
                </c:pt>
                <c:pt idx="264">
                  <c:v>88.45</c:v>
                </c:pt>
                <c:pt idx="265">
                  <c:v>88.4</c:v>
                </c:pt>
                <c:pt idx="266">
                  <c:v>88.77</c:v>
                </c:pt>
                <c:pt idx="267">
                  <c:v>89.2</c:v>
                </c:pt>
                <c:pt idx="268">
                  <c:v>89.22</c:v>
                </c:pt>
                <c:pt idx="269">
                  <c:v>89.22</c:v>
                </c:pt>
                <c:pt idx="270">
                  <c:v>89.22</c:v>
                </c:pt>
                <c:pt idx="271">
                  <c:v>89.53</c:v>
                </c:pt>
                <c:pt idx="272">
                  <c:v>88.98</c:v>
                </c:pt>
                <c:pt idx="273">
                  <c:v>88.83</c:v>
                </c:pt>
                <c:pt idx="274">
                  <c:v>88.95</c:v>
                </c:pt>
                <c:pt idx="275">
                  <c:v>88.93</c:v>
                </c:pt>
                <c:pt idx="276">
                  <c:v>88.88</c:v>
                </c:pt>
                <c:pt idx="277">
                  <c:v>89.09</c:v>
                </c:pt>
                <c:pt idx="278">
                  <c:v>89.07</c:v>
                </c:pt>
                <c:pt idx="279">
                  <c:v>88.82</c:v>
                </c:pt>
                <c:pt idx="280">
                  <c:v>89.12</c:v>
                </c:pt>
                <c:pt idx="281">
                  <c:v>89.41</c:v>
                </c:pt>
                <c:pt idx="282">
                  <c:v>90.59</c:v>
                </c:pt>
                <c:pt idx="283">
                  <c:v>90.06</c:v>
                </c:pt>
                <c:pt idx="284">
                  <c:v>89.41</c:v>
                </c:pt>
                <c:pt idx="285">
                  <c:v>89.4</c:v>
                </c:pt>
                <c:pt idx="286">
                  <c:v>89.25</c:v>
                </c:pt>
                <c:pt idx="287">
                  <c:v>89.07</c:v>
                </c:pt>
                <c:pt idx="288">
                  <c:v>88.26</c:v>
                </c:pt>
                <c:pt idx="289">
                  <c:v>88.3</c:v>
                </c:pt>
                <c:pt idx="290">
                  <c:v>88.15</c:v>
                </c:pt>
                <c:pt idx="291">
                  <c:v>87.98</c:v>
                </c:pt>
                <c:pt idx="292">
                  <c:v>87.66</c:v>
                </c:pt>
                <c:pt idx="293">
                  <c:v>87.35</c:v>
                </c:pt>
                <c:pt idx="294">
                  <c:v>87.35</c:v>
                </c:pt>
                <c:pt idx="295">
                  <c:v>86.6</c:v>
                </c:pt>
                <c:pt idx="296">
                  <c:v>86.86</c:v>
                </c:pt>
                <c:pt idx="297">
                  <c:v>87.34</c:v>
                </c:pt>
                <c:pt idx="298">
                  <c:v>87.11</c:v>
                </c:pt>
                <c:pt idx="299">
                  <c:v>87.44</c:v>
                </c:pt>
                <c:pt idx="300">
                  <c:v>87.6</c:v>
                </c:pt>
                <c:pt idx="301">
                  <c:v>87.4</c:v>
                </c:pt>
                <c:pt idx="302">
                  <c:v>87.23</c:v>
                </c:pt>
                <c:pt idx="303">
                  <c:v>87.84</c:v>
                </c:pt>
                <c:pt idx="304">
                  <c:v>88.07</c:v>
                </c:pt>
                <c:pt idx="305">
                  <c:v>87.81</c:v>
                </c:pt>
                <c:pt idx="306">
                  <c:v>87.36</c:v>
                </c:pt>
                <c:pt idx="307">
                  <c:v>87.16</c:v>
                </c:pt>
                <c:pt idx="308">
                  <c:v>86.87</c:v>
                </c:pt>
                <c:pt idx="309">
                  <c:v>86.51</c:v>
                </c:pt>
                <c:pt idx="310">
                  <c:v>86.86</c:v>
                </c:pt>
                <c:pt idx="311">
                  <c:v>86.17</c:v>
                </c:pt>
                <c:pt idx="312">
                  <c:v>86.55</c:v>
                </c:pt>
                <c:pt idx="313">
                  <c:v>86.41</c:v>
                </c:pt>
                <c:pt idx="314">
                  <c:v>86.25</c:v>
                </c:pt>
                <c:pt idx="315">
                  <c:v>86.74</c:v>
                </c:pt>
                <c:pt idx="316">
                  <c:v>86.97</c:v>
                </c:pt>
                <c:pt idx="317">
                  <c:v>86.97</c:v>
                </c:pt>
                <c:pt idx="318">
                  <c:v>86.59</c:v>
                </c:pt>
                <c:pt idx="319">
                  <c:v>86.67</c:v>
                </c:pt>
                <c:pt idx="320">
                  <c:v>86.55</c:v>
                </c:pt>
                <c:pt idx="321">
                  <c:v>86.99</c:v>
                </c:pt>
                <c:pt idx="322">
                  <c:v>87.33</c:v>
                </c:pt>
                <c:pt idx="323">
                  <c:v>88.34</c:v>
                </c:pt>
                <c:pt idx="324">
                  <c:v>88.55</c:v>
                </c:pt>
                <c:pt idx="325">
                  <c:v>88.45</c:v>
                </c:pt>
                <c:pt idx="326">
                  <c:v>88.21</c:v>
                </c:pt>
                <c:pt idx="327">
                  <c:v>88.22</c:v>
                </c:pt>
                <c:pt idx="329">
                  <c:v>88.18</c:v>
                </c:pt>
                <c:pt idx="330">
                  <c:v>88.39</c:v>
                </c:pt>
                <c:pt idx="331">
                  <c:v>88.59</c:v>
                </c:pt>
                <c:pt idx="332">
                  <c:v>88.93</c:v>
                </c:pt>
                <c:pt idx="333">
                  <c:v>88.78</c:v>
                </c:pt>
                <c:pt idx="334">
                  <c:v>88.56</c:v>
                </c:pt>
                <c:pt idx="335">
                  <c:v>88.67</c:v>
                </c:pt>
                <c:pt idx="336">
                  <c:v>88.46</c:v>
                </c:pt>
                <c:pt idx="337">
                  <c:v>88.29</c:v>
                </c:pt>
                <c:pt idx="338">
                  <c:v>88.4</c:v>
                </c:pt>
                <c:pt idx="339">
                  <c:v>88.54</c:v>
                </c:pt>
                <c:pt idx="340">
                  <c:v>88.53</c:v>
                </c:pt>
                <c:pt idx="341">
                  <c:v>88.4</c:v>
                </c:pt>
                <c:pt idx="342">
                  <c:v>88.49</c:v>
                </c:pt>
                <c:pt idx="343">
                  <c:v>88.72</c:v>
                </c:pt>
                <c:pt idx="344">
                  <c:v>88.6</c:v>
                </c:pt>
                <c:pt idx="345">
                  <c:v>88.34</c:v>
                </c:pt>
                <c:pt idx="346">
                  <c:v>88.42</c:v>
                </c:pt>
                <c:pt idx="347">
                  <c:v>88</c:v>
                </c:pt>
                <c:pt idx="348">
                  <c:v>88.27</c:v>
                </c:pt>
                <c:pt idx="349">
                  <c:v>88.15</c:v>
                </c:pt>
                <c:pt idx="350">
                  <c:v>88.02</c:v>
                </c:pt>
                <c:pt idx="351">
                  <c:v>88.27</c:v>
                </c:pt>
                <c:pt idx="352">
                  <c:v>88.25</c:v>
                </c:pt>
                <c:pt idx="353">
                  <c:v>88.14</c:v>
                </c:pt>
                <c:pt idx="354">
                  <c:v>88.05</c:v>
                </c:pt>
                <c:pt idx="355">
                  <c:v>87.78</c:v>
                </c:pt>
                <c:pt idx="356">
                  <c:v>87.75</c:v>
                </c:pt>
                <c:pt idx="357">
                  <c:v>87.58</c:v>
                </c:pt>
                <c:pt idx="358">
                  <c:v>87.63</c:v>
                </c:pt>
                <c:pt idx="359">
                  <c:v>87.78</c:v>
                </c:pt>
                <c:pt idx="360">
                  <c:v>87.66</c:v>
                </c:pt>
                <c:pt idx="361">
                  <c:v>87.22</c:v>
                </c:pt>
                <c:pt idx="362">
                  <c:v>87.13</c:v>
                </c:pt>
                <c:pt idx="363">
                  <c:v>87.15</c:v>
                </c:pt>
                <c:pt idx="364">
                  <c:v>87.15</c:v>
                </c:pt>
                <c:pt idx="365">
                  <c:v>87.47</c:v>
                </c:pt>
                <c:pt idx="366">
                  <c:v>87.54</c:v>
                </c:pt>
                <c:pt idx="367">
                  <c:v>87.81</c:v>
                </c:pt>
                <c:pt idx="368">
                  <c:v>88.27</c:v>
                </c:pt>
                <c:pt idx="369">
                  <c:v>88.28</c:v>
                </c:pt>
                <c:pt idx="370">
                  <c:v>88.25</c:v>
                </c:pt>
                <c:pt idx="371">
                  <c:v>88.24</c:v>
                </c:pt>
                <c:pt idx="372">
                  <c:v>88.31</c:v>
                </c:pt>
                <c:pt idx="373">
                  <c:v>88.42</c:v>
                </c:pt>
                <c:pt idx="374">
                  <c:v>88.4</c:v>
                </c:pt>
                <c:pt idx="375">
                  <c:v>88.57</c:v>
                </c:pt>
                <c:pt idx="376">
                  <c:v>88.53</c:v>
                </c:pt>
                <c:pt idx="377">
                  <c:v>88.71</c:v>
                </c:pt>
                <c:pt idx="378">
                  <c:v>88.73</c:v>
                </c:pt>
                <c:pt idx="379">
                  <c:v>88.73</c:v>
                </c:pt>
                <c:pt idx="380">
                  <c:v>88.59</c:v>
                </c:pt>
                <c:pt idx="381">
                  <c:v>88.31</c:v>
                </c:pt>
                <c:pt idx="382">
                  <c:v>88.11</c:v>
                </c:pt>
                <c:pt idx="383">
                  <c:v>87.89</c:v>
                </c:pt>
                <c:pt idx="384">
                  <c:v>87.88</c:v>
                </c:pt>
                <c:pt idx="385">
                  <c:v>88.07</c:v>
                </c:pt>
                <c:pt idx="386">
                  <c:v>88.31</c:v>
                </c:pt>
                <c:pt idx="387">
                  <c:v>88.24</c:v>
                </c:pt>
                <c:pt idx="388">
                  <c:v>88.73</c:v>
                </c:pt>
              </c:numCache>
            </c:numRef>
          </c:val>
          <c:smooth val="0"/>
          <c:extLst>
            <c:ext xmlns:c16="http://schemas.microsoft.com/office/drawing/2014/chart" uri="{C3380CC4-5D6E-409C-BE32-E72D297353CC}">
              <c16:uniqueId val="{00000000-59D8-4A99-B075-01D0A11270BA}"/>
            </c:ext>
          </c:extLst>
        </c:ser>
        <c:ser>
          <c:idx val="1"/>
          <c:order val="1"/>
          <c:tx>
            <c:strRef>
              <c:f>Sheet1!$C$1</c:f>
              <c:strCache>
                <c:ptCount val="1"/>
                <c:pt idx="0">
                  <c:v>Market Overall (North America) </c:v>
                </c:pt>
              </c:strCache>
            </c:strRef>
          </c:tx>
          <c:spPr>
            <a:ln w="28575" cap="rnd">
              <a:solidFill>
                <a:schemeClr val="accent2"/>
              </a:solidFill>
              <a:round/>
            </a:ln>
            <a:effectLst/>
          </c:spPr>
          <c:marker>
            <c:symbol val="none"/>
          </c:marker>
          <c:cat>
            <c:numRef>
              <c:f>Sheet1!$A$263:$A$651</c:f>
              <c:numCache>
                <c:formatCode>d\-mmm\-yy</c:formatCode>
                <c:ptCount val="389"/>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44915</c:v>
                </c:pt>
                <c:pt idx="251">
                  <c:v>44916</c:v>
                </c:pt>
                <c:pt idx="252">
                  <c:v>44917</c:v>
                </c:pt>
                <c:pt idx="253">
                  <c:v>44918</c:v>
                </c:pt>
                <c:pt idx="254">
                  <c:v>44921</c:v>
                </c:pt>
                <c:pt idx="255">
                  <c:v>44922</c:v>
                </c:pt>
                <c:pt idx="256">
                  <c:v>44923</c:v>
                </c:pt>
                <c:pt idx="257">
                  <c:v>44924</c:v>
                </c:pt>
                <c:pt idx="258">
                  <c:v>44925</c:v>
                </c:pt>
                <c:pt idx="259">
                  <c:v>44928</c:v>
                </c:pt>
                <c:pt idx="260">
                  <c:v>44929</c:v>
                </c:pt>
                <c:pt idx="261">
                  <c:v>44930</c:v>
                </c:pt>
                <c:pt idx="262">
                  <c:v>44931</c:v>
                </c:pt>
                <c:pt idx="263">
                  <c:v>44932</c:v>
                </c:pt>
                <c:pt idx="264">
                  <c:v>44935</c:v>
                </c:pt>
                <c:pt idx="265">
                  <c:v>44936</c:v>
                </c:pt>
                <c:pt idx="266">
                  <c:v>44937</c:v>
                </c:pt>
                <c:pt idx="267">
                  <c:v>44938</c:v>
                </c:pt>
                <c:pt idx="268">
                  <c:v>44939</c:v>
                </c:pt>
                <c:pt idx="269">
                  <c:v>44942</c:v>
                </c:pt>
                <c:pt idx="270">
                  <c:v>44943</c:v>
                </c:pt>
                <c:pt idx="271">
                  <c:v>44944</c:v>
                </c:pt>
                <c:pt idx="272">
                  <c:v>44945</c:v>
                </c:pt>
                <c:pt idx="273">
                  <c:v>44946</c:v>
                </c:pt>
                <c:pt idx="274">
                  <c:v>44949</c:v>
                </c:pt>
                <c:pt idx="275">
                  <c:v>44950</c:v>
                </c:pt>
                <c:pt idx="276">
                  <c:v>44951</c:v>
                </c:pt>
                <c:pt idx="277">
                  <c:v>44952</c:v>
                </c:pt>
                <c:pt idx="278">
                  <c:v>44953</c:v>
                </c:pt>
                <c:pt idx="279">
                  <c:v>44956</c:v>
                </c:pt>
                <c:pt idx="280">
                  <c:v>44957</c:v>
                </c:pt>
                <c:pt idx="281">
                  <c:v>44958</c:v>
                </c:pt>
                <c:pt idx="282">
                  <c:v>44959</c:v>
                </c:pt>
                <c:pt idx="283">
                  <c:v>44960</c:v>
                </c:pt>
                <c:pt idx="284">
                  <c:v>44963</c:v>
                </c:pt>
                <c:pt idx="285">
                  <c:v>44964</c:v>
                </c:pt>
                <c:pt idx="286">
                  <c:v>44965</c:v>
                </c:pt>
                <c:pt idx="287">
                  <c:v>44966</c:v>
                </c:pt>
                <c:pt idx="288">
                  <c:v>44967</c:v>
                </c:pt>
                <c:pt idx="289">
                  <c:v>44970</c:v>
                </c:pt>
                <c:pt idx="290">
                  <c:v>44971</c:v>
                </c:pt>
                <c:pt idx="291">
                  <c:v>44972</c:v>
                </c:pt>
                <c:pt idx="292">
                  <c:v>44973</c:v>
                </c:pt>
                <c:pt idx="293">
                  <c:v>44974</c:v>
                </c:pt>
                <c:pt idx="294">
                  <c:v>44977</c:v>
                </c:pt>
                <c:pt idx="295">
                  <c:v>44978</c:v>
                </c:pt>
                <c:pt idx="296">
                  <c:v>44979</c:v>
                </c:pt>
                <c:pt idx="297">
                  <c:v>44980</c:v>
                </c:pt>
                <c:pt idx="298">
                  <c:v>44981</c:v>
                </c:pt>
                <c:pt idx="299">
                  <c:v>44984</c:v>
                </c:pt>
                <c:pt idx="300">
                  <c:v>44985</c:v>
                </c:pt>
                <c:pt idx="301">
                  <c:v>44986</c:v>
                </c:pt>
                <c:pt idx="302">
                  <c:v>44987</c:v>
                </c:pt>
                <c:pt idx="303">
                  <c:v>44988</c:v>
                </c:pt>
                <c:pt idx="304">
                  <c:v>44991</c:v>
                </c:pt>
                <c:pt idx="305">
                  <c:v>44992</c:v>
                </c:pt>
                <c:pt idx="306">
                  <c:v>44993</c:v>
                </c:pt>
                <c:pt idx="307">
                  <c:v>44994</c:v>
                </c:pt>
                <c:pt idx="308">
                  <c:v>44995</c:v>
                </c:pt>
                <c:pt idx="309">
                  <c:v>44998</c:v>
                </c:pt>
                <c:pt idx="310">
                  <c:v>44999</c:v>
                </c:pt>
                <c:pt idx="311">
                  <c:v>45000</c:v>
                </c:pt>
                <c:pt idx="312">
                  <c:v>45001</c:v>
                </c:pt>
                <c:pt idx="313">
                  <c:v>45002</c:v>
                </c:pt>
                <c:pt idx="314">
                  <c:v>45005</c:v>
                </c:pt>
                <c:pt idx="315">
                  <c:v>45006</c:v>
                </c:pt>
                <c:pt idx="316">
                  <c:v>45007</c:v>
                </c:pt>
                <c:pt idx="317">
                  <c:v>45008</c:v>
                </c:pt>
                <c:pt idx="318">
                  <c:v>45009</c:v>
                </c:pt>
                <c:pt idx="319">
                  <c:v>45012</c:v>
                </c:pt>
                <c:pt idx="320">
                  <c:v>45013</c:v>
                </c:pt>
                <c:pt idx="321">
                  <c:v>45014</c:v>
                </c:pt>
                <c:pt idx="322">
                  <c:v>45015</c:v>
                </c:pt>
                <c:pt idx="323">
                  <c:v>45016</c:v>
                </c:pt>
                <c:pt idx="324">
                  <c:v>45019</c:v>
                </c:pt>
                <c:pt idx="325">
                  <c:v>45020</c:v>
                </c:pt>
                <c:pt idx="326">
                  <c:v>45021</c:v>
                </c:pt>
                <c:pt idx="327">
                  <c:v>45022</c:v>
                </c:pt>
                <c:pt idx="328">
                  <c:v>45023</c:v>
                </c:pt>
                <c:pt idx="329">
                  <c:v>45026</c:v>
                </c:pt>
                <c:pt idx="330">
                  <c:v>45027</c:v>
                </c:pt>
                <c:pt idx="331">
                  <c:v>45028</c:v>
                </c:pt>
                <c:pt idx="332">
                  <c:v>45029</c:v>
                </c:pt>
                <c:pt idx="333">
                  <c:v>45030</c:v>
                </c:pt>
                <c:pt idx="334">
                  <c:v>45033</c:v>
                </c:pt>
                <c:pt idx="335">
                  <c:v>45034</c:v>
                </c:pt>
                <c:pt idx="336">
                  <c:v>45035</c:v>
                </c:pt>
                <c:pt idx="337">
                  <c:v>45036</c:v>
                </c:pt>
                <c:pt idx="338">
                  <c:v>45037</c:v>
                </c:pt>
                <c:pt idx="339">
                  <c:v>45040</c:v>
                </c:pt>
                <c:pt idx="340">
                  <c:v>45041</c:v>
                </c:pt>
                <c:pt idx="341">
                  <c:v>45042</c:v>
                </c:pt>
                <c:pt idx="342">
                  <c:v>45043</c:v>
                </c:pt>
                <c:pt idx="343">
                  <c:v>45044</c:v>
                </c:pt>
                <c:pt idx="344">
                  <c:v>45047</c:v>
                </c:pt>
                <c:pt idx="345">
                  <c:v>45048</c:v>
                </c:pt>
                <c:pt idx="346">
                  <c:v>45049</c:v>
                </c:pt>
                <c:pt idx="347">
                  <c:v>45050</c:v>
                </c:pt>
                <c:pt idx="348">
                  <c:v>45051</c:v>
                </c:pt>
                <c:pt idx="349">
                  <c:v>45054</c:v>
                </c:pt>
                <c:pt idx="350">
                  <c:v>45055</c:v>
                </c:pt>
                <c:pt idx="351">
                  <c:v>45056</c:v>
                </c:pt>
                <c:pt idx="352">
                  <c:v>45057</c:v>
                </c:pt>
                <c:pt idx="353">
                  <c:v>45058</c:v>
                </c:pt>
                <c:pt idx="354">
                  <c:v>45061</c:v>
                </c:pt>
                <c:pt idx="355">
                  <c:v>45062</c:v>
                </c:pt>
                <c:pt idx="356">
                  <c:v>45063</c:v>
                </c:pt>
                <c:pt idx="357">
                  <c:v>45064</c:v>
                </c:pt>
                <c:pt idx="358">
                  <c:v>45065</c:v>
                </c:pt>
                <c:pt idx="359">
                  <c:v>45068</c:v>
                </c:pt>
                <c:pt idx="360">
                  <c:v>45069</c:v>
                </c:pt>
                <c:pt idx="361">
                  <c:v>45070</c:v>
                </c:pt>
                <c:pt idx="362">
                  <c:v>45071</c:v>
                </c:pt>
                <c:pt idx="363">
                  <c:v>45072</c:v>
                </c:pt>
                <c:pt idx="364">
                  <c:v>45075</c:v>
                </c:pt>
                <c:pt idx="365">
                  <c:v>45076</c:v>
                </c:pt>
                <c:pt idx="366">
                  <c:v>45077</c:v>
                </c:pt>
                <c:pt idx="367">
                  <c:v>45078</c:v>
                </c:pt>
                <c:pt idx="368">
                  <c:v>45079</c:v>
                </c:pt>
                <c:pt idx="369">
                  <c:v>45082</c:v>
                </c:pt>
                <c:pt idx="370">
                  <c:v>45083</c:v>
                </c:pt>
                <c:pt idx="371">
                  <c:v>45084</c:v>
                </c:pt>
                <c:pt idx="372">
                  <c:v>45085</c:v>
                </c:pt>
                <c:pt idx="373">
                  <c:v>45086</c:v>
                </c:pt>
                <c:pt idx="374">
                  <c:v>45089</c:v>
                </c:pt>
                <c:pt idx="375">
                  <c:v>45090</c:v>
                </c:pt>
                <c:pt idx="376">
                  <c:v>45091</c:v>
                </c:pt>
                <c:pt idx="377">
                  <c:v>45092</c:v>
                </c:pt>
                <c:pt idx="378">
                  <c:v>45093</c:v>
                </c:pt>
                <c:pt idx="379">
                  <c:v>45096</c:v>
                </c:pt>
                <c:pt idx="380">
                  <c:v>45097</c:v>
                </c:pt>
                <c:pt idx="381">
                  <c:v>45098</c:v>
                </c:pt>
                <c:pt idx="382">
                  <c:v>45099</c:v>
                </c:pt>
                <c:pt idx="383">
                  <c:v>45100</c:v>
                </c:pt>
                <c:pt idx="384">
                  <c:v>45103</c:v>
                </c:pt>
                <c:pt idx="385">
                  <c:v>45104</c:v>
                </c:pt>
                <c:pt idx="386">
                  <c:v>45105</c:v>
                </c:pt>
                <c:pt idx="387">
                  <c:v>45106</c:v>
                </c:pt>
                <c:pt idx="388">
                  <c:v>45107</c:v>
                </c:pt>
              </c:numCache>
            </c:numRef>
          </c:cat>
          <c:val>
            <c:numRef>
              <c:f>Sheet1!$C$263:$C$651</c:f>
              <c:numCache>
                <c:formatCode>General</c:formatCode>
                <c:ptCount val="389"/>
                <c:pt idx="0">
                  <c:v>98.28</c:v>
                </c:pt>
                <c:pt idx="1">
                  <c:v>98.32</c:v>
                </c:pt>
                <c:pt idx="2">
                  <c:v>98.32</c:v>
                </c:pt>
                <c:pt idx="3">
                  <c:v>98.31</c:v>
                </c:pt>
                <c:pt idx="4">
                  <c:v>98.35</c:v>
                </c:pt>
                <c:pt idx="5">
                  <c:v>98.37</c:v>
                </c:pt>
                <c:pt idx="6">
                  <c:v>98.37</c:v>
                </c:pt>
                <c:pt idx="7">
                  <c:v>98.4</c:v>
                </c:pt>
                <c:pt idx="8">
                  <c:v>98.45</c:v>
                </c:pt>
                <c:pt idx="9">
                  <c:v>98.45</c:v>
                </c:pt>
                <c:pt idx="10">
                  <c:v>98.45</c:v>
                </c:pt>
                <c:pt idx="11">
                  <c:v>98.45</c:v>
                </c:pt>
                <c:pt idx="12">
                  <c:v>98.46</c:v>
                </c:pt>
                <c:pt idx="13">
                  <c:v>98.47</c:v>
                </c:pt>
                <c:pt idx="14">
                  <c:v>98.52</c:v>
                </c:pt>
                <c:pt idx="15">
                  <c:v>98.46</c:v>
                </c:pt>
                <c:pt idx="16">
                  <c:v>98.43</c:v>
                </c:pt>
                <c:pt idx="17">
                  <c:v>98.45</c:v>
                </c:pt>
                <c:pt idx="18">
                  <c:v>98.45</c:v>
                </c:pt>
                <c:pt idx="19">
                  <c:v>98.38</c:v>
                </c:pt>
                <c:pt idx="20">
                  <c:v>98.37</c:v>
                </c:pt>
                <c:pt idx="21">
                  <c:v>98.36</c:v>
                </c:pt>
                <c:pt idx="22">
                  <c:v>98.39</c:v>
                </c:pt>
                <c:pt idx="23">
                  <c:v>98.41</c:v>
                </c:pt>
                <c:pt idx="24">
                  <c:v>98.39</c:v>
                </c:pt>
                <c:pt idx="25">
                  <c:v>98.36</c:v>
                </c:pt>
                <c:pt idx="26">
                  <c:v>98.35</c:v>
                </c:pt>
                <c:pt idx="27">
                  <c:v>98.35</c:v>
                </c:pt>
                <c:pt idx="28">
                  <c:v>98.29</c:v>
                </c:pt>
                <c:pt idx="29">
                  <c:v>98.27</c:v>
                </c:pt>
                <c:pt idx="30">
                  <c:v>98.13</c:v>
                </c:pt>
                <c:pt idx="31">
                  <c:v>98.16</c:v>
                </c:pt>
                <c:pt idx="32">
                  <c:v>98.17</c:v>
                </c:pt>
                <c:pt idx="33">
                  <c:v>98.08</c:v>
                </c:pt>
                <c:pt idx="34">
                  <c:v>98.03</c:v>
                </c:pt>
                <c:pt idx="35">
                  <c:v>98.03</c:v>
                </c:pt>
                <c:pt idx="36">
                  <c:v>97.99</c:v>
                </c:pt>
                <c:pt idx="37">
                  <c:v>97.97</c:v>
                </c:pt>
                <c:pt idx="38">
                  <c:v>97.67</c:v>
                </c:pt>
                <c:pt idx="39">
                  <c:v>97.84</c:v>
                </c:pt>
                <c:pt idx="40">
                  <c:v>97.86</c:v>
                </c:pt>
                <c:pt idx="41">
                  <c:v>97.85</c:v>
                </c:pt>
                <c:pt idx="42">
                  <c:v>97.86</c:v>
                </c:pt>
                <c:pt idx="43">
                  <c:v>97.86</c:v>
                </c:pt>
                <c:pt idx="44">
                  <c:v>97.8</c:v>
                </c:pt>
                <c:pt idx="45">
                  <c:v>97.57</c:v>
                </c:pt>
                <c:pt idx="46">
                  <c:v>97.36</c:v>
                </c:pt>
                <c:pt idx="47">
                  <c:v>97.27</c:v>
                </c:pt>
                <c:pt idx="48">
                  <c:v>97.15</c:v>
                </c:pt>
                <c:pt idx="49">
                  <c:v>97.09</c:v>
                </c:pt>
                <c:pt idx="50">
                  <c:v>96.91</c:v>
                </c:pt>
                <c:pt idx="51">
                  <c:v>96.62</c:v>
                </c:pt>
                <c:pt idx="52">
                  <c:v>96.84</c:v>
                </c:pt>
                <c:pt idx="53">
                  <c:v>96.93</c:v>
                </c:pt>
                <c:pt idx="54">
                  <c:v>97.02</c:v>
                </c:pt>
                <c:pt idx="55">
                  <c:v>97.16</c:v>
                </c:pt>
                <c:pt idx="56">
                  <c:v>97.27</c:v>
                </c:pt>
                <c:pt idx="57">
                  <c:v>97.33</c:v>
                </c:pt>
                <c:pt idx="58">
                  <c:v>97.3</c:v>
                </c:pt>
                <c:pt idx="59">
                  <c:v>97.28</c:v>
                </c:pt>
                <c:pt idx="60">
                  <c:v>97.34</c:v>
                </c:pt>
                <c:pt idx="61">
                  <c:v>97.43</c:v>
                </c:pt>
                <c:pt idx="62">
                  <c:v>97.51</c:v>
                </c:pt>
                <c:pt idx="63">
                  <c:v>97.57</c:v>
                </c:pt>
                <c:pt idx="64">
                  <c:v>97.61</c:v>
                </c:pt>
                <c:pt idx="65">
                  <c:v>97.69</c:v>
                </c:pt>
                <c:pt idx="66">
                  <c:v>97.77</c:v>
                </c:pt>
                <c:pt idx="67">
                  <c:v>97.79</c:v>
                </c:pt>
                <c:pt idx="68">
                  <c:v>97.81</c:v>
                </c:pt>
                <c:pt idx="69">
                  <c:v>97.82</c:v>
                </c:pt>
                <c:pt idx="70">
                  <c:v>97.82</c:v>
                </c:pt>
                <c:pt idx="71">
                  <c:v>97.8</c:v>
                </c:pt>
                <c:pt idx="72">
                  <c:v>97.77</c:v>
                </c:pt>
                <c:pt idx="73">
                  <c:v>97.78</c:v>
                </c:pt>
                <c:pt idx="74">
                  <c:v>97.77</c:v>
                </c:pt>
                <c:pt idx="75">
                  <c:v>97.75</c:v>
                </c:pt>
                <c:pt idx="76">
                  <c:v>97.75</c:v>
                </c:pt>
                <c:pt idx="77">
                  <c:v>97.75</c:v>
                </c:pt>
                <c:pt idx="78">
                  <c:v>97.76</c:v>
                </c:pt>
                <c:pt idx="79">
                  <c:v>97.73</c:v>
                </c:pt>
                <c:pt idx="80">
                  <c:v>97.66</c:v>
                </c:pt>
                <c:pt idx="81">
                  <c:v>97.63</c:v>
                </c:pt>
                <c:pt idx="82">
                  <c:v>97.6</c:v>
                </c:pt>
                <c:pt idx="83">
                  <c:v>97.55</c:v>
                </c:pt>
                <c:pt idx="84">
                  <c:v>97.48</c:v>
                </c:pt>
                <c:pt idx="85">
                  <c:v>97.34</c:v>
                </c:pt>
                <c:pt idx="86">
                  <c:v>97.28</c:v>
                </c:pt>
                <c:pt idx="87">
                  <c:v>97.25</c:v>
                </c:pt>
                <c:pt idx="88">
                  <c:v>97.27</c:v>
                </c:pt>
                <c:pt idx="89">
                  <c:v>97.11</c:v>
                </c:pt>
                <c:pt idx="90">
                  <c:v>96.83</c:v>
                </c:pt>
                <c:pt idx="91">
                  <c:v>96.65</c:v>
                </c:pt>
                <c:pt idx="92">
                  <c:v>96.46</c:v>
                </c:pt>
                <c:pt idx="93">
                  <c:v>96.15</c:v>
                </c:pt>
                <c:pt idx="94">
                  <c:v>96.04</c:v>
                </c:pt>
                <c:pt idx="95">
                  <c:v>96.07</c:v>
                </c:pt>
                <c:pt idx="96">
                  <c:v>96.12</c:v>
                </c:pt>
                <c:pt idx="97">
                  <c:v>95.99</c:v>
                </c:pt>
                <c:pt idx="98">
                  <c:v>95.66</c:v>
                </c:pt>
                <c:pt idx="99">
                  <c:v>95.67</c:v>
                </c:pt>
                <c:pt idx="100">
                  <c:v>95.59</c:v>
                </c:pt>
                <c:pt idx="101">
                  <c:v>95.34</c:v>
                </c:pt>
                <c:pt idx="102">
                  <c:v>95.22</c:v>
                </c:pt>
                <c:pt idx="103">
                  <c:v>95.34</c:v>
                </c:pt>
                <c:pt idx="104">
                  <c:v>95.43</c:v>
                </c:pt>
                <c:pt idx="105">
                  <c:v>95.42</c:v>
                </c:pt>
                <c:pt idx="106">
                  <c:v>95.52</c:v>
                </c:pt>
                <c:pt idx="107">
                  <c:v>95.59</c:v>
                </c:pt>
                <c:pt idx="108">
                  <c:v>95.7</c:v>
                </c:pt>
                <c:pt idx="109">
                  <c:v>95.72</c:v>
                </c:pt>
                <c:pt idx="110">
                  <c:v>95.75</c:v>
                </c:pt>
                <c:pt idx="111">
                  <c:v>95.75</c:v>
                </c:pt>
                <c:pt idx="112">
                  <c:v>95.8</c:v>
                </c:pt>
                <c:pt idx="113">
                  <c:v>95.78</c:v>
                </c:pt>
                <c:pt idx="114">
                  <c:v>95.65</c:v>
                </c:pt>
                <c:pt idx="115">
                  <c:v>95.09</c:v>
                </c:pt>
                <c:pt idx="116">
                  <c:v>94.98</c:v>
                </c:pt>
                <c:pt idx="117">
                  <c:v>95.03</c:v>
                </c:pt>
                <c:pt idx="118">
                  <c:v>94.82</c:v>
                </c:pt>
                <c:pt idx="119">
                  <c:v>94.73</c:v>
                </c:pt>
                <c:pt idx="120">
                  <c:v>94.72</c:v>
                </c:pt>
                <c:pt idx="121">
                  <c:v>94.69</c:v>
                </c:pt>
                <c:pt idx="122">
                  <c:v>94.56</c:v>
                </c:pt>
                <c:pt idx="123">
                  <c:v>94.48</c:v>
                </c:pt>
                <c:pt idx="124">
                  <c:v>94.39</c:v>
                </c:pt>
                <c:pt idx="125">
                  <c:v>94.37</c:v>
                </c:pt>
                <c:pt idx="126">
                  <c:v>94.31</c:v>
                </c:pt>
                <c:pt idx="127">
                  <c:v>94.16</c:v>
                </c:pt>
                <c:pt idx="128">
                  <c:v>93.79</c:v>
                </c:pt>
                <c:pt idx="129">
                  <c:v>93.67</c:v>
                </c:pt>
                <c:pt idx="130">
                  <c:v>93.69</c:v>
                </c:pt>
                <c:pt idx="131">
                  <c:v>93.58</c:v>
                </c:pt>
                <c:pt idx="132">
                  <c:v>93.49</c:v>
                </c:pt>
                <c:pt idx="133">
                  <c:v>93.54</c:v>
                </c:pt>
                <c:pt idx="134">
                  <c:v>93.59</c:v>
                </c:pt>
                <c:pt idx="135">
                  <c:v>93.55</c:v>
                </c:pt>
                <c:pt idx="136">
                  <c:v>93.59</c:v>
                </c:pt>
                <c:pt idx="137">
                  <c:v>93.59</c:v>
                </c:pt>
                <c:pt idx="138">
                  <c:v>93.58</c:v>
                </c:pt>
                <c:pt idx="139">
                  <c:v>93.66</c:v>
                </c:pt>
                <c:pt idx="140">
                  <c:v>93.74</c:v>
                </c:pt>
                <c:pt idx="141">
                  <c:v>93.9</c:v>
                </c:pt>
                <c:pt idx="142">
                  <c:v>94.08</c:v>
                </c:pt>
                <c:pt idx="143">
                  <c:v>94.21</c:v>
                </c:pt>
                <c:pt idx="144">
                  <c:v>94.34</c:v>
                </c:pt>
                <c:pt idx="145">
                  <c:v>94.42</c:v>
                </c:pt>
                <c:pt idx="146">
                  <c:v>94.46</c:v>
                </c:pt>
                <c:pt idx="147">
                  <c:v>94.44</c:v>
                </c:pt>
                <c:pt idx="148">
                  <c:v>94.46</c:v>
                </c:pt>
                <c:pt idx="149">
                  <c:v>94.48</c:v>
                </c:pt>
                <c:pt idx="150">
                  <c:v>94.52</c:v>
                </c:pt>
                <c:pt idx="151">
                  <c:v>94.51</c:v>
                </c:pt>
                <c:pt idx="152">
                  <c:v>94.6</c:v>
                </c:pt>
                <c:pt idx="153">
                  <c:v>94.73</c:v>
                </c:pt>
                <c:pt idx="154">
                  <c:v>94.88</c:v>
                </c:pt>
                <c:pt idx="155">
                  <c:v>95.03</c:v>
                </c:pt>
                <c:pt idx="156">
                  <c:v>95.18</c:v>
                </c:pt>
                <c:pt idx="157">
                  <c:v>95.35</c:v>
                </c:pt>
                <c:pt idx="158">
                  <c:v>95.52</c:v>
                </c:pt>
                <c:pt idx="159">
                  <c:v>95.59</c:v>
                </c:pt>
                <c:pt idx="160">
                  <c:v>95.58</c:v>
                </c:pt>
                <c:pt idx="161">
                  <c:v>95.59</c:v>
                </c:pt>
                <c:pt idx="162">
                  <c:v>95.56</c:v>
                </c:pt>
                <c:pt idx="163">
                  <c:v>95.56</c:v>
                </c:pt>
                <c:pt idx="164">
                  <c:v>95.48</c:v>
                </c:pt>
                <c:pt idx="165">
                  <c:v>95.34</c:v>
                </c:pt>
                <c:pt idx="166">
                  <c:v>95.27</c:v>
                </c:pt>
                <c:pt idx="167">
                  <c:v>95.25</c:v>
                </c:pt>
                <c:pt idx="168">
                  <c:v>95.29</c:v>
                </c:pt>
                <c:pt idx="169">
                  <c:v>95.32</c:v>
                </c:pt>
                <c:pt idx="170">
                  <c:v>95.23</c:v>
                </c:pt>
                <c:pt idx="171">
                  <c:v>95.22</c:v>
                </c:pt>
                <c:pt idx="172">
                  <c:v>95.18</c:v>
                </c:pt>
                <c:pt idx="173">
                  <c:v>95.12</c:v>
                </c:pt>
                <c:pt idx="174">
                  <c:v>95.1</c:v>
                </c:pt>
                <c:pt idx="175">
                  <c:v>95.08</c:v>
                </c:pt>
                <c:pt idx="176">
                  <c:v>95.05</c:v>
                </c:pt>
                <c:pt idx="177">
                  <c:v>95.08</c:v>
                </c:pt>
                <c:pt idx="178">
                  <c:v>95.08</c:v>
                </c:pt>
                <c:pt idx="179">
                  <c:v>95.11</c:v>
                </c:pt>
                <c:pt idx="180">
                  <c:v>95.18</c:v>
                </c:pt>
                <c:pt idx="181">
                  <c:v>95.15</c:v>
                </c:pt>
                <c:pt idx="182">
                  <c:v>95.08</c:v>
                </c:pt>
                <c:pt idx="183">
                  <c:v>95.11</c:v>
                </c:pt>
                <c:pt idx="184">
                  <c:v>95.03</c:v>
                </c:pt>
                <c:pt idx="185">
                  <c:v>94.91</c:v>
                </c:pt>
                <c:pt idx="186">
                  <c:v>94.86</c:v>
                </c:pt>
                <c:pt idx="187">
                  <c:v>94.79</c:v>
                </c:pt>
                <c:pt idx="188">
                  <c:v>94.73</c:v>
                </c:pt>
                <c:pt idx="189">
                  <c:v>94.45</c:v>
                </c:pt>
                <c:pt idx="190">
                  <c:v>94.19</c:v>
                </c:pt>
                <c:pt idx="191">
                  <c:v>94.08</c:v>
                </c:pt>
                <c:pt idx="192">
                  <c:v>93.94</c:v>
                </c:pt>
                <c:pt idx="193">
                  <c:v>93.81</c:v>
                </c:pt>
                <c:pt idx="194">
                  <c:v>93.7</c:v>
                </c:pt>
                <c:pt idx="195">
                  <c:v>93.66</c:v>
                </c:pt>
                <c:pt idx="196">
                  <c:v>93.91</c:v>
                </c:pt>
                <c:pt idx="197">
                  <c:v>93.97</c:v>
                </c:pt>
                <c:pt idx="198">
                  <c:v>93.99</c:v>
                </c:pt>
                <c:pt idx="199">
                  <c:v>93.98</c:v>
                </c:pt>
                <c:pt idx="200">
                  <c:v>93.99</c:v>
                </c:pt>
                <c:pt idx="201">
                  <c:v>93.9</c:v>
                </c:pt>
                <c:pt idx="202">
                  <c:v>93.9</c:v>
                </c:pt>
                <c:pt idx="203">
                  <c:v>93.7</c:v>
                </c:pt>
                <c:pt idx="204">
                  <c:v>93.74</c:v>
                </c:pt>
                <c:pt idx="205">
                  <c:v>93.76</c:v>
                </c:pt>
                <c:pt idx="206">
                  <c:v>93.79</c:v>
                </c:pt>
                <c:pt idx="207">
                  <c:v>93.85</c:v>
                </c:pt>
                <c:pt idx="208">
                  <c:v>93.88</c:v>
                </c:pt>
                <c:pt idx="209">
                  <c:v>93.81</c:v>
                </c:pt>
                <c:pt idx="210">
                  <c:v>93.79</c:v>
                </c:pt>
                <c:pt idx="211">
                  <c:v>93.75</c:v>
                </c:pt>
                <c:pt idx="212">
                  <c:v>93.77</c:v>
                </c:pt>
                <c:pt idx="213">
                  <c:v>93.76</c:v>
                </c:pt>
                <c:pt idx="214">
                  <c:v>93.82</c:v>
                </c:pt>
                <c:pt idx="215">
                  <c:v>93.83</c:v>
                </c:pt>
                <c:pt idx="216">
                  <c:v>93.89</c:v>
                </c:pt>
                <c:pt idx="217">
                  <c:v>93.97</c:v>
                </c:pt>
                <c:pt idx="218">
                  <c:v>93.95</c:v>
                </c:pt>
                <c:pt idx="219">
                  <c:v>93.96</c:v>
                </c:pt>
                <c:pt idx="220">
                  <c:v>93.92</c:v>
                </c:pt>
                <c:pt idx="221">
                  <c:v>93.99</c:v>
                </c:pt>
                <c:pt idx="222">
                  <c:v>94.05</c:v>
                </c:pt>
                <c:pt idx="223">
                  <c:v>94.11</c:v>
                </c:pt>
                <c:pt idx="224">
                  <c:v>94.11</c:v>
                </c:pt>
                <c:pt idx="225">
                  <c:v>94.28</c:v>
                </c:pt>
                <c:pt idx="226">
                  <c:v>94.3</c:v>
                </c:pt>
                <c:pt idx="227">
                  <c:v>94.32</c:v>
                </c:pt>
                <c:pt idx="228">
                  <c:v>94.29</c:v>
                </c:pt>
                <c:pt idx="229">
                  <c:v>94.23</c:v>
                </c:pt>
                <c:pt idx="230">
                  <c:v>94.22</c:v>
                </c:pt>
                <c:pt idx="231">
                  <c:v>94.22</c:v>
                </c:pt>
                <c:pt idx="232">
                  <c:v>94.21</c:v>
                </c:pt>
                <c:pt idx="233">
                  <c:v>94.21</c:v>
                </c:pt>
                <c:pt idx="234">
                  <c:v>94.18</c:v>
                </c:pt>
                <c:pt idx="235">
                  <c:v>94.17</c:v>
                </c:pt>
                <c:pt idx="236">
                  <c:v>94.15</c:v>
                </c:pt>
                <c:pt idx="237">
                  <c:v>94.13</c:v>
                </c:pt>
                <c:pt idx="238">
                  <c:v>94.18</c:v>
                </c:pt>
                <c:pt idx="239">
                  <c:v>94.16</c:v>
                </c:pt>
                <c:pt idx="240">
                  <c:v>94.13</c:v>
                </c:pt>
                <c:pt idx="241">
                  <c:v>94.15</c:v>
                </c:pt>
                <c:pt idx="242">
                  <c:v>94.11</c:v>
                </c:pt>
                <c:pt idx="243">
                  <c:v>94.08</c:v>
                </c:pt>
                <c:pt idx="244">
                  <c:v>94.1</c:v>
                </c:pt>
                <c:pt idx="245">
                  <c:v>94.1</c:v>
                </c:pt>
                <c:pt idx="246">
                  <c:v>94.14</c:v>
                </c:pt>
                <c:pt idx="247">
                  <c:v>94.14</c:v>
                </c:pt>
                <c:pt idx="248">
                  <c:v>94.12</c:v>
                </c:pt>
                <c:pt idx="249">
                  <c:v>94.06</c:v>
                </c:pt>
                <c:pt idx="250">
                  <c:v>93.97</c:v>
                </c:pt>
                <c:pt idx="251">
                  <c:v>93.97</c:v>
                </c:pt>
                <c:pt idx="252">
                  <c:v>93.94</c:v>
                </c:pt>
                <c:pt idx="253">
                  <c:v>93.95</c:v>
                </c:pt>
                <c:pt idx="254">
                  <c:v>93.95</c:v>
                </c:pt>
                <c:pt idx="255">
                  <c:v>93.95</c:v>
                </c:pt>
                <c:pt idx="256">
                  <c:v>93.95</c:v>
                </c:pt>
                <c:pt idx="257">
                  <c:v>93.94</c:v>
                </c:pt>
                <c:pt idx="258">
                  <c:v>93.93</c:v>
                </c:pt>
                <c:pt idx="259">
                  <c:v>93.93</c:v>
                </c:pt>
                <c:pt idx="260">
                  <c:v>93.96</c:v>
                </c:pt>
                <c:pt idx="261">
                  <c:v>93.97</c:v>
                </c:pt>
                <c:pt idx="262">
                  <c:v>94.07</c:v>
                </c:pt>
                <c:pt idx="263">
                  <c:v>94.15</c:v>
                </c:pt>
                <c:pt idx="264">
                  <c:v>94.34</c:v>
                </c:pt>
                <c:pt idx="265">
                  <c:v>94.44</c:v>
                </c:pt>
                <c:pt idx="266">
                  <c:v>94.53</c:v>
                </c:pt>
                <c:pt idx="267">
                  <c:v>94.65</c:v>
                </c:pt>
                <c:pt idx="268">
                  <c:v>94.68</c:v>
                </c:pt>
                <c:pt idx="269">
                  <c:v>94.69</c:v>
                </c:pt>
                <c:pt idx="270">
                  <c:v>94.76</c:v>
                </c:pt>
                <c:pt idx="271">
                  <c:v>94.82</c:v>
                </c:pt>
                <c:pt idx="272">
                  <c:v>94.85</c:v>
                </c:pt>
                <c:pt idx="273">
                  <c:v>94.88</c:v>
                </c:pt>
                <c:pt idx="274">
                  <c:v>94.95</c:v>
                </c:pt>
                <c:pt idx="275">
                  <c:v>95.05</c:v>
                </c:pt>
                <c:pt idx="276">
                  <c:v>95.08</c:v>
                </c:pt>
                <c:pt idx="277">
                  <c:v>95.13</c:v>
                </c:pt>
                <c:pt idx="278">
                  <c:v>95.19</c:v>
                </c:pt>
                <c:pt idx="279">
                  <c:v>95.21</c:v>
                </c:pt>
                <c:pt idx="280">
                  <c:v>95.23</c:v>
                </c:pt>
                <c:pt idx="281">
                  <c:v>95.23</c:v>
                </c:pt>
                <c:pt idx="282">
                  <c:v>95.36</c:v>
                </c:pt>
                <c:pt idx="283">
                  <c:v>95.37</c:v>
                </c:pt>
                <c:pt idx="284">
                  <c:v>95.43</c:v>
                </c:pt>
                <c:pt idx="285">
                  <c:v>95.5</c:v>
                </c:pt>
                <c:pt idx="286">
                  <c:v>95.51</c:v>
                </c:pt>
                <c:pt idx="287">
                  <c:v>95.57</c:v>
                </c:pt>
                <c:pt idx="288">
                  <c:v>95.55</c:v>
                </c:pt>
                <c:pt idx="289">
                  <c:v>95.57</c:v>
                </c:pt>
                <c:pt idx="290">
                  <c:v>95.53</c:v>
                </c:pt>
                <c:pt idx="291">
                  <c:v>95.55</c:v>
                </c:pt>
                <c:pt idx="292">
                  <c:v>95.53</c:v>
                </c:pt>
                <c:pt idx="293">
                  <c:v>95.47</c:v>
                </c:pt>
                <c:pt idx="294">
                  <c:v>95.48</c:v>
                </c:pt>
                <c:pt idx="295">
                  <c:v>95.39</c:v>
                </c:pt>
                <c:pt idx="296">
                  <c:v>95.32</c:v>
                </c:pt>
                <c:pt idx="297">
                  <c:v>95.35</c:v>
                </c:pt>
                <c:pt idx="298">
                  <c:v>95.34</c:v>
                </c:pt>
                <c:pt idx="299">
                  <c:v>95.33</c:v>
                </c:pt>
                <c:pt idx="300">
                  <c:v>95.34</c:v>
                </c:pt>
                <c:pt idx="301">
                  <c:v>95.29</c:v>
                </c:pt>
                <c:pt idx="302">
                  <c:v>95.33</c:v>
                </c:pt>
                <c:pt idx="303">
                  <c:v>95.33</c:v>
                </c:pt>
                <c:pt idx="304">
                  <c:v>95.38</c:v>
                </c:pt>
                <c:pt idx="305">
                  <c:v>95.44</c:v>
                </c:pt>
                <c:pt idx="306">
                  <c:v>95.46</c:v>
                </c:pt>
                <c:pt idx="307">
                  <c:v>95.43</c:v>
                </c:pt>
                <c:pt idx="308">
                  <c:v>95.43</c:v>
                </c:pt>
                <c:pt idx="309">
                  <c:v>94.99</c:v>
                </c:pt>
                <c:pt idx="310">
                  <c:v>95.02</c:v>
                </c:pt>
                <c:pt idx="311">
                  <c:v>94.74</c:v>
                </c:pt>
                <c:pt idx="312">
                  <c:v>94.64</c:v>
                </c:pt>
                <c:pt idx="313">
                  <c:v>94.69</c:v>
                </c:pt>
                <c:pt idx="314">
                  <c:v>94.57</c:v>
                </c:pt>
                <c:pt idx="315">
                  <c:v>94.58</c:v>
                </c:pt>
                <c:pt idx="316">
                  <c:v>94.57</c:v>
                </c:pt>
                <c:pt idx="317">
                  <c:v>94.6</c:v>
                </c:pt>
                <c:pt idx="318">
                  <c:v>94.54</c:v>
                </c:pt>
                <c:pt idx="319">
                  <c:v>94.57</c:v>
                </c:pt>
                <c:pt idx="320">
                  <c:v>94.65</c:v>
                </c:pt>
                <c:pt idx="321">
                  <c:v>94.74</c:v>
                </c:pt>
                <c:pt idx="322">
                  <c:v>94.87</c:v>
                </c:pt>
                <c:pt idx="323">
                  <c:v>94.94</c:v>
                </c:pt>
                <c:pt idx="324">
                  <c:v>95</c:v>
                </c:pt>
                <c:pt idx="325">
                  <c:v>95.1</c:v>
                </c:pt>
                <c:pt idx="326">
                  <c:v>95.09</c:v>
                </c:pt>
                <c:pt idx="327">
                  <c:v>95.15</c:v>
                </c:pt>
                <c:pt idx="328">
                  <c:v>95.14</c:v>
                </c:pt>
                <c:pt idx="329">
                  <c:v>95.18</c:v>
                </c:pt>
                <c:pt idx="330">
                  <c:v>95.19</c:v>
                </c:pt>
                <c:pt idx="331">
                  <c:v>95.24</c:v>
                </c:pt>
                <c:pt idx="332">
                  <c:v>95.27</c:v>
                </c:pt>
                <c:pt idx="333">
                  <c:v>95.3</c:v>
                </c:pt>
                <c:pt idx="334">
                  <c:v>95.32</c:v>
                </c:pt>
                <c:pt idx="335">
                  <c:v>95.28</c:v>
                </c:pt>
                <c:pt idx="336">
                  <c:v>95.27</c:v>
                </c:pt>
                <c:pt idx="337">
                  <c:v>95.25</c:v>
                </c:pt>
                <c:pt idx="338">
                  <c:v>95.29</c:v>
                </c:pt>
                <c:pt idx="339">
                  <c:v>95.35</c:v>
                </c:pt>
                <c:pt idx="340">
                  <c:v>95.35</c:v>
                </c:pt>
                <c:pt idx="341">
                  <c:v>95.35</c:v>
                </c:pt>
                <c:pt idx="342">
                  <c:v>95.39</c:v>
                </c:pt>
                <c:pt idx="343">
                  <c:v>95.38</c:v>
                </c:pt>
                <c:pt idx="344">
                  <c:v>95.36</c:v>
                </c:pt>
                <c:pt idx="345">
                  <c:v>95.33</c:v>
                </c:pt>
                <c:pt idx="346">
                  <c:v>95.26</c:v>
                </c:pt>
                <c:pt idx="347">
                  <c:v>95.19</c:v>
                </c:pt>
                <c:pt idx="348">
                  <c:v>95.19</c:v>
                </c:pt>
                <c:pt idx="349">
                  <c:v>95.18</c:v>
                </c:pt>
                <c:pt idx="350">
                  <c:v>95.14</c:v>
                </c:pt>
                <c:pt idx="351">
                  <c:v>95.13</c:v>
                </c:pt>
                <c:pt idx="352">
                  <c:v>95.11</c:v>
                </c:pt>
                <c:pt idx="353">
                  <c:v>95.11</c:v>
                </c:pt>
                <c:pt idx="354">
                  <c:v>95.05</c:v>
                </c:pt>
                <c:pt idx="355">
                  <c:v>95.06</c:v>
                </c:pt>
                <c:pt idx="356">
                  <c:v>95.02</c:v>
                </c:pt>
                <c:pt idx="357">
                  <c:v>94.99</c:v>
                </c:pt>
                <c:pt idx="358">
                  <c:v>95.02</c:v>
                </c:pt>
                <c:pt idx="359">
                  <c:v>94.99</c:v>
                </c:pt>
                <c:pt idx="360">
                  <c:v>94.96</c:v>
                </c:pt>
                <c:pt idx="361">
                  <c:v>94.91</c:v>
                </c:pt>
                <c:pt idx="362">
                  <c:v>94.86</c:v>
                </c:pt>
                <c:pt idx="363">
                  <c:v>94.84</c:v>
                </c:pt>
                <c:pt idx="364">
                  <c:v>94.85</c:v>
                </c:pt>
                <c:pt idx="365">
                  <c:v>94.83</c:v>
                </c:pt>
                <c:pt idx="366">
                  <c:v>94.85</c:v>
                </c:pt>
                <c:pt idx="367">
                  <c:v>94.87</c:v>
                </c:pt>
                <c:pt idx="368">
                  <c:v>94.94</c:v>
                </c:pt>
                <c:pt idx="369">
                  <c:v>94.93</c:v>
                </c:pt>
                <c:pt idx="370">
                  <c:v>95.05</c:v>
                </c:pt>
                <c:pt idx="371">
                  <c:v>95.11</c:v>
                </c:pt>
                <c:pt idx="372">
                  <c:v>95.17</c:v>
                </c:pt>
                <c:pt idx="373">
                  <c:v>95.24</c:v>
                </c:pt>
                <c:pt idx="374">
                  <c:v>95.28</c:v>
                </c:pt>
                <c:pt idx="375">
                  <c:v>95.36</c:v>
                </c:pt>
                <c:pt idx="376">
                  <c:v>95.4</c:v>
                </c:pt>
                <c:pt idx="377">
                  <c:v>95.45</c:v>
                </c:pt>
                <c:pt idx="378">
                  <c:v>95.47</c:v>
                </c:pt>
                <c:pt idx="379">
                  <c:v>95.48</c:v>
                </c:pt>
                <c:pt idx="380">
                  <c:v>95.49</c:v>
                </c:pt>
                <c:pt idx="381">
                  <c:v>95.47</c:v>
                </c:pt>
                <c:pt idx="382">
                  <c:v>95.48</c:v>
                </c:pt>
                <c:pt idx="383">
                  <c:v>95.49</c:v>
                </c:pt>
                <c:pt idx="384">
                  <c:v>95.47</c:v>
                </c:pt>
                <c:pt idx="385">
                  <c:v>95.46</c:v>
                </c:pt>
                <c:pt idx="386">
                  <c:v>95.52</c:v>
                </c:pt>
                <c:pt idx="387">
                  <c:v>95.62</c:v>
                </c:pt>
                <c:pt idx="388">
                  <c:v>95.64</c:v>
                </c:pt>
              </c:numCache>
            </c:numRef>
          </c:val>
          <c:smooth val="0"/>
          <c:extLst>
            <c:ext xmlns:c16="http://schemas.microsoft.com/office/drawing/2014/chart" uri="{C3380CC4-5D6E-409C-BE32-E72D297353CC}">
              <c16:uniqueId val="{00000001-59D8-4A99-B075-01D0A11270BA}"/>
            </c:ext>
          </c:extLst>
        </c:ser>
        <c:dLbls>
          <c:showLegendKey val="0"/>
          <c:showVal val="0"/>
          <c:showCatName val="0"/>
          <c:showSerName val="0"/>
          <c:showPercent val="0"/>
          <c:showBubbleSize val="0"/>
        </c:dLbls>
        <c:smooth val="0"/>
        <c:axId val="2029034063"/>
        <c:axId val="1227042864"/>
      </c:lineChart>
      <c:catAx>
        <c:axId val="2029034063"/>
        <c:scaling>
          <c:orientation val="minMax"/>
        </c:scaling>
        <c:delete val="0"/>
        <c:axPos val="b"/>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7042864"/>
        <c:crosses val="autoZero"/>
        <c:auto val="0"/>
        <c:lblAlgn val="ctr"/>
        <c:lblOffset val="100"/>
        <c:noMultiLvlLbl val="0"/>
      </c:catAx>
      <c:valAx>
        <c:axId val="1227042864"/>
        <c:scaling>
          <c:orientation val="minMax"/>
          <c:max val="106"/>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9034063"/>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400"/>
            </a:pPr>
            <a:r>
              <a:rPr lang="en-US" sz="1400"/>
              <a:t>Quarterly US Unitranche Volume (US$bn)*</a:t>
            </a:r>
          </a:p>
          <a:p>
            <a:pPr algn="l">
              <a:defRPr sz="1400"/>
            </a:pPr>
            <a:r>
              <a:rPr lang="en-US" sz="1400"/>
              <a:t>&amp; Avg. Loan Deal Size (US$m) (Right axis)</a:t>
            </a:r>
          </a:p>
        </c:rich>
      </c:tx>
      <c:layout>
        <c:manualLayout>
          <c:xMode val="edge"/>
          <c:yMode val="edge"/>
          <c:x val="2.2674242757503601E-3"/>
          <c:y val="1.2996500437445343E-3"/>
        </c:manualLayout>
      </c:layout>
      <c:overlay val="1"/>
      <c:spPr>
        <a:noFill/>
        <a:ln>
          <a:noFill/>
        </a:ln>
        <a:effectLst/>
      </c:spPr>
    </c:title>
    <c:autoTitleDeleted val="0"/>
    <c:plotArea>
      <c:layout>
        <c:manualLayout>
          <c:layoutTarget val="inner"/>
          <c:xMode val="edge"/>
          <c:yMode val="edge"/>
          <c:x val="9.0003999670321563E-2"/>
          <c:y val="0.13814406741584254"/>
          <c:w val="0.83547850293160497"/>
          <c:h val="0.71346567283022211"/>
        </c:manualLayout>
      </c:layout>
      <c:barChart>
        <c:barDir val="col"/>
        <c:grouping val="stacked"/>
        <c:varyColors val="0"/>
        <c:ser>
          <c:idx val="0"/>
          <c:order val="0"/>
          <c:tx>
            <c:strRef>
              <c:f>Sheet1!$B$1</c:f>
              <c:strCache>
                <c:ptCount val="1"/>
                <c:pt idx="0">
                  <c:v>Middle Market</c:v>
                </c:pt>
              </c:strCache>
            </c:strRef>
          </c:tx>
          <c:spPr>
            <a:solidFill>
              <a:schemeClr val="accent1"/>
            </a:solidFill>
            <a:ln>
              <a:noFill/>
            </a:ln>
            <a:effectLst/>
          </c:spPr>
          <c:invertIfNegative val="0"/>
          <c:cat>
            <c:strRef>
              <c:f>Sheet1!$A$2:$A$38</c:f>
              <c:strCache>
                <c:ptCount val="37"/>
                <c:pt idx="0">
                  <c:v>1H14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strCache>
            </c:strRef>
          </c:cat>
          <c:val>
            <c:numRef>
              <c:f>Sheet1!$B$2:$B$38</c:f>
              <c:numCache>
                <c:formatCode>0.00</c:formatCode>
                <c:ptCount val="37"/>
                <c:pt idx="0">
                  <c:v>0.79700000000000004</c:v>
                </c:pt>
                <c:pt idx="1">
                  <c:v>0.66100000000000003</c:v>
                </c:pt>
                <c:pt idx="2">
                  <c:v>1.167</c:v>
                </c:pt>
                <c:pt idx="3">
                  <c:v>0.98899999999999999</c:v>
                </c:pt>
                <c:pt idx="4">
                  <c:v>2.7160000000000002</c:v>
                </c:pt>
                <c:pt idx="5">
                  <c:v>2.1440000000000001</c:v>
                </c:pt>
                <c:pt idx="6">
                  <c:v>2.5960000000000001</c:v>
                </c:pt>
                <c:pt idx="7">
                  <c:v>1.9896</c:v>
                </c:pt>
                <c:pt idx="8">
                  <c:v>2.96</c:v>
                </c:pt>
                <c:pt idx="9">
                  <c:v>3.4610000000000003</c:v>
                </c:pt>
                <c:pt idx="10">
                  <c:v>3.2170000000000001</c:v>
                </c:pt>
                <c:pt idx="11">
                  <c:v>2.9780000000000002</c:v>
                </c:pt>
                <c:pt idx="12">
                  <c:v>6.3239999999999998</c:v>
                </c:pt>
                <c:pt idx="13">
                  <c:v>4.2449999999999992</c:v>
                </c:pt>
                <c:pt idx="14">
                  <c:v>7.6529999999999996</c:v>
                </c:pt>
                <c:pt idx="15">
                  <c:v>3.1179999999999999</c:v>
                </c:pt>
                <c:pt idx="16">
                  <c:v>6.0460000000000003</c:v>
                </c:pt>
                <c:pt idx="17">
                  <c:v>8.34</c:v>
                </c:pt>
                <c:pt idx="18">
                  <c:v>7.9960000000000004</c:v>
                </c:pt>
                <c:pt idx="19">
                  <c:v>7.6550000000000002</c:v>
                </c:pt>
                <c:pt idx="20">
                  <c:v>8.9130000000000003</c:v>
                </c:pt>
                <c:pt idx="21">
                  <c:v>6.702</c:v>
                </c:pt>
                <c:pt idx="22">
                  <c:v>9.8480000000000008</c:v>
                </c:pt>
                <c:pt idx="23">
                  <c:v>6.2259112189999932</c:v>
                </c:pt>
                <c:pt idx="24">
                  <c:v>2.5237959999999999</c:v>
                </c:pt>
                <c:pt idx="25">
                  <c:v>6.6818860000000031</c:v>
                </c:pt>
                <c:pt idx="26">
                  <c:v>8.3436829999999933</c:v>
                </c:pt>
                <c:pt idx="27">
                  <c:v>8.9700781919999937</c:v>
                </c:pt>
                <c:pt idx="28">
                  <c:v>11.159534997</c:v>
                </c:pt>
                <c:pt idx="29">
                  <c:v>19.998886999999993</c:v>
                </c:pt>
                <c:pt idx="30">
                  <c:v>24.865092736000012</c:v>
                </c:pt>
                <c:pt idx="31">
                  <c:v>10.369060999999997</c:v>
                </c:pt>
                <c:pt idx="32">
                  <c:v>11.804469390000019</c:v>
                </c:pt>
                <c:pt idx="33">
                  <c:v>10.611985591999998</c:v>
                </c:pt>
                <c:pt idx="34">
                  <c:v>8.7302322310000005</c:v>
                </c:pt>
                <c:pt idx="35">
                  <c:v>4.6931849999999997</c:v>
                </c:pt>
                <c:pt idx="36">
                  <c:v>4.0004750929999986</c:v>
                </c:pt>
              </c:numCache>
            </c:numRef>
          </c:val>
          <c:extLst>
            <c:ext xmlns:c16="http://schemas.microsoft.com/office/drawing/2014/chart" uri="{C3380CC4-5D6E-409C-BE32-E72D297353CC}">
              <c16:uniqueId val="{00000000-1E31-48ED-85B6-B397DAAA59E8}"/>
            </c:ext>
          </c:extLst>
        </c:ser>
        <c:ser>
          <c:idx val="1"/>
          <c:order val="1"/>
          <c:tx>
            <c:strRef>
              <c:f>Sheet1!$C$1</c:f>
              <c:strCache>
                <c:ptCount val="1"/>
                <c:pt idx="0">
                  <c:v>Large. Corp.</c:v>
                </c:pt>
              </c:strCache>
            </c:strRef>
          </c:tx>
          <c:invertIfNegative val="0"/>
          <c:cat>
            <c:strRef>
              <c:f>Sheet1!$A$2:$A$38</c:f>
              <c:strCache>
                <c:ptCount val="37"/>
                <c:pt idx="0">
                  <c:v>1H14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strCache>
            </c:strRef>
          </c:cat>
          <c:val>
            <c:numRef>
              <c:f>Sheet1!$C$2:$C$38</c:f>
              <c:numCache>
                <c:formatCode>General</c:formatCode>
                <c:ptCount val="37"/>
                <c:pt idx="9" formatCode="0.00">
                  <c:v>1.68</c:v>
                </c:pt>
                <c:pt idx="10" formatCode="0.00">
                  <c:v>0</c:v>
                </c:pt>
                <c:pt idx="11" formatCode="0.00">
                  <c:v>0</c:v>
                </c:pt>
                <c:pt idx="12" formatCode="0.00">
                  <c:v>0.67500000000000004</c:v>
                </c:pt>
                <c:pt idx="13" formatCode="0.00">
                  <c:v>1.3069999999999999</c:v>
                </c:pt>
                <c:pt idx="14" formatCode="0.00">
                  <c:v>0.58199999999999996</c:v>
                </c:pt>
                <c:pt idx="15" formatCode="0.00">
                  <c:v>0</c:v>
                </c:pt>
                <c:pt idx="16" formatCode="0.00">
                  <c:v>1.2090000000000001</c:v>
                </c:pt>
                <c:pt idx="17" formatCode="0.00">
                  <c:v>0.52</c:v>
                </c:pt>
                <c:pt idx="18" formatCode="0.00">
                  <c:v>0.51</c:v>
                </c:pt>
                <c:pt idx="19" formatCode="0.00">
                  <c:v>0.52500000000000002</c:v>
                </c:pt>
                <c:pt idx="20" formatCode="0.00">
                  <c:v>1.27</c:v>
                </c:pt>
                <c:pt idx="21" formatCode="0.00">
                  <c:v>4.6820000000000004</c:v>
                </c:pt>
                <c:pt idx="22" formatCode="0.00">
                  <c:v>7.6760000000000002</c:v>
                </c:pt>
                <c:pt idx="23" formatCode="0.00">
                  <c:v>6.0999999999999988</c:v>
                </c:pt>
                <c:pt idx="24" formatCode="0.00">
                  <c:v>1.1480999999999999</c:v>
                </c:pt>
                <c:pt idx="25" formatCode="0.00">
                  <c:v>5.3711999999999982</c:v>
                </c:pt>
                <c:pt idx="26" formatCode="0.00">
                  <c:v>5.0983499999999973</c:v>
                </c:pt>
                <c:pt idx="27" formatCode="0.00">
                  <c:v>9.2587999999999973</c:v>
                </c:pt>
                <c:pt idx="28" formatCode="0.00">
                  <c:v>11.493063000000001</c:v>
                </c:pt>
                <c:pt idx="29" formatCode="0.00">
                  <c:v>25.508212</c:v>
                </c:pt>
                <c:pt idx="30" formatCode="0.00">
                  <c:v>39.824016000000029</c:v>
                </c:pt>
                <c:pt idx="31" formatCode="0.00">
                  <c:v>13.878799999999996</c:v>
                </c:pt>
                <c:pt idx="32" formatCode="0.00">
                  <c:v>26.711197000000002</c:v>
                </c:pt>
                <c:pt idx="33" formatCode="0.00">
                  <c:v>27.01946716099998</c:v>
                </c:pt>
                <c:pt idx="34" formatCode="0.00">
                  <c:v>17.205718989999998</c:v>
                </c:pt>
                <c:pt idx="35" formatCode="0.00">
                  <c:v>9.9069000000000003</c:v>
                </c:pt>
                <c:pt idx="36" formatCode="0.00">
                  <c:v>5.4386699999999992</c:v>
                </c:pt>
              </c:numCache>
            </c:numRef>
          </c:val>
          <c:extLst>
            <c:ext xmlns:c16="http://schemas.microsoft.com/office/drawing/2014/chart" uri="{C3380CC4-5D6E-409C-BE32-E72D297353CC}">
              <c16:uniqueId val="{00000001-1E31-48ED-85B6-B397DAAA59E8}"/>
            </c:ext>
          </c:extLst>
        </c:ser>
        <c:dLbls>
          <c:showLegendKey val="0"/>
          <c:showVal val="0"/>
          <c:showCatName val="0"/>
          <c:showSerName val="0"/>
          <c:showPercent val="0"/>
          <c:showBubbleSize val="0"/>
        </c:dLbls>
        <c:gapWidth val="50"/>
        <c:overlap val="100"/>
        <c:axId val="266758400"/>
        <c:axId val="266792960"/>
      </c:barChart>
      <c:lineChart>
        <c:grouping val="standard"/>
        <c:varyColors val="0"/>
        <c:ser>
          <c:idx val="2"/>
          <c:order val="2"/>
          <c:tx>
            <c:strRef>
              <c:f>Sheet1!$D$1</c:f>
              <c:strCache>
                <c:ptCount val="1"/>
                <c:pt idx="0">
                  <c:v>Avg. Deal Size</c:v>
                </c:pt>
              </c:strCache>
            </c:strRef>
          </c:tx>
          <c:spPr>
            <a:ln w="31750">
              <a:solidFill>
                <a:schemeClr val="tx1"/>
              </a:solidFill>
            </a:ln>
          </c:spPr>
          <c:marker>
            <c:symbol val="none"/>
          </c:marker>
          <c:cat>
            <c:strRef>
              <c:f>Sheet1!$A$2:$A$38</c:f>
              <c:strCache>
                <c:ptCount val="37"/>
                <c:pt idx="0">
                  <c:v>1H14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strCache>
            </c:strRef>
          </c:cat>
          <c:val>
            <c:numRef>
              <c:f>Sheet1!$D$2:$D$38</c:f>
              <c:numCache>
                <c:formatCode>General</c:formatCode>
                <c:ptCount val="37"/>
                <c:pt idx="0">
                  <c:v>100</c:v>
                </c:pt>
                <c:pt idx="1">
                  <c:v>110</c:v>
                </c:pt>
                <c:pt idx="2">
                  <c:v>106</c:v>
                </c:pt>
                <c:pt idx="3">
                  <c:v>109</c:v>
                </c:pt>
                <c:pt idx="4">
                  <c:v>194</c:v>
                </c:pt>
                <c:pt idx="5">
                  <c:v>179</c:v>
                </c:pt>
                <c:pt idx="6">
                  <c:v>162</c:v>
                </c:pt>
                <c:pt idx="7">
                  <c:v>142</c:v>
                </c:pt>
                <c:pt idx="8">
                  <c:v>118</c:v>
                </c:pt>
                <c:pt idx="9" formatCode="0">
                  <c:v>198</c:v>
                </c:pt>
                <c:pt idx="10">
                  <c:v>129</c:v>
                </c:pt>
                <c:pt idx="11">
                  <c:v>99</c:v>
                </c:pt>
                <c:pt idx="12">
                  <c:v>162</c:v>
                </c:pt>
                <c:pt idx="13">
                  <c:v>150</c:v>
                </c:pt>
                <c:pt idx="14">
                  <c:v>147</c:v>
                </c:pt>
                <c:pt idx="15">
                  <c:v>128</c:v>
                </c:pt>
                <c:pt idx="16">
                  <c:v>196</c:v>
                </c:pt>
                <c:pt idx="17">
                  <c:v>147</c:v>
                </c:pt>
                <c:pt idx="18">
                  <c:v>145</c:v>
                </c:pt>
                <c:pt idx="19">
                  <c:v>140</c:v>
                </c:pt>
                <c:pt idx="20">
                  <c:v>175</c:v>
                </c:pt>
                <c:pt idx="21">
                  <c:v>226</c:v>
                </c:pt>
                <c:pt idx="22">
                  <c:v>261</c:v>
                </c:pt>
                <c:pt idx="23" formatCode="0.0">
                  <c:v>189.62940336923074</c:v>
                </c:pt>
                <c:pt idx="24" formatCode="0.0">
                  <c:v>203.99422222222222</c:v>
                </c:pt>
                <c:pt idx="25" formatCode="0.0">
                  <c:v>241.06172000000004</c:v>
                </c:pt>
                <c:pt idx="26" formatCode="0.0">
                  <c:v>184.13743835616432</c:v>
                </c:pt>
                <c:pt idx="27" formatCode="0.0">
                  <c:v>182.2</c:v>
                </c:pt>
                <c:pt idx="28" formatCode="0.0">
                  <c:v>205.9</c:v>
                </c:pt>
                <c:pt idx="29" formatCode="0.0">
                  <c:v>316</c:v>
                </c:pt>
                <c:pt idx="30" formatCode="0.0">
                  <c:v>286.2</c:v>
                </c:pt>
                <c:pt idx="31" formatCode="0.00">
                  <c:v>222.45744036697266</c:v>
                </c:pt>
                <c:pt idx="32" formatCode="0.00">
                  <c:v>285.30123251851853</c:v>
                </c:pt>
                <c:pt idx="33" formatCode="0.00">
                  <c:v>316.23069540336144</c:v>
                </c:pt>
                <c:pt idx="34" formatCode="0.00">
                  <c:v>324.19939026250012</c:v>
                </c:pt>
                <c:pt idx="35" formatCode="0.00">
                  <c:v>251.7</c:v>
                </c:pt>
                <c:pt idx="36">
                  <c:v>168.6</c:v>
                </c:pt>
              </c:numCache>
            </c:numRef>
          </c:val>
          <c:smooth val="0"/>
          <c:extLst>
            <c:ext xmlns:c16="http://schemas.microsoft.com/office/drawing/2014/chart" uri="{C3380CC4-5D6E-409C-BE32-E72D297353CC}">
              <c16:uniqueId val="{00000002-1E31-48ED-85B6-B397DAAA59E8}"/>
            </c:ext>
          </c:extLst>
        </c:ser>
        <c:dLbls>
          <c:showLegendKey val="0"/>
          <c:showVal val="0"/>
          <c:showCatName val="0"/>
          <c:showSerName val="0"/>
          <c:showPercent val="0"/>
          <c:showBubbleSize val="0"/>
        </c:dLbls>
        <c:marker val="1"/>
        <c:smooth val="0"/>
        <c:axId val="266809344"/>
        <c:axId val="266794880"/>
      </c:lineChart>
      <c:catAx>
        <c:axId val="2667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66792960"/>
        <c:crosses val="autoZero"/>
        <c:auto val="1"/>
        <c:lblAlgn val="ctr"/>
        <c:lblOffset val="100"/>
        <c:tickLblSkip val="1"/>
        <c:noMultiLvlLbl val="0"/>
      </c:catAx>
      <c:valAx>
        <c:axId val="266792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a:pPr>
            <a:endParaRPr lang="en-US"/>
          </a:p>
        </c:txPr>
        <c:crossAx val="266758400"/>
        <c:crosses val="autoZero"/>
        <c:crossBetween val="between"/>
        <c:majorUnit val="5"/>
      </c:valAx>
      <c:valAx>
        <c:axId val="266794880"/>
        <c:scaling>
          <c:orientation val="minMax"/>
        </c:scaling>
        <c:delete val="0"/>
        <c:axPos val="r"/>
        <c:numFmt formatCode="#,##0.0" sourceLinked="0"/>
        <c:majorTickMark val="none"/>
        <c:minorTickMark val="none"/>
        <c:tickLblPos val="nextTo"/>
        <c:spPr>
          <a:noFill/>
          <a:ln>
            <a:noFill/>
          </a:ln>
          <a:effectLst/>
        </c:spPr>
        <c:txPr>
          <a:bodyPr rot="-60000000" vert="horz"/>
          <a:lstStyle/>
          <a:p>
            <a:pPr>
              <a:defRPr/>
            </a:pPr>
            <a:endParaRPr lang="en-US"/>
          </a:p>
        </c:txPr>
        <c:crossAx val="266809344"/>
        <c:crosses val="max"/>
        <c:crossBetween val="between"/>
        <c:majorUnit val="25"/>
      </c:valAx>
      <c:catAx>
        <c:axId val="266809344"/>
        <c:scaling>
          <c:orientation val="minMax"/>
        </c:scaling>
        <c:delete val="1"/>
        <c:axPos val="b"/>
        <c:numFmt formatCode="General" sourceLinked="1"/>
        <c:majorTickMark val="none"/>
        <c:minorTickMark val="none"/>
        <c:tickLblPos val="none"/>
        <c:crossAx val="266794880"/>
        <c:crosses val="autoZero"/>
        <c:auto val="1"/>
        <c:lblAlgn val="ctr"/>
        <c:lblOffset val="100"/>
        <c:noMultiLvlLbl val="0"/>
      </c:catAx>
      <c:spPr>
        <a:noFill/>
        <a:ln>
          <a:noFill/>
        </a:ln>
        <a:effectLst/>
      </c:spPr>
    </c:plotArea>
    <c:legend>
      <c:legendPos val="b"/>
      <c:layout>
        <c:manualLayout>
          <c:xMode val="edge"/>
          <c:yMode val="edge"/>
          <c:x val="5.6226719063357744E-2"/>
          <c:y val="0.95885141112978856"/>
          <c:w val="0.84409203822312939"/>
          <c:h val="4.1148588870211451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mj-lt"/>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1"/>
            </a:pPr>
            <a:r>
              <a:rPr lang="en-US" sz="1400" b="1"/>
              <a:t>US Unitranche Deal Size Distr. (% of deal count)*</a:t>
            </a:r>
          </a:p>
        </c:rich>
      </c:tx>
      <c:layout>
        <c:manualLayout>
          <c:xMode val="edge"/>
          <c:yMode val="edge"/>
          <c:x val="2.2136711171973251E-3"/>
          <c:y val="2.7475940507436852E-3"/>
        </c:manualLayout>
      </c:layout>
      <c:overlay val="1"/>
      <c:spPr>
        <a:noFill/>
        <a:ln>
          <a:noFill/>
        </a:ln>
        <a:effectLst/>
      </c:spPr>
    </c:title>
    <c:autoTitleDeleted val="0"/>
    <c:plotArea>
      <c:layout>
        <c:manualLayout>
          <c:layoutTarget val="inner"/>
          <c:xMode val="edge"/>
          <c:yMode val="edge"/>
          <c:x val="0.10508215023132797"/>
          <c:y val="8.5611563301778271E-2"/>
          <c:w val="0.87325522856100002"/>
          <c:h val="0.71676568167743082"/>
        </c:manualLayout>
      </c:layout>
      <c:barChart>
        <c:barDir val="col"/>
        <c:grouping val="percentStacked"/>
        <c:varyColors val="0"/>
        <c:ser>
          <c:idx val="0"/>
          <c:order val="0"/>
          <c:tx>
            <c:strRef>
              <c:f>Sheet1!$B$1</c:f>
              <c:strCache>
                <c:ptCount val="1"/>
                <c:pt idx="0">
                  <c:v>&lt; $100M</c:v>
                </c:pt>
              </c:strCache>
            </c:strRef>
          </c:tx>
          <c:spPr>
            <a:solidFill>
              <a:schemeClr val="accent1"/>
            </a:solidFill>
            <a:ln>
              <a:noFill/>
            </a:ln>
            <a:effectLst/>
          </c:spPr>
          <c:invertIfNegative val="0"/>
          <c:cat>
            <c:strRef>
              <c:f>Sheet1!$A$2:$A$43</c:f>
              <c:strCache>
                <c:ptCount val="37"/>
                <c:pt idx="0">
                  <c:v>2014</c:v>
                </c:pt>
                <c:pt idx="1">
                  <c:v>2015</c:v>
                </c:pt>
                <c:pt idx="2">
                  <c:v>2016</c:v>
                </c:pt>
                <c:pt idx="3">
                  <c:v>2017</c:v>
                </c:pt>
                <c:pt idx="4">
                  <c:v>2018</c:v>
                </c:pt>
                <c:pt idx="5">
                  <c:v>2019</c:v>
                </c:pt>
                <c:pt idx="6">
                  <c:v>2020</c:v>
                </c:pt>
                <c:pt idx="7">
                  <c:v>2021</c:v>
                </c:pt>
                <c:pt idx="8">
                  <c:v>2022</c:v>
                </c:pt>
                <c:pt idx="9">
                  <c:v>1H23</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strCache>
            </c:strRef>
          </c:cat>
          <c:val>
            <c:numRef>
              <c:f>Sheet1!$B$2:$B$43</c:f>
              <c:numCache>
                <c:formatCode>0.0%</c:formatCode>
                <c:ptCount val="37"/>
                <c:pt idx="0">
                  <c:v>0.56000000000000005</c:v>
                </c:pt>
                <c:pt idx="1">
                  <c:v>0.27450980392156865</c:v>
                </c:pt>
                <c:pt idx="2">
                  <c:v>0.51111111111111107</c:v>
                </c:pt>
                <c:pt idx="3" formatCode="0.00%">
                  <c:v>0.51265822784810122</c:v>
                </c:pt>
                <c:pt idx="4" formatCode="0.00%">
                  <c:v>0.42441860465116277</c:v>
                </c:pt>
                <c:pt idx="5" formatCode="0.00%">
                  <c:v>0.36254980079681276</c:v>
                </c:pt>
                <c:pt idx="6" formatCode="0.00%">
                  <c:v>0.38383838383838381</c:v>
                </c:pt>
                <c:pt idx="7" formatCode="0.00%">
                  <c:v>0.31034482758620691</c:v>
                </c:pt>
                <c:pt idx="8" formatCode="0%">
                  <c:v>0.40180586907449212</c:v>
                </c:pt>
                <c:pt idx="9" formatCode="0%">
                  <c:v>0.50877192982456143</c:v>
                </c:pt>
                <c:pt idx="11" formatCode="0.00%">
                  <c:v>0.72727272727272729</c:v>
                </c:pt>
                <c:pt idx="12" formatCode="0.00%">
                  <c:v>0.47368421052631576</c:v>
                </c:pt>
                <c:pt idx="13" formatCode="0.00%">
                  <c:v>0.43243243243243246</c:v>
                </c:pt>
                <c:pt idx="14" formatCode="0.00%">
                  <c:v>0.5</c:v>
                </c:pt>
                <c:pt idx="15" formatCode="0%">
                  <c:v>0.53846153846153844</c:v>
                </c:pt>
                <c:pt idx="16" formatCode="0%">
                  <c:v>0.43243243243243246</c:v>
                </c:pt>
                <c:pt idx="17">
                  <c:v>0.39344262295082</c:v>
                </c:pt>
                <c:pt idx="18">
                  <c:v>0.44</c:v>
                </c:pt>
                <c:pt idx="19">
                  <c:v>0.50793650793650791</c:v>
                </c:pt>
                <c:pt idx="20">
                  <c:v>0.34426229508196721</c:v>
                </c:pt>
                <c:pt idx="21">
                  <c:v>0.30357142857142855</c:v>
                </c:pt>
                <c:pt idx="22">
                  <c:v>0.29577464788732394</c:v>
                </c:pt>
                <c:pt idx="23">
                  <c:v>0.49230769230769234</c:v>
                </c:pt>
                <c:pt idx="24">
                  <c:v>0.33333333333333331</c:v>
                </c:pt>
                <c:pt idx="25">
                  <c:v>0.24</c:v>
                </c:pt>
                <c:pt idx="26">
                  <c:v>0.43835616438356162</c:v>
                </c:pt>
                <c:pt idx="27">
                  <c:v>0.33</c:v>
                </c:pt>
                <c:pt idx="28">
                  <c:v>0.33636363636363636</c:v>
                </c:pt>
                <c:pt idx="29">
                  <c:v>0.2361111111111111</c:v>
                </c:pt>
                <c:pt idx="30">
                  <c:v>0.33628318584070799</c:v>
                </c:pt>
                <c:pt idx="31" formatCode="0%">
                  <c:v>0.39449541284403672</c:v>
                </c:pt>
                <c:pt idx="32" formatCode="0%">
                  <c:v>0.35555555555555557</c:v>
                </c:pt>
                <c:pt idx="33" formatCode="0%">
                  <c:v>0.43697478991596639</c:v>
                </c:pt>
                <c:pt idx="34" formatCode="0%">
                  <c:v>0.4375</c:v>
                </c:pt>
                <c:pt idx="35" formatCode="0%">
                  <c:v>0.5</c:v>
                </c:pt>
                <c:pt idx="36" formatCode="0%">
                  <c:v>0.5178571428571429</c:v>
                </c:pt>
              </c:numCache>
            </c:numRef>
          </c:val>
          <c:extLst>
            <c:ext xmlns:c16="http://schemas.microsoft.com/office/drawing/2014/chart" uri="{C3380CC4-5D6E-409C-BE32-E72D297353CC}">
              <c16:uniqueId val="{00000000-7310-44F8-85BB-7554AB1CDCCE}"/>
            </c:ext>
          </c:extLst>
        </c:ser>
        <c:ser>
          <c:idx val="1"/>
          <c:order val="1"/>
          <c:tx>
            <c:strRef>
              <c:f>Sheet1!$C$1</c:f>
              <c:strCache>
                <c:ptCount val="1"/>
                <c:pt idx="0">
                  <c:v>$100-$250M</c:v>
                </c:pt>
              </c:strCache>
            </c:strRef>
          </c:tx>
          <c:invertIfNegative val="0"/>
          <c:cat>
            <c:strRef>
              <c:f>Sheet1!$A$2:$A$43</c:f>
              <c:strCache>
                <c:ptCount val="37"/>
                <c:pt idx="0">
                  <c:v>2014</c:v>
                </c:pt>
                <c:pt idx="1">
                  <c:v>2015</c:v>
                </c:pt>
                <c:pt idx="2">
                  <c:v>2016</c:v>
                </c:pt>
                <c:pt idx="3">
                  <c:v>2017</c:v>
                </c:pt>
                <c:pt idx="4">
                  <c:v>2018</c:v>
                </c:pt>
                <c:pt idx="5">
                  <c:v>2019</c:v>
                </c:pt>
                <c:pt idx="6">
                  <c:v>2020</c:v>
                </c:pt>
                <c:pt idx="7">
                  <c:v>2021</c:v>
                </c:pt>
                <c:pt idx="8">
                  <c:v>2022</c:v>
                </c:pt>
                <c:pt idx="9">
                  <c:v>1H23</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strCache>
            </c:strRef>
          </c:cat>
          <c:val>
            <c:numRef>
              <c:f>Sheet1!$C$2:$C$43</c:f>
              <c:numCache>
                <c:formatCode>0.0%</c:formatCode>
                <c:ptCount val="37"/>
                <c:pt idx="0">
                  <c:v>0.4</c:v>
                </c:pt>
                <c:pt idx="1">
                  <c:v>0.60784313725490191</c:v>
                </c:pt>
                <c:pt idx="2">
                  <c:v>0.28888888888888886</c:v>
                </c:pt>
                <c:pt idx="3" formatCode="0.00%">
                  <c:v>0.34177215189873417</c:v>
                </c:pt>
                <c:pt idx="4" formatCode="0.00%">
                  <c:v>0.39534883720930231</c:v>
                </c:pt>
                <c:pt idx="5" formatCode="0.00%">
                  <c:v>0.40239043824701193</c:v>
                </c:pt>
                <c:pt idx="6" formatCode="0.00%">
                  <c:v>0.28282828282828282</c:v>
                </c:pt>
                <c:pt idx="7" formatCode="0.00%">
                  <c:v>0.30344827586206896</c:v>
                </c:pt>
                <c:pt idx="8" formatCode="0%">
                  <c:v>0.23476297968397292</c:v>
                </c:pt>
                <c:pt idx="9" formatCode="0%">
                  <c:v>0.17543859649122806</c:v>
                </c:pt>
                <c:pt idx="11" formatCode="0.00%">
                  <c:v>0.13636363636363635</c:v>
                </c:pt>
                <c:pt idx="12" formatCode="0.00%">
                  <c:v>0.36842105263157893</c:v>
                </c:pt>
                <c:pt idx="13" formatCode="0.00%">
                  <c:v>0.43243243243243246</c:v>
                </c:pt>
                <c:pt idx="14" formatCode="0.00%">
                  <c:v>0.3392857142857143</c:v>
                </c:pt>
                <c:pt idx="15" formatCode="0%">
                  <c:v>0.34615384615384615</c:v>
                </c:pt>
                <c:pt idx="16" formatCode="0%">
                  <c:v>0.32432432432432434</c:v>
                </c:pt>
                <c:pt idx="17">
                  <c:v>0.44262295081967212</c:v>
                </c:pt>
                <c:pt idx="18">
                  <c:v>0.38</c:v>
                </c:pt>
                <c:pt idx="19">
                  <c:v>0.34920634920634919</c:v>
                </c:pt>
                <c:pt idx="20">
                  <c:v>0.42622950819672129</c:v>
                </c:pt>
                <c:pt idx="21">
                  <c:v>0.44642857142857145</c:v>
                </c:pt>
                <c:pt idx="22">
                  <c:v>0.39436619718309857</c:v>
                </c:pt>
                <c:pt idx="23">
                  <c:v>0.26153846153846155</c:v>
                </c:pt>
                <c:pt idx="24">
                  <c:v>0.33333333333333331</c:v>
                </c:pt>
                <c:pt idx="25">
                  <c:v>0.3</c:v>
                </c:pt>
                <c:pt idx="26">
                  <c:v>0.26027397260273971</c:v>
                </c:pt>
                <c:pt idx="27">
                  <c:v>0.3</c:v>
                </c:pt>
                <c:pt idx="28">
                  <c:v>0.3</c:v>
                </c:pt>
                <c:pt idx="29">
                  <c:v>0.35416666666666669</c:v>
                </c:pt>
                <c:pt idx="30">
                  <c:v>0.27433628318584069</c:v>
                </c:pt>
                <c:pt idx="31" formatCode="0%">
                  <c:v>0.30275229357798167</c:v>
                </c:pt>
                <c:pt idx="32" formatCode="0%">
                  <c:v>0.24444444444444444</c:v>
                </c:pt>
                <c:pt idx="33" formatCode="0%">
                  <c:v>0.15126050420168066</c:v>
                </c:pt>
                <c:pt idx="34" formatCode="0%">
                  <c:v>0.25</c:v>
                </c:pt>
                <c:pt idx="35" formatCode="0%">
                  <c:v>0.18965517241379309</c:v>
                </c:pt>
                <c:pt idx="36" formatCode="0%">
                  <c:v>0.16071428571428573</c:v>
                </c:pt>
              </c:numCache>
            </c:numRef>
          </c:val>
          <c:extLst>
            <c:ext xmlns:c16="http://schemas.microsoft.com/office/drawing/2014/chart" uri="{C3380CC4-5D6E-409C-BE32-E72D297353CC}">
              <c16:uniqueId val="{00000001-7310-44F8-85BB-7554AB1CDCCE}"/>
            </c:ext>
          </c:extLst>
        </c:ser>
        <c:ser>
          <c:idx val="2"/>
          <c:order val="2"/>
          <c:tx>
            <c:strRef>
              <c:f>Sheet1!$D$1</c:f>
              <c:strCache>
                <c:ptCount val="1"/>
                <c:pt idx="0">
                  <c:v>$250-$500M</c:v>
                </c:pt>
              </c:strCache>
            </c:strRef>
          </c:tx>
          <c:invertIfNegative val="0"/>
          <c:cat>
            <c:strRef>
              <c:f>Sheet1!$A$2:$A$43</c:f>
              <c:strCache>
                <c:ptCount val="37"/>
                <c:pt idx="0">
                  <c:v>2014</c:v>
                </c:pt>
                <c:pt idx="1">
                  <c:v>2015</c:v>
                </c:pt>
                <c:pt idx="2">
                  <c:v>2016</c:v>
                </c:pt>
                <c:pt idx="3">
                  <c:v>2017</c:v>
                </c:pt>
                <c:pt idx="4">
                  <c:v>2018</c:v>
                </c:pt>
                <c:pt idx="5">
                  <c:v>2019</c:v>
                </c:pt>
                <c:pt idx="6">
                  <c:v>2020</c:v>
                </c:pt>
                <c:pt idx="7">
                  <c:v>2021</c:v>
                </c:pt>
                <c:pt idx="8">
                  <c:v>2022</c:v>
                </c:pt>
                <c:pt idx="9">
                  <c:v>1H23</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strCache>
            </c:strRef>
          </c:cat>
          <c:val>
            <c:numRef>
              <c:f>Sheet1!$D$2:$D$43</c:f>
              <c:numCache>
                <c:formatCode>0.0%</c:formatCode>
                <c:ptCount val="37"/>
                <c:pt idx="0">
                  <c:v>0.04</c:v>
                </c:pt>
                <c:pt idx="1">
                  <c:v>0.11764705882352941</c:v>
                </c:pt>
                <c:pt idx="2">
                  <c:v>0.17777777777777778</c:v>
                </c:pt>
                <c:pt idx="3" formatCode="0.00%">
                  <c:v>0.11392405063291139</c:v>
                </c:pt>
                <c:pt idx="4" formatCode="0.00%">
                  <c:v>0.14534883720930233</c:v>
                </c:pt>
                <c:pt idx="5" formatCode="0.00%">
                  <c:v>0.15936254980079681</c:v>
                </c:pt>
                <c:pt idx="6" formatCode="0.00%">
                  <c:v>0.19696969696969696</c:v>
                </c:pt>
                <c:pt idx="7" formatCode="0.00%">
                  <c:v>0.22241379310344828</c:v>
                </c:pt>
                <c:pt idx="8" formatCode="0%">
                  <c:v>0.20993227990970656</c:v>
                </c:pt>
                <c:pt idx="9" formatCode="0%">
                  <c:v>0.17543859649122806</c:v>
                </c:pt>
                <c:pt idx="11" formatCode="0.00%">
                  <c:v>0.13636363636363635</c:v>
                </c:pt>
                <c:pt idx="12" formatCode="0.00%">
                  <c:v>0.13157894736842105</c:v>
                </c:pt>
                <c:pt idx="13" formatCode="0.00%">
                  <c:v>0.10810810810810811</c:v>
                </c:pt>
                <c:pt idx="14" formatCode="0.00%">
                  <c:v>0.10714285714285714</c:v>
                </c:pt>
                <c:pt idx="15" formatCode="0%">
                  <c:v>0.11538461538461539</c:v>
                </c:pt>
                <c:pt idx="16" formatCode="0%">
                  <c:v>0.13513513513513514</c:v>
                </c:pt>
                <c:pt idx="17">
                  <c:v>0.14754098360655737</c:v>
                </c:pt>
                <c:pt idx="18">
                  <c:v>0.16</c:v>
                </c:pt>
                <c:pt idx="19">
                  <c:v>0.12698412698412698</c:v>
                </c:pt>
                <c:pt idx="20">
                  <c:v>0.19672131147540983</c:v>
                </c:pt>
                <c:pt idx="21">
                  <c:v>0.125</c:v>
                </c:pt>
                <c:pt idx="22">
                  <c:v>0.18309859154929578</c:v>
                </c:pt>
                <c:pt idx="23">
                  <c:v>0.12307692307692308</c:v>
                </c:pt>
                <c:pt idx="24">
                  <c:v>0.27777777777777779</c:v>
                </c:pt>
                <c:pt idx="25">
                  <c:v>0.3</c:v>
                </c:pt>
                <c:pt idx="26">
                  <c:v>0.16438356164383561</c:v>
                </c:pt>
                <c:pt idx="27">
                  <c:v>0.24</c:v>
                </c:pt>
                <c:pt idx="28">
                  <c:v>0.20909090909090908</c:v>
                </c:pt>
                <c:pt idx="29">
                  <c:v>0.27083333333333331</c:v>
                </c:pt>
                <c:pt idx="30">
                  <c:v>0.19026548672566371</c:v>
                </c:pt>
                <c:pt idx="31" formatCode="0%">
                  <c:v>0.20183486238532111</c:v>
                </c:pt>
                <c:pt idx="32" formatCode="0%">
                  <c:v>0.22222222222222221</c:v>
                </c:pt>
                <c:pt idx="33" formatCode="0%">
                  <c:v>0.24369747899159663</c:v>
                </c:pt>
                <c:pt idx="34" formatCode="0%">
                  <c:v>0.15</c:v>
                </c:pt>
                <c:pt idx="35" formatCode="0%">
                  <c:v>0.17241379310344829</c:v>
                </c:pt>
                <c:pt idx="36" formatCode="0%">
                  <c:v>0.17857142857142858</c:v>
                </c:pt>
              </c:numCache>
            </c:numRef>
          </c:val>
          <c:extLst>
            <c:ext xmlns:c16="http://schemas.microsoft.com/office/drawing/2014/chart" uri="{C3380CC4-5D6E-409C-BE32-E72D297353CC}">
              <c16:uniqueId val="{00000002-7310-44F8-85BB-7554AB1CDCCE}"/>
            </c:ext>
          </c:extLst>
        </c:ser>
        <c:ser>
          <c:idx val="3"/>
          <c:order val="3"/>
          <c:tx>
            <c:strRef>
              <c:f>Sheet1!$E$1</c:f>
              <c:strCache>
                <c:ptCount val="1"/>
                <c:pt idx="0">
                  <c:v>$500M+</c:v>
                </c:pt>
              </c:strCache>
            </c:strRef>
          </c:tx>
          <c:invertIfNegative val="0"/>
          <c:cat>
            <c:strRef>
              <c:f>Sheet1!$A$2:$A$43</c:f>
              <c:strCache>
                <c:ptCount val="37"/>
                <c:pt idx="0">
                  <c:v>2014</c:v>
                </c:pt>
                <c:pt idx="1">
                  <c:v>2015</c:v>
                </c:pt>
                <c:pt idx="2">
                  <c:v>2016</c:v>
                </c:pt>
                <c:pt idx="3">
                  <c:v>2017</c:v>
                </c:pt>
                <c:pt idx="4">
                  <c:v>2018</c:v>
                </c:pt>
                <c:pt idx="5">
                  <c:v>2019</c:v>
                </c:pt>
                <c:pt idx="6">
                  <c:v>2020</c:v>
                </c:pt>
                <c:pt idx="7">
                  <c:v>2021</c:v>
                </c:pt>
                <c:pt idx="8">
                  <c:v>2022</c:v>
                </c:pt>
                <c:pt idx="9">
                  <c:v>1H23</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strCache>
            </c:strRef>
          </c:cat>
          <c:val>
            <c:numRef>
              <c:f>Sheet1!$E$2:$E$43</c:f>
              <c:numCache>
                <c:formatCode>0.0%</c:formatCode>
                <c:ptCount val="37"/>
                <c:pt idx="0">
                  <c:v>0</c:v>
                </c:pt>
                <c:pt idx="1">
                  <c:v>0</c:v>
                </c:pt>
                <c:pt idx="2">
                  <c:v>2.2222222222222223E-2</c:v>
                </c:pt>
                <c:pt idx="3" formatCode="0.00%">
                  <c:v>3.1645569620253167E-2</c:v>
                </c:pt>
                <c:pt idx="4" formatCode="0.00%">
                  <c:v>3.4883720930232558E-2</c:v>
                </c:pt>
                <c:pt idx="5" formatCode="0.00%">
                  <c:v>7.5697211155378488E-2</c:v>
                </c:pt>
                <c:pt idx="6" formatCode="0.00%">
                  <c:v>0.13636363636363635</c:v>
                </c:pt>
                <c:pt idx="7" formatCode="0.00%">
                  <c:v>0.16379310344827586</c:v>
                </c:pt>
                <c:pt idx="8" formatCode="0%">
                  <c:v>0.15349887133182843</c:v>
                </c:pt>
                <c:pt idx="9" formatCode="0%">
                  <c:v>0.14035087719298245</c:v>
                </c:pt>
                <c:pt idx="11" formatCode="0.00%">
                  <c:v>0</c:v>
                </c:pt>
                <c:pt idx="12" formatCode="0.00%">
                  <c:v>2.6315789473684209E-2</c:v>
                </c:pt>
                <c:pt idx="13" formatCode="0.00%">
                  <c:v>2.7027027027027029E-2</c:v>
                </c:pt>
                <c:pt idx="14" formatCode="0.00%">
                  <c:v>5.3571428571428568E-2</c:v>
                </c:pt>
                <c:pt idx="15" formatCode="0%">
                  <c:v>0</c:v>
                </c:pt>
                <c:pt idx="16" formatCode="0%">
                  <c:v>0.10810810810810811</c:v>
                </c:pt>
                <c:pt idx="17">
                  <c:v>1.6393442622950821E-2</c:v>
                </c:pt>
                <c:pt idx="18">
                  <c:v>0.02</c:v>
                </c:pt>
                <c:pt idx="19">
                  <c:v>1.5873015873015872E-2</c:v>
                </c:pt>
                <c:pt idx="20">
                  <c:v>3.2786885245901641E-2</c:v>
                </c:pt>
                <c:pt idx="21">
                  <c:v>0.125</c:v>
                </c:pt>
                <c:pt idx="22">
                  <c:v>0.12676056338028169</c:v>
                </c:pt>
                <c:pt idx="23">
                  <c:v>0.12307692307692308</c:v>
                </c:pt>
                <c:pt idx="24">
                  <c:v>5.5555555555555552E-2</c:v>
                </c:pt>
                <c:pt idx="25">
                  <c:v>0.16</c:v>
                </c:pt>
                <c:pt idx="26">
                  <c:v>0.13698630136986301</c:v>
                </c:pt>
                <c:pt idx="27">
                  <c:v>0.13</c:v>
                </c:pt>
                <c:pt idx="28">
                  <c:v>0.15454545454545454</c:v>
                </c:pt>
                <c:pt idx="29">
                  <c:v>0.1388888888888889</c:v>
                </c:pt>
                <c:pt idx="30">
                  <c:v>0.19911504424778761</c:v>
                </c:pt>
                <c:pt idx="31" formatCode="0%">
                  <c:v>0.10091743119266056</c:v>
                </c:pt>
                <c:pt idx="32" formatCode="0%">
                  <c:v>0.17777777777777778</c:v>
                </c:pt>
                <c:pt idx="33" formatCode="0%">
                  <c:v>0.16806722689075632</c:v>
                </c:pt>
                <c:pt idx="34" formatCode="0%">
                  <c:v>0.16250000000000001</c:v>
                </c:pt>
                <c:pt idx="35" formatCode="0%">
                  <c:v>0.13793103448275862</c:v>
                </c:pt>
                <c:pt idx="36" formatCode="0%">
                  <c:v>0.14285714285714285</c:v>
                </c:pt>
              </c:numCache>
            </c:numRef>
          </c:val>
          <c:extLst>
            <c:ext xmlns:c16="http://schemas.microsoft.com/office/drawing/2014/chart" uri="{C3380CC4-5D6E-409C-BE32-E72D297353CC}">
              <c16:uniqueId val="{00000003-7310-44F8-85BB-7554AB1CDCCE}"/>
            </c:ext>
          </c:extLst>
        </c:ser>
        <c:dLbls>
          <c:showLegendKey val="0"/>
          <c:showVal val="0"/>
          <c:showCatName val="0"/>
          <c:showSerName val="0"/>
          <c:showPercent val="0"/>
          <c:showBubbleSize val="0"/>
        </c:dLbls>
        <c:gapWidth val="100"/>
        <c:overlap val="100"/>
        <c:axId val="266911104"/>
        <c:axId val="266912896"/>
      </c:barChart>
      <c:catAx>
        <c:axId val="26691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66912896"/>
        <c:crosses val="autoZero"/>
        <c:auto val="1"/>
        <c:lblAlgn val="ctr"/>
        <c:lblOffset val="100"/>
        <c:tickLblSkip val="1"/>
        <c:noMultiLvlLbl val="0"/>
      </c:catAx>
      <c:valAx>
        <c:axId val="266912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266911104"/>
        <c:crosses val="autoZero"/>
        <c:crossBetween val="between"/>
      </c:valAx>
      <c:spPr>
        <a:noFill/>
        <a:ln>
          <a:noFill/>
        </a:ln>
        <a:effectLst/>
      </c:spPr>
    </c:plotArea>
    <c:legend>
      <c:legendPos val="b"/>
      <c:layout>
        <c:manualLayout>
          <c:xMode val="edge"/>
          <c:yMode val="edge"/>
          <c:x val="4.4057971014492991E-2"/>
          <c:y val="0.95945633902503757"/>
          <c:w val="0.95187018144471069"/>
          <c:h val="3.8933468990533487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b="0" baseline="0">
          <a:solidFill>
            <a:schemeClr val="tx1"/>
          </a:solidFill>
          <a:latin typeface="+mj-lt"/>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400"/>
              <a:t>Avg. issuer debt/EBITDA by arranger type</a:t>
            </a:r>
          </a:p>
        </c:rich>
      </c:tx>
      <c:layout>
        <c:manualLayout>
          <c:xMode val="edge"/>
          <c:yMode val="edge"/>
          <c:x val="1.732595814582277E-3"/>
          <c:y val="2.2684243121295238E-3"/>
        </c:manualLayout>
      </c:layout>
      <c:overlay val="1"/>
      <c:spPr>
        <a:noFill/>
        <a:ln>
          <a:noFill/>
        </a:ln>
        <a:effectLst/>
      </c:spPr>
    </c:title>
    <c:autoTitleDeleted val="0"/>
    <c:plotArea>
      <c:layout>
        <c:manualLayout>
          <c:layoutTarget val="inner"/>
          <c:xMode val="edge"/>
          <c:yMode val="edge"/>
          <c:x val="9.0213197262058759E-2"/>
          <c:y val="9.7943023975935573E-2"/>
          <c:w val="0.87230811661911167"/>
          <c:h val="0.68352627620985584"/>
        </c:manualLayout>
      </c:layout>
      <c:barChart>
        <c:barDir val="col"/>
        <c:grouping val="stacked"/>
        <c:varyColors val="0"/>
        <c:ser>
          <c:idx val="0"/>
          <c:order val="0"/>
          <c:tx>
            <c:strRef>
              <c:f>Sheet1!$B$1</c:f>
              <c:strCache>
                <c:ptCount val="1"/>
                <c:pt idx="0">
                  <c:v>Senior Leverage</c:v>
                </c:pt>
              </c:strCache>
            </c:strRef>
          </c:tx>
          <c:spPr>
            <a:solidFill>
              <a:schemeClr val="accent1"/>
            </a:solidFill>
            <a:ln>
              <a:noFill/>
            </a:ln>
            <a:effectLst/>
          </c:spPr>
          <c:invertIfNegative val="0"/>
          <c:cat>
            <c:strRef>
              <c:f>Sheet1!$A$2:$A$44</c:f>
              <c:strCache>
                <c:ptCount val="43"/>
                <c:pt idx="0">
                  <c:v>2Q18</c:v>
                </c:pt>
                <c:pt idx="1">
                  <c:v>3Q18</c:v>
                </c:pt>
                <c:pt idx="2">
                  <c:v>4Q18</c:v>
                </c:pt>
                <c:pt idx="3">
                  <c:v>1Q19</c:v>
                </c:pt>
                <c:pt idx="4">
                  <c:v>2Q19</c:v>
                </c:pt>
                <c:pt idx="5">
                  <c:v>3Q19</c:v>
                </c:pt>
                <c:pt idx="6">
                  <c:v>4Q19</c:v>
                </c:pt>
                <c:pt idx="7">
                  <c:v>1Q20</c:v>
                </c:pt>
                <c:pt idx="8">
                  <c:v>2Q20</c:v>
                </c:pt>
                <c:pt idx="9">
                  <c:v>3Q20</c:v>
                </c:pt>
                <c:pt idx="10">
                  <c:v>4Q20</c:v>
                </c:pt>
                <c:pt idx="11">
                  <c:v>1Q21</c:v>
                </c:pt>
                <c:pt idx="12">
                  <c:v>2Q21</c:v>
                </c:pt>
                <c:pt idx="13">
                  <c:v>3Q21</c:v>
                </c:pt>
                <c:pt idx="14">
                  <c:v>4Q21</c:v>
                </c:pt>
                <c:pt idx="15">
                  <c:v>1Q22</c:v>
                </c:pt>
                <c:pt idx="16">
                  <c:v>2Q22</c:v>
                </c:pt>
                <c:pt idx="17">
                  <c:v>3Q22</c:v>
                </c:pt>
                <c:pt idx="18">
                  <c:v>4Q22</c:v>
                </c:pt>
                <c:pt idx="19">
                  <c:v>1Q23</c:v>
                </c:pt>
                <c:pt idx="20">
                  <c:v>2Q23</c:v>
                </c:pt>
                <c:pt idx="22">
                  <c:v>2Q18</c:v>
                </c:pt>
                <c:pt idx="23">
                  <c:v>3Q18</c:v>
                </c:pt>
                <c:pt idx="24">
                  <c:v>4Q18</c:v>
                </c:pt>
                <c:pt idx="25">
                  <c:v>1Q19</c:v>
                </c:pt>
                <c:pt idx="26">
                  <c:v>2Q19</c:v>
                </c:pt>
                <c:pt idx="27">
                  <c:v>3Q19</c:v>
                </c:pt>
                <c:pt idx="28">
                  <c:v>4Q19</c:v>
                </c:pt>
                <c:pt idx="29">
                  <c:v>1Q20</c:v>
                </c:pt>
                <c:pt idx="30">
                  <c:v>2Q20</c:v>
                </c:pt>
                <c:pt idx="31">
                  <c:v>3Q20</c:v>
                </c:pt>
                <c:pt idx="32">
                  <c:v>4Q20</c:v>
                </c:pt>
                <c:pt idx="33">
                  <c:v>1Q21</c:v>
                </c:pt>
                <c:pt idx="34">
                  <c:v>2Q21</c:v>
                </c:pt>
                <c:pt idx="35">
                  <c:v>3Q21</c:v>
                </c:pt>
                <c:pt idx="36">
                  <c:v>4Q21</c:v>
                </c:pt>
                <c:pt idx="37">
                  <c:v>1Q22</c:v>
                </c:pt>
                <c:pt idx="38">
                  <c:v>2Q22</c:v>
                </c:pt>
                <c:pt idx="39">
                  <c:v>3Q22</c:v>
                </c:pt>
                <c:pt idx="40">
                  <c:v>4Q22</c:v>
                </c:pt>
                <c:pt idx="41">
                  <c:v>1Q23</c:v>
                </c:pt>
                <c:pt idx="42">
                  <c:v>2Q23</c:v>
                </c:pt>
              </c:strCache>
            </c:strRef>
          </c:cat>
          <c:val>
            <c:numRef>
              <c:f>Sheet1!$B$2:$B$44</c:f>
              <c:numCache>
                <c:formatCode>General</c:formatCode>
                <c:ptCount val="43"/>
                <c:pt idx="0">
                  <c:v>3.57</c:v>
                </c:pt>
                <c:pt idx="1">
                  <c:v>3.88</c:v>
                </c:pt>
                <c:pt idx="2">
                  <c:v>3.65</c:v>
                </c:pt>
                <c:pt idx="3">
                  <c:v>4.1500000000000004</c:v>
                </c:pt>
                <c:pt idx="4">
                  <c:v>4.03</c:v>
                </c:pt>
                <c:pt idx="5">
                  <c:v>4</c:v>
                </c:pt>
                <c:pt idx="6">
                  <c:v>3.89</c:v>
                </c:pt>
                <c:pt idx="7">
                  <c:v>3.79</c:v>
                </c:pt>
                <c:pt idx="8">
                  <c:v>4.21</c:v>
                </c:pt>
                <c:pt idx="9">
                  <c:v>3.97</c:v>
                </c:pt>
                <c:pt idx="10">
                  <c:v>3.49</c:v>
                </c:pt>
                <c:pt idx="11">
                  <c:v>3.98</c:v>
                </c:pt>
                <c:pt idx="12">
                  <c:v>3.76</c:v>
                </c:pt>
                <c:pt idx="13">
                  <c:v>3.73</c:v>
                </c:pt>
                <c:pt idx="14">
                  <c:v>3.99</c:v>
                </c:pt>
                <c:pt idx="15">
                  <c:v>4.18</c:v>
                </c:pt>
                <c:pt idx="16">
                  <c:v>3.74</c:v>
                </c:pt>
                <c:pt idx="17">
                  <c:v>3.54</c:v>
                </c:pt>
                <c:pt idx="18">
                  <c:v>3.25</c:v>
                </c:pt>
                <c:pt idx="19">
                  <c:v>3.51</c:v>
                </c:pt>
                <c:pt idx="20">
                  <c:v>3.28</c:v>
                </c:pt>
                <c:pt idx="22">
                  <c:v>4.3899999999999997</c:v>
                </c:pt>
                <c:pt idx="23">
                  <c:v>4.3499999999999996</c:v>
                </c:pt>
                <c:pt idx="24">
                  <c:v>4.53</c:v>
                </c:pt>
                <c:pt idx="25">
                  <c:v>4.38</c:v>
                </c:pt>
                <c:pt idx="26">
                  <c:v>4.47</c:v>
                </c:pt>
                <c:pt idx="27">
                  <c:v>4.58</c:v>
                </c:pt>
                <c:pt idx="28" formatCode="0.00">
                  <c:v>4.47</c:v>
                </c:pt>
                <c:pt idx="29" formatCode="0.00">
                  <c:v>4.38</c:v>
                </c:pt>
                <c:pt idx="30" formatCode="0.00">
                  <c:v>4.26</c:v>
                </c:pt>
                <c:pt idx="31" formatCode="0.00">
                  <c:v>4.3099999999999996</c:v>
                </c:pt>
                <c:pt idx="32" formatCode="0.00">
                  <c:v>4.37</c:v>
                </c:pt>
                <c:pt idx="33" formatCode="_(* #,##0.00_);_(* \(#,##0.00\);_(* &quot;-&quot;??_);_(@_)">
                  <c:v>4.5999999999999996</c:v>
                </c:pt>
                <c:pt idx="34" formatCode="_(* #,##0.00_);_(* \(#,##0.00\);_(* &quot;-&quot;??_);_(@_)">
                  <c:v>4.66</c:v>
                </c:pt>
                <c:pt idx="35" formatCode="0.00">
                  <c:v>4.66</c:v>
                </c:pt>
                <c:pt idx="36" formatCode="0.00">
                  <c:v>4.7</c:v>
                </c:pt>
                <c:pt idx="37" formatCode="0.00">
                  <c:v>4.6100000000000003</c:v>
                </c:pt>
                <c:pt idx="38" formatCode="0.00">
                  <c:v>4.5199999999999996</c:v>
                </c:pt>
                <c:pt idx="39" formatCode="0.00">
                  <c:v>4.5</c:v>
                </c:pt>
                <c:pt idx="40" formatCode="0.00">
                  <c:v>4.46</c:v>
                </c:pt>
                <c:pt idx="41" formatCode="0.00">
                  <c:v>4.22</c:v>
                </c:pt>
                <c:pt idx="42" formatCode="0.00">
                  <c:v>4.3899999999999997</c:v>
                </c:pt>
              </c:numCache>
            </c:numRef>
          </c:val>
          <c:extLst>
            <c:ext xmlns:c16="http://schemas.microsoft.com/office/drawing/2014/chart" uri="{C3380CC4-5D6E-409C-BE32-E72D297353CC}">
              <c16:uniqueId val="{00000000-3FE9-4B14-A604-7DFCA8845CE1}"/>
            </c:ext>
          </c:extLst>
        </c:ser>
        <c:ser>
          <c:idx val="1"/>
          <c:order val="1"/>
          <c:tx>
            <c:strRef>
              <c:f>Sheet1!$C$1</c:f>
              <c:strCache>
                <c:ptCount val="1"/>
                <c:pt idx="0">
                  <c:v>Junior Leverage</c:v>
                </c:pt>
              </c:strCache>
            </c:strRef>
          </c:tx>
          <c:invertIfNegative val="0"/>
          <c:cat>
            <c:strRef>
              <c:f>Sheet1!$A$2:$A$44</c:f>
              <c:strCache>
                <c:ptCount val="43"/>
                <c:pt idx="0">
                  <c:v>2Q18</c:v>
                </c:pt>
                <c:pt idx="1">
                  <c:v>3Q18</c:v>
                </c:pt>
                <c:pt idx="2">
                  <c:v>4Q18</c:v>
                </c:pt>
                <c:pt idx="3">
                  <c:v>1Q19</c:v>
                </c:pt>
                <c:pt idx="4">
                  <c:v>2Q19</c:v>
                </c:pt>
                <c:pt idx="5">
                  <c:v>3Q19</c:v>
                </c:pt>
                <c:pt idx="6">
                  <c:v>4Q19</c:v>
                </c:pt>
                <c:pt idx="7">
                  <c:v>1Q20</c:v>
                </c:pt>
                <c:pt idx="8">
                  <c:v>2Q20</c:v>
                </c:pt>
                <c:pt idx="9">
                  <c:v>3Q20</c:v>
                </c:pt>
                <c:pt idx="10">
                  <c:v>4Q20</c:v>
                </c:pt>
                <c:pt idx="11">
                  <c:v>1Q21</c:v>
                </c:pt>
                <c:pt idx="12">
                  <c:v>2Q21</c:v>
                </c:pt>
                <c:pt idx="13">
                  <c:v>3Q21</c:v>
                </c:pt>
                <c:pt idx="14">
                  <c:v>4Q21</c:v>
                </c:pt>
                <c:pt idx="15">
                  <c:v>1Q22</c:v>
                </c:pt>
                <c:pt idx="16">
                  <c:v>2Q22</c:v>
                </c:pt>
                <c:pt idx="17">
                  <c:v>3Q22</c:v>
                </c:pt>
                <c:pt idx="18">
                  <c:v>4Q22</c:v>
                </c:pt>
                <c:pt idx="19">
                  <c:v>1Q23</c:v>
                </c:pt>
                <c:pt idx="20">
                  <c:v>2Q23</c:v>
                </c:pt>
                <c:pt idx="22">
                  <c:v>2Q18</c:v>
                </c:pt>
                <c:pt idx="23">
                  <c:v>3Q18</c:v>
                </c:pt>
                <c:pt idx="24">
                  <c:v>4Q18</c:v>
                </c:pt>
                <c:pt idx="25">
                  <c:v>1Q19</c:v>
                </c:pt>
                <c:pt idx="26">
                  <c:v>2Q19</c:v>
                </c:pt>
                <c:pt idx="27">
                  <c:v>3Q19</c:v>
                </c:pt>
                <c:pt idx="28">
                  <c:v>4Q19</c:v>
                </c:pt>
                <c:pt idx="29">
                  <c:v>1Q20</c:v>
                </c:pt>
                <c:pt idx="30">
                  <c:v>2Q20</c:v>
                </c:pt>
                <c:pt idx="31">
                  <c:v>3Q20</c:v>
                </c:pt>
                <c:pt idx="32">
                  <c:v>4Q20</c:v>
                </c:pt>
                <c:pt idx="33">
                  <c:v>1Q21</c:v>
                </c:pt>
                <c:pt idx="34">
                  <c:v>2Q21</c:v>
                </c:pt>
                <c:pt idx="35">
                  <c:v>3Q21</c:v>
                </c:pt>
                <c:pt idx="36">
                  <c:v>4Q21</c:v>
                </c:pt>
                <c:pt idx="37">
                  <c:v>1Q22</c:v>
                </c:pt>
                <c:pt idx="38">
                  <c:v>2Q22</c:v>
                </c:pt>
                <c:pt idx="39">
                  <c:v>3Q22</c:v>
                </c:pt>
                <c:pt idx="40">
                  <c:v>4Q22</c:v>
                </c:pt>
                <c:pt idx="41">
                  <c:v>1Q23</c:v>
                </c:pt>
                <c:pt idx="42">
                  <c:v>2Q23</c:v>
                </c:pt>
              </c:strCache>
            </c:strRef>
          </c:cat>
          <c:val>
            <c:numRef>
              <c:f>Sheet1!$C$2:$C$44</c:f>
              <c:numCache>
                <c:formatCode>0.00</c:formatCode>
                <c:ptCount val="43"/>
                <c:pt idx="0">
                  <c:v>0.37000000000000011</c:v>
                </c:pt>
                <c:pt idx="1">
                  <c:v>0.50999999999999979</c:v>
                </c:pt>
                <c:pt idx="2">
                  <c:v>0.68000000000000016</c:v>
                </c:pt>
                <c:pt idx="3">
                  <c:v>0.46999999999999975</c:v>
                </c:pt>
                <c:pt idx="4">
                  <c:v>0.4399999999999995</c:v>
                </c:pt>
                <c:pt idx="5">
                  <c:v>0.37000000000000011</c:v>
                </c:pt>
                <c:pt idx="6">
                  <c:v>0.44999999999999973</c:v>
                </c:pt>
                <c:pt idx="7">
                  <c:v>0.41000000000000014</c:v>
                </c:pt>
                <c:pt idx="8">
                  <c:v>0.54999999999999982</c:v>
                </c:pt>
                <c:pt idx="9">
                  <c:v>0.29999999999999938</c:v>
                </c:pt>
                <c:pt idx="10">
                  <c:v>0.61</c:v>
                </c:pt>
                <c:pt idx="11">
                  <c:v>0.27</c:v>
                </c:pt>
                <c:pt idx="12">
                  <c:v>0.25</c:v>
                </c:pt>
                <c:pt idx="13">
                  <c:v>0.39000000000000012</c:v>
                </c:pt>
                <c:pt idx="14">
                  <c:v>0.12999999999999989</c:v>
                </c:pt>
                <c:pt idx="15">
                  <c:v>0.25</c:v>
                </c:pt>
                <c:pt idx="16">
                  <c:v>0.4</c:v>
                </c:pt>
                <c:pt idx="17">
                  <c:v>0.27</c:v>
                </c:pt>
                <c:pt idx="18">
                  <c:v>0.52</c:v>
                </c:pt>
                <c:pt idx="19">
                  <c:v>0.11</c:v>
                </c:pt>
                <c:pt idx="20">
                  <c:v>0.28000000000000003</c:v>
                </c:pt>
                <c:pt idx="22">
                  <c:v>0.54</c:v>
                </c:pt>
                <c:pt idx="23">
                  <c:v>0.45999999999999996</c:v>
                </c:pt>
                <c:pt idx="24">
                  <c:v>0.45000000000000018</c:v>
                </c:pt>
                <c:pt idx="25">
                  <c:v>0.45999999999999996</c:v>
                </c:pt>
                <c:pt idx="26">
                  <c:v>0.44000000000000039</c:v>
                </c:pt>
                <c:pt idx="27">
                  <c:v>0.50999999999999979</c:v>
                </c:pt>
                <c:pt idx="28">
                  <c:v>0.35000000000000053</c:v>
                </c:pt>
                <c:pt idx="29">
                  <c:v>0.41000000000000014</c:v>
                </c:pt>
                <c:pt idx="30">
                  <c:v>0.36000000000000032</c:v>
                </c:pt>
                <c:pt idx="31">
                  <c:v>0.3100000000000005</c:v>
                </c:pt>
                <c:pt idx="32">
                  <c:v>0.42</c:v>
                </c:pt>
                <c:pt idx="33">
                  <c:v>0.32000000000000028</c:v>
                </c:pt>
                <c:pt idx="34">
                  <c:v>0.32000000000000028</c:v>
                </c:pt>
                <c:pt idx="35">
                  <c:v>0.26999999999999957</c:v>
                </c:pt>
                <c:pt idx="36">
                  <c:v>0.24000000000000021</c:v>
                </c:pt>
                <c:pt idx="37">
                  <c:v>0.39</c:v>
                </c:pt>
                <c:pt idx="38">
                  <c:v>0.33</c:v>
                </c:pt>
                <c:pt idx="39">
                  <c:v>0.32</c:v>
                </c:pt>
                <c:pt idx="40">
                  <c:v>0.25</c:v>
                </c:pt>
                <c:pt idx="41">
                  <c:v>0.3</c:v>
                </c:pt>
                <c:pt idx="42">
                  <c:v>0.33</c:v>
                </c:pt>
              </c:numCache>
            </c:numRef>
          </c:val>
          <c:extLst>
            <c:ext xmlns:c16="http://schemas.microsoft.com/office/drawing/2014/chart" uri="{C3380CC4-5D6E-409C-BE32-E72D297353CC}">
              <c16:uniqueId val="{00000001-3FE9-4B14-A604-7DFCA8845CE1}"/>
            </c:ext>
          </c:extLst>
        </c:ser>
        <c:dLbls>
          <c:showLegendKey val="0"/>
          <c:showVal val="0"/>
          <c:showCatName val="0"/>
          <c:showSerName val="0"/>
          <c:showPercent val="0"/>
          <c:showBubbleSize val="0"/>
        </c:dLbls>
        <c:gapWidth val="65"/>
        <c:overlap val="100"/>
        <c:axId val="296039552"/>
        <c:axId val="296041472"/>
      </c:barChart>
      <c:catAx>
        <c:axId val="29603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296041472"/>
        <c:crosses val="autoZero"/>
        <c:auto val="1"/>
        <c:lblAlgn val="ctr"/>
        <c:lblOffset val="100"/>
        <c:tickLblSkip val="1"/>
        <c:noMultiLvlLbl val="0"/>
      </c:catAx>
      <c:valAx>
        <c:axId val="296041472"/>
        <c:scaling>
          <c:orientation val="minMax"/>
          <c:max val="5.5"/>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a:pPr>
            <a:endParaRPr lang="en-US"/>
          </a:p>
        </c:txPr>
        <c:crossAx val="296039552"/>
        <c:crosses val="autoZero"/>
        <c:crossBetween val="between"/>
        <c:majorUnit val="0.5"/>
        <c:minorUnit val="0.5"/>
      </c:valAx>
      <c:spPr>
        <a:noFill/>
        <a:ln>
          <a:noFill/>
        </a:ln>
        <a:effectLst/>
      </c:spPr>
    </c:plotArea>
    <c:legend>
      <c:legendPos val="b"/>
      <c:layout>
        <c:manualLayout>
          <c:xMode val="edge"/>
          <c:yMode val="edge"/>
          <c:x val="0.27544955259709192"/>
          <c:y val="0.96049654958860475"/>
          <c:w val="0.44910089480581616"/>
          <c:h val="3.9503450411395205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400"/>
              <a:t>Avg. issuer total debt/EBITDA by arranger type</a:t>
            </a:r>
          </a:p>
        </c:rich>
      </c:tx>
      <c:layout>
        <c:manualLayout>
          <c:xMode val="edge"/>
          <c:yMode val="edge"/>
          <c:x val="2.8931850998300005E-4"/>
          <c:y val="1.2572671677012974E-3"/>
        </c:manualLayout>
      </c:layout>
      <c:overlay val="1"/>
      <c:spPr>
        <a:noFill/>
        <a:ln>
          <a:noFill/>
        </a:ln>
        <a:effectLst/>
      </c:spPr>
    </c:title>
    <c:autoTitleDeleted val="0"/>
    <c:plotArea>
      <c:layout>
        <c:manualLayout>
          <c:layoutTarget val="inner"/>
          <c:xMode val="edge"/>
          <c:yMode val="edge"/>
          <c:x val="9.6897454661185822E-2"/>
          <c:y val="8.9365876316022302E-2"/>
          <c:w val="0.88580691475564366"/>
          <c:h val="0.69427762540918336"/>
        </c:manualLayout>
      </c:layout>
      <c:lineChart>
        <c:grouping val="standard"/>
        <c:varyColors val="0"/>
        <c:ser>
          <c:idx val="0"/>
          <c:order val="0"/>
          <c:tx>
            <c:strRef>
              <c:f>Sheet1!$B$1</c:f>
              <c:strCache>
                <c:ptCount val="1"/>
                <c:pt idx="0">
                  <c:v>Bank Lender</c:v>
                </c:pt>
              </c:strCache>
            </c:strRef>
          </c:tx>
          <c:spPr>
            <a:ln w="31750"/>
          </c:spPr>
          <c:marker>
            <c:symbol val="none"/>
          </c:marker>
          <c:cat>
            <c:strRef>
              <c:f>Sheet1!$A$2:$A$43</c:f>
              <c:strCache>
                <c:ptCount val="4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pt idx="32">
                  <c:v>1Q21</c:v>
                </c:pt>
                <c:pt idx="33">
                  <c:v>2Q21</c:v>
                </c:pt>
                <c:pt idx="34">
                  <c:v>3Q21</c:v>
                </c:pt>
                <c:pt idx="35">
                  <c:v>4Q21</c:v>
                </c:pt>
                <c:pt idx="36">
                  <c:v>1Q22</c:v>
                </c:pt>
                <c:pt idx="37">
                  <c:v>2Q22</c:v>
                </c:pt>
                <c:pt idx="38">
                  <c:v>3Q22</c:v>
                </c:pt>
                <c:pt idx="39">
                  <c:v>4Q22</c:v>
                </c:pt>
                <c:pt idx="40">
                  <c:v>1Q23</c:v>
                </c:pt>
                <c:pt idx="41">
                  <c:v>2Q23</c:v>
                </c:pt>
              </c:strCache>
            </c:strRef>
          </c:cat>
          <c:val>
            <c:numRef>
              <c:f>Sheet1!$B$2:$B$43</c:f>
              <c:numCache>
                <c:formatCode>General</c:formatCode>
                <c:ptCount val="42"/>
                <c:pt idx="0">
                  <c:v>3.55</c:v>
                </c:pt>
                <c:pt idx="1">
                  <c:v>3.86</c:v>
                </c:pt>
                <c:pt idx="2">
                  <c:v>3.41</c:v>
                </c:pt>
                <c:pt idx="3">
                  <c:v>4.2</c:v>
                </c:pt>
                <c:pt idx="4">
                  <c:v>3.68</c:v>
                </c:pt>
                <c:pt idx="5">
                  <c:v>3.74</c:v>
                </c:pt>
                <c:pt idx="6">
                  <c:v>4.0599999999999996</c:v>
                </c:pt>
                <c:pt idx="7">
                  <c:v>4.29</c:v>
                </c:pt>
                <c:pt idx="8">
                  <c:v>3.93</c:v>
                </c:pt>
                <c:pt idx="9">
                  <c:v>3.97</c:v>
                </c:pt>
                <c:pt idx="10">
                  <c:v>3.89</c:v>
                </c:pt>
                <c:pt idx="11">
                  <c:v>4.34</c:v>
                </c:pt>
                <c:pt idx="12">
                  <c:v>3.81</c:v>
                </c:pt>
                <c:pt idx="13">
                  <c:v>4.0999999999999996</c:v>
                </c:pt>
                <c:pt idx="14">
                  <c:v>3.83</c:v>
                </c:pt>
                <c:pt idx="15">
                  <c:v>3.9</c:v>
                </c:pt>
                <c:pt idx="16">
                  <c:v>3.99</c:v>
                </c:pt>
                <c:pt idx="17">
                  <c:v>4.3</c:v>
                </c:pt>
                <c:pt idx="18">
                  <c:v>4.1900000000000004</c:v>
                </c:pt>
                <c:pt idx="19">
                  <c:v>4.08</c:v>
                </c:pt>
                <c:pt idx="20">
                  <c:v>4.1900000000000004</c:v>
                </c:pt>
                <c:pt idx="21">
                  <c:v>3.94</c:v>
                </c:pt>
                <c:pt idx="22">
                  <c:v>4.3899999999999997</c:v>
                </c:pt>
                <c:pt idx="23">
                  <c:v>4.33</c:v>
                </c:pt>
                <c:pt idx="24">
                  <c:v>4.62</c:v>
                </c:pt>
                <c:pt idx="25">
                  <c:v>4.47</c:v>
                </c:pt>
                <c:pt idx="26">
                  <c:v>4.37</c:v>
                </c:pt>
                <c:pt idx="27">
                  <c:v>4.34</c:v>
                </c:pt>
                <c:pt idx="28">
                  <c:v>4.2</c:v>
                </c:pt>
                <c:pt idx="29">
                  <c:v>4.76</c:v>
                </c:pt>
                <c:pt idx="30">
                  <c:v>4.2699999999999996</c:v>
                </c:pt>
                <c:pt idx="31">
                  <c:v>4.0999999999999996</c:v>
                </c:pt>
                <c:pt idx="32">
                  <c:v>4.25</c:v>
                </c:pt>
                <c:pt idx="33">
                  <c:v>4.01</c:v>
                </c:pt>
                <c:pt idx="34">
                  <c:v>4.12</c:v>
                </c:pt>
                <c:pt idx="35">
                  <c:v>4.12</c:v>
                </c:pt>
                <c:pt idx="36">
                  <c:v>4.43</c:v>
                </c:pt>
                <c:pt idx="37">
                  <c:v>4.1399999999999997</c:v>
                </c:pt>
                <c:pt idx="38">
                  <c:v>3.81</c:v>
                </c:pt>
                <c:pt idx="39">
                  <c:v>3.77</c:v>
                </c:pt>
                <c:pt idx="40">
                  <c:v>3.61</c:v>
                </c:pt>
                <c:pt idx="41">
                  <c:v>3.56</c:v>
                </c:pt>
              </c:numCache>
            </c:numRef>
          </c:val>
          <c:smooth val="1"/>
          <c:extLst>
            <c:ext xmlns:c16="http://schemas.microsoft.com/office/drawing/2014/chart" uri="{C3380CC4-5D6E-409C-BE32-E72D297353CC}">
              <c16:uniqueId val="{00000000-6DF4-480C-A7A7-0832A2B30D80}"/>
            </c:ext>
          </c:extLst>
        </c:ser>
        <c:ser>
          <c:idx val="1"/>
          <c:order val="1"/>
          <c:tx>
            <c:strRef>
              <c:f>Sheet1!$C$1</c:f>
              <c:strCache>
                <c:ptCount val="1"/>
                <c:pt idx="0">
                  <c:v>Non-Bank lender</c:v>
                </c:pt>
              </c:strCache>
            </c:strRef>
          </c:tx>
          <c:spPr>
            <a:ln w="31750"/>
          </c:spPr>
          <c:marker>
            <c:symbol val="none"/>
          </c:marker>
          <c:cat>
            <c:strRef>
              <c:f>Sheet1!$A$2:$A$43</c:f>
              <c:strCache>
                <c:ptCount val="4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pt idx="32">
                  <c:v>1Q21</c:v>
                </c:pt>
                <c:pt idx="33">
                  <c:v>2Q21</c:v>
                </c:pt>
                <c:pt idx="34">
                  <c:v>3Q21</c:v>
                </c:pt>
                <c:pt idx="35">
                  <c:v>4Q21</c:v>
                </c:pt>
                <c:pt idx="36">
                  <c:v>1Q22</c:v>
                </c:pt>
                <c:pt idx="37">
                  <c:v>2Q22</c:v>
                </c:pt>
                <c:pt idx="38">
                  <c:v>3Q22</c:v>
                </c:pt>
                <c:pt idx="39">
                  <c:v>4Q22</c:v>
                </c:pt>
                <c:pt idx="40">
                  <c:v>1Q23</c:v>
                </c:pt>
                <c:pt idx="41">
                  <c:v>2Q23</c:v>
                </c:pt>
              </c:strCache>
            </c:strRef>
          </c:cat>
          <c:val>
            <c:numRef>
              <c:f>Sheet1!$C$2:$C$43</c:f>
              <c:numCache>
                <c:formatCode>General</c:formatCode>
                <c:ptCount val="42"/>
                <c:pt idx="0">
                  <c:v>4.12</c:v>
                </c:pt>
                <c:pt idx="1">
                  <c:v>4.32</c:v>
                </c:pt>
                <c:pt idx="2">
                  <c:v>4.18</c:v>
                </c:pt>
                <c:pt idx="3">
                  <c:v>3.96</c:v>
                </c:pt>
                <c:pt idx="4">
                  <c:v>4.4000000000000004</c:v>
                </c:pt>
                <c:pt idx="5">
                  <c:v>4.3600000000000003</c:v>
                </c:pt>
                <c:pt idx="6">
                  <c:v>4.4800000000000004</c:v>
                </c:pt>
                <c:pt idx="7">
                  <c:v>4.59</c:v>
                </c:pt>
                <c:pt idx="8">
                  <c:v>4.53</c:v>
                </c:pt>
                <c:pt idx="9">
                  <c:v>4.63</c:v>
                </c:pt>
                <c:pt idx="10">
                  <c:v>4.8099999999999996</c:v>
                </c:pt>
                <c:pt idx="11">
                  <c:v>4.75</c:v>
                </c:pt>
                <c:pt idx="12">
                  <c:v>4.66</c:v>
                </c:pt>
                <c:pt idx="13">
                  <c:v>4.67</c:v>
                </c:pt>
                <c:pt idx="14">
                  <c:v>4.9000000000000004</c:v>
                </c:pt>
                <c:pt idx="15">
                  <c:v>4.57</c:v>
                </c:pt>
                <c:pt idx="16">
                  <c:v>4.68</c:v>
                </c:pt>
                <c:pt idx="17">
                  <c:v>4.88</c:v>
                </c:pt>
                <c:pt idx="18">
                  <c:v>4.8899999999999997</c:v>
                </c:pt>
                <c:pt idx="19">
                  <c:v>4.95</c:v>
                </c:pt>
                <c:pt idx="20">
                  <c:v>4.93</c:v>
                </c:pt>
                <c:pt idx="21">
                  <c:v>4.93</c:v>
                </c:pt>
                <c:pt idx="22">
                  <c:v>4.8099999999999996</c:v>
                </c:pt>
                <c:pt idx="23">
                  <c:v>4.9800000000000004</c:v>
                </c:pt>
                <c:pt idx="24">
                  <c:v>4.84</c:v>
                </c:pt>
                <c:pt idx="25">
                  <c:v>4.91</c:v>
                </c:pt>
                <c:pt idx="26">
                  <c:v>5.09</c:v>
                </c:pt>
                <c:pt idx="27">
                  <c:v>4.82</c:v>
                </c:pt>
                <c:pt idx="28">
                  <c:v>4.79</c:v>
                </c:pt>
                <c:pt idx="29">
                  <c:v>4.62</c:v>
                </c:pt>
                <c:pt idx="30">
                  <c:v>4.62</c:v>
                </c:pt>
                <c:pt idx="31">
                  <c:v>4.79</c:v>
                </c:pt>
                <c:pt idx="32">
                  <c:v>4.92</c:v>
                </c:pt>
                <c:pt idx="33">
                  <c:v>4.9800000000000004</c:v>
                </c:pt>
                <c:pt idx="34">
                  <c:v>4.93</c:v>
                </c:pt>
                <c:pt idx="35">
                  <c:v>4.9400000000000004</c:v>
                </c:pt>
                <c:pt idx="36">
                  <c:v>5</c:v>
                </c:pt>
                <c:pt idx="37">
                  <c:v>4.8499999999999996</c:v>
                </c:pt>
                <c:pt idx="38">
                  <c:v>4.82</c:v>
                </c:pt>
                <c:pt idx="39">
                  <c:v>4.71</c:v>
                </c:pt>
                <c:pt idx="40">
                  <c:v>4.54</c:v>
                </c:pt>
                <c:pt idx="41">
                  <c:v>4.72</c:v>
                </c:pt>
              </c:numCache>
            </c:numRef>
          </c:val>
          <c:smooth val="1"/>
          <c:extLst>
            <c:ext xmlns:c16="http://schemas.microsoft.com/office/drawing/2014/chart" uri="{C3380CC4-5D6E-409C-BE32-E72D297353CC}">
              <c16:uniqueId val="{00000001-6DF4-480C-A7A7-0832A2B30D80}"/>
            </c:ext>
          </c:extLst>
        </c:ser>
        <c:dLbls>
          <c:showLegendKey val="0"/>
          <c:showVal val="0"/>
          <c:showCatName val="0"/>
          <c:showSerName val="0"/>
          <c:showPercent val="0"/>
          <c:showBubbleSize val="0"/>
        </c:dLbls>
        <c:smooth val="0"/>
        <c:axId val="296238464"/>
        <c:axId val="77030528"/>
      </c:lineChart>
      <c:catAx>
        <c:axId val="29623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77030528"/>
        <c:crosses val="autoZero"/>
        <c:auto val="1"/>
        <c:lblAlgn val="ctr"/>
        <c:lblOffset val="100"/>
        <c:tickLblSkip val="1"/>
        <c:noMultiLvlLbl val="0"/>
      </c:catAx>
      <c:valAx>
        <c:axId val="77030528"/>
        <c:scaling>
          <c:orientation val="minMax"/>
          <c:max val="5.25"/>
          <c:min val="3"/>
        </c:scaling>
        <c:delete val="0"/>
        <c:axPos val="l"/>
        <c:majorGridlines>
          <c:spPr>
            <a:ln w="9525" cap="flat" cmpd="sng" algn="ctr">
              <a:solidFill>
                <a:schemeClr val="tx1">
                  <a:lumMod val="15000"/>
                  <a:lumOff val="85000"/>
                </a:schemeClr>
              </a:solidFill>
              <a:round/>
            </a:ln>
            <a:effectLst/>
          </c:spPr>
        </c:majorGridlines>
        <c:numFmt formatCode="0.0\x" sourceLinked="0"/>
        <c:majorTickMark val="none"/>
        <c:minorTickMark val="none"/>
        <c:tickLblPos val="nextTo"/>
        <c:spPr>
          <a:noFill/>
          <a:ln>
            <a:noFill/>
          </a:ln>
          <a:effectLst/>
        </c:spPr>
        <c:txPr>
          <a:bodyPr rot="-60000000" vert="horz"/>
          <a:lstStyle/>
          <a:p>
            <a:pPr>
              <a:defRPr/>
            </a:pPr>
            <a:endParaRPr lang="en-US"/>
          </a:p>
        </c:txPr>
        <c:crossAx val="296238464"/>
        <c:crosses val="autoZero"/>
        <c:crossBetween val="between"/>
        <c:majorUnit val="0.25"/>
      </c:valAx>
      <c:spPr>
        <a:noFill/>
        <a:ln>
          <a:noFill/>
        </a:ln>
        <a:effectLst/>
      </c:spPr>
    </c:plotArea>
    <c:legend>
      <c:legendPos val="b"/>
      <c:layout>
        <c:manualLayout>
          <c:xMode val="edge"/>
          <c:yMode val="edge"/>
          <c:x val="0.23158501475881918"/>
          <c:y val="0.95581106785809078"/>
          <c:w val="0.53675696533868222"/>
          <c:h val="3.1371538529593922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First-lien term loan </a:t>
            </a:r>
            <a:r>
              <a:rPr lang="en-US" sz="1400">
                <a:solidFill>
                  <a:schemeClr val="tx2"/>
                </a:solidFill>
              </a:rPr>
              <a:t>yields</a:t>
            </a:r>
            <a:r>
              <a:rPr lang="en-US" sz="1400" baseline="0">
                <a:solidFill>
                  <a:srgbClr val="000000"/>
                </a:solidFill>
              </a:rPr>
              <a:t> (3-year) -</a:t>
            </a:r>
            <a:r>
              <a:rPr lang="en-US" sz="1400"/>
              <a:t>quarterly</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6417573890220223E-2"/>
          <c:y val="0.11092077324604085"/>
          <c:w val="0.86226077350983732"/>
          <c:h val="0.62406617712111834"/>
        </c:manualLayout>
      </c:layout>
      <c:lineChart>
        <c:grouping val="standard"/>
        <c:varyColors val="0"/>
        <c:ser>
          <c:idx val="0"/>
          <c:order val="0"/>
          <c:tx>
            <c:strRef>
              <c:f>Sheet1!$B$1</c:f>
              <c:strCache>
                <c:ptCount val="1"/>
                <c:pt idx="0">
                  <c:v>Large Corp. (Syndicated) Term Loan Yields</c:v>
                </c:pt>
              </c:strCache>
            </c:strRef>
          </c:tx>
          <c:marker>
            <c:symbol val="none"/>
          </c:marker>
          <c:cat>
            <c:strRef>
              <c:f>Sheet1!$A$2:$A$41</c:f>
              <c:strCache>
                <c:ptCount val="40"/>
                <c:pt idx="0">
                  <c:v>3Q13</c:v>
                </c:pt>
                <c:pt idx="1">
                  <c:v>4Q13</c:v>
                </c:pt>
                <c:pt idx="2">
                  <c:v>1Q14</c:v>
                </c:pt>
                <c:pt idx="3">
                  <c:v>2Q14</c:v>
                </c:pt>
                <c:pt idx="4">
                  <c:v>3Q14</c:v>
                </c:pt>
                <c:pt idx="5">
                  <c:v>4Q14</c:v>
                </c:pt>
                <c:pt idx="6">
                  <c:v>1Q15</c:v>
                </c:pt>
                <c:pt idx="7">
                  <c:v>2Q15</c:v>
                </c:pt>
                <c:pt idx="8">
                  <c:v>3Q15</c:v>
                </c:pt>
                <c:pt idx="9">
                  <c:v>4Q15</c:v>
                </c:pt>
                <c:pt idx="10">
                  <c:v>1Q16</c:v>
                </c:pt>
                <c:pt idx="11">
                  <c:v>2Q16</c:v>
                </c:pt>
                <c:pt idx="12">
                  <c:v>3Q16</c:v>
                </c:pt>
                <c:pt idx="13">
                  <c:v>4Q16</c:v>
                </c:pt>
                <c:pt idx="14">
                  <c:v>1Q17</c:v>
                </c:pt>
                <c:pt idx="15">
                  <c:v>2Q17</c:v>
                </c:pt>
                <c:pt idx="16">
                  <c:v>3Q17</c:v>
                </c:pt>
                <c:pt idx="17">
                  <c:v>4Q17</c:v>
                </c:pt>
                <c:pt idx="18">
                  <c:v>1Q18</c:v>
                </c:pt>
                <c:pt idx="19">
                  <c:v>2Q18</c:v>
                </c:pt>
                <c:pt idx="20">
                  <c:v>3Q18</c:v>
                </c:pt>
                <c:pt idx="21">
                  <c:v>4Q18</c:v>
                </c:pt>
                <c:pt idx="22">
                  <c:v>1Q19</c:v>
                </c:pt>
                <c:pt idx="23">
                  <c:v>2Q19</c:v>
                </c:pt>
                <c:pt idx="24">
                  <c:v>3Q19</c:v>
                </c:pt>
                <c:pt idx="25">
                  <c:v>4Q19</c:v>
                </c:pt>
                <c:pt idx="26">
                  <c:v>1Q20</c:v>
                </c:pt>
                <c:pt idx="27">
                  <c:v>2Q20</c:v>
                </c:pt>
                <c:pt idx="28">
                  <c:v>3Q20</c:v>
                </c:pt>
                <c:pt idx="29">
                  <c:v>4Q20</c:v>
                </c:pt>
                <c:pt idx="30">
                  <c:v>1Q21</c:v>
                </c:pt>
                <c:pt idx="31">
                  <c:v>2Q21</c:v>
                </c:pt>
                <c:pt idx="32">
                  <c:v>3Q21</c:v>
                </c:pt>
                <c:pt idx="33">
                  <c:v>4Q21</c:v>
                </c:pt>
                <c:pt idx="34">
                  <c:v>1Q22</c:v>
                </c:pt>
                <c:pt idx="35">
                  <c:v>2Q22</c:v>
                </c:pt>
                <c:pt idx="36">
                  <c:v>3Q22</c:v>
                </c:pt>
                <c:pt idx="37">
                  <c:v>4Q22</c:v>
                </c:pt>
                <c:pt idx="38">
                  <c:v>1Q23</c:v>
                </c:pt>
                <c:pt idx="39">
                  <c:v>2Q23</c:v>
                </c:pt>
              </c:strCache>
            </c:strRef>
          </c:cat>
          <c:val>
            <c:numRef>
              <c:f>Sheet1!$B$2:$B$41</c:f>
              <c:numCache>
                <c:formatCode>0.00%</c:formatCode>
                <c:ptCount val="40"/>
                <c:pt idx="0">
                  <c:v>5.1581466409207702E-2</c:v>
                </c:pt>
                <c:pt idx="1">
                  <c:v>4.7617439536964172E-2</c:v>
                </c:pt>
                <c:pt idx="2">
                  <c:v>4.4730141502226886E-2</c:v>
                </c:pt>
                <c:pt idx="3">
                  <c:v>5.011345575701244E-2</c:v>
                </c:pt>
                <c:pt idx="4">
                  <c:v>5.365248043070215E-2</c:v>
                </c:pt>
                <c:pt idx="5">
                  <c:v>5.9074402739458853E-2</c:v>
                </c:pt>
                <c:pt idx="6">
                  <c:v>5.5789979623988413E-2</c:v>
                </c:pt>
                <c:pt idx="7">
                  <c:v>4.7817880466653501E-2</c:v>
                </c:pt>
                <c:pt idx="8">
                  <c:v>5.0680396824689604E-2</c:v>
                </c:pt>
                <c:pt idx="9">
                  <c:v>5.8295357719125133E-2</c:v>
                </c:pt>
                <c:pt idx="10">
                  <c:v>6.1839161545395802E-2</c:v>
                </c:pt>
                <c:pt idx="11">
                  <c:v>5.4685691734235979E-2</c:v>
                </c:pt>
                <c:pt idx="12">
                  <c:v>5.183316033362266E-2</c:v>
                </c:pt>
                <c:pt idx="13">
                  <c:v>4.8948503823020316E-2</c:v>
                </c:pt>
                <c:pt idx="14">
                  <c:v>4.4587739701045341E-2</c:v>
                </c:pt>
                <c:pt idx="15">
                  <c:v>4.7460436296637536E-2</c:v>
                </c:pt>
                <c:pt idx="16">
                  <c:v>5.0095495916667891E-2</c:v>
                </c:pt>
                <c:pt idx="17">
                  <c:v>4.8541842890495693E-2</c:v>
                </c:pt>
                <c:pt idx="18">
                  <c:v>5.0899130214005876E-2</c:v>
                </c:pt>
                <c:pt idx="19">
                  <c:v>5.6420424404523634E-2</c:v>
                </c:pt>
                <c:pt idx="20">
                  <c:v>6.2840120144742134E-2</c:v>
                </c:pt>
                <c:pt idx="21">
                  <c:v>6.5432724991860217E-2</c:v>
                </c:pt>
                <c:pt idx="22">
                  <c:v>7.6086349848664928E-2</c:v>
                </c:pt>
                <c:pt idx="23">
                  <c:v>6.7039477321046981E-2</c:v>
                </c:pt>
                <c:pt idx="24">
                  <c:v>6.4510421894185446E-2</c:v>
                </c:pt>
                <c:pt idx="25">
                  <c:v>5.7416532453214049E-2</c:v>
                </c:pt>
                <c:pt idx="26">
                  <c:v>4.8599999999999997E-2</c:v>
                </c:pt>
                <c:pt idx="27">
                  <c:v>7.6399999999999996E-2</c:v>
                </c:pt>
                <c:pt idx="28">
                  <c:v>5.7799999999999997E-2</c:v>
                </c:pt>
                <c:pt idx="29">
                  <c:v>5.2999999999999999E-2</c:v>
                </c:pt>
                <c:pt idx="30">
                  <c:v>4.2599999999999999E-2</c:v>
                </c:pt>
                <c:pt idx="31">
                  <c:v>4.58E-2</c:v>
                </c:pt>
                <c:pt idx="32">
                  <c:v>4.5699999999999998E-2</c:v>
                </c:pt>
                <c:pt idx="33">
                  <c:v>4.5400000000000003E-2</c:v>
                </c:pt>
                <c:pt idx="34">
                  <c:v>4.9099999999999998E-2</c:v>
                </c:pt>
                <c:pt idx="35">
                  <c:v>6.3797319667924041E-2</c:v>
                </c:pt>
                <c:pt idx="36">
                  <c:v>9.4200000000000006E-2</c:v>
                </c:pt>
                <c:pt idx="37">
                  <c:v>9.6180510172815384E-2</c:v>
                </c:pt>
                <c:pt idx="38">
                  <c:v>9.4600000000000004E-2</c:v>
                </c:pt>
                <c:pt idx="39">
                  <c:v>0.10059999999999999</c:v>
                </c:pt>
              </c:numCache>
            </c:numRef>
          </c:val>
          <c:smooth val="0"/>
          <c:extLst>
            <c:ext xmlns:c16="http://schemas.microsoft.com/office/drawing/2014/chart" uri="{C3380CC4-5D6E-409C-BE32-E72D297353CC}">
              <c16:uniqueId val="{00000000-58C4-49C9-8488-B0D64275C10B}"/>
            </c:ext>
          </c:extLst>
        </c:ser>
        <c:ser>
          <c:idx val="1"/>
          <c:order val="1"/>
          <c:tx>
            <c:strRef>
              <c:f>Sheet1!$C$1</c:f>
              <c:strCache>
                <c:ptCount val="1"/>
                <c:pt idx="0">
                  <c:v>Middle Market 1st lien Term Loan Yields (Banks + Direct Lenders)</c:v>
                </c:pt>
              </c:strCache>
            </c:strRef>
          </c:tx>
          <c:marker>
            <c:symbol val="none"/>
          </c:marker>
          <c:cat>
            <c:strRef>
              <c:f>Sheet1!$A$2:$A$41</c:f>
              <c:strCache>
                <c:ptCount val="40"/>
                <c:pt idx="0">
                  <c:v>3Q13</c:v>
                </c:pt>
                <c:pt idx="1">
                  <c:v>4Q13</c:v>
                </c:pt>
                <c:pt idx="2">
                  <c:v>1Q14</c:v>
                </c:pt>
                <c:pt idx="3">
                  <c:v>2Q14</c:v>
                </c:pt>
                <c:pt idx="4">
                  <c:v>3Q14</c:v>
                </c:pt>
                <c:pt idx="5">
                  <c:v>4Q14</c:v>
                </c:pt>
                <c:pt idx="6">
                  <c:v>1Q15</c:v>
                </c:pt>
                <c:pt idx="7">
                  <c:v>2Q15</c:v>
                </c:pt>
                <c:pt idx="8">
                  <c:v>3Q15</c:v>
                </c:pt>
                <c:pt idx="9">
                  <c:v>4Q15</c:v>
                </c:pt>
                <c:pt idx="10">
                  <c:v>1Q16</c:v>
                </c:pt>
                <c:pt idx="11">
                  <c:v>2Q16</c:v>
                </c:pt>
                <c:pt idx="12">
                  <c:v>3Q16</c:v>
                </c:pt>
                <c:pt idx="13">
                  <c:v>4Q16</c:v>
                </c:pt>
                <c:pt idx="14">
                  <c:v>1Q17</c:v>
                </c:pt>
                <c:pt idx="15">
                  <c:v>2Q17</c:v>
                </c:pt>
                <c:pt idx="16">
                  <c:v>3Q17</c:v>
                </c:pt>
                <c:pt idx="17">
                  <c:v>4Q17</c:v>
                </c:pt>
                <c:pt idx="18">
                  <c:v>1Q18</c:v>
                </c:pt>
                <c:pt idx="19">
                  <c:v>2Q18</c:v>
                </c:pt>
                <c:pt idx="20">
                  <c:v>3Q18</c:v>
                </c:pt>
                <c:pt idx="21">
                  <c:v>4Q18</c:v>
                </c:pt>
                <c:pt idx="22">
                  <c:v>1Q19</c:v>
                </c:pt>
                <c:pt idx="23">
                  <c:v>2Q19</c:v>
                </c:pt>
                <c:pt idx="24">
                  <c:v>3Q19</c:v>
                </c:pt>
                <c:pt idx="25">
                  <c:v>4Q19</c:v>
                </c:pt>
                <c:pt idx="26">
                  <c:v>1Q20</c:v>
                </c:pt>
                <c:pt idx="27">
                  <c:v>2Q20</c:v>
                </c:pt>
                <c:pt idx="28">
                  <c:v>3Q20</c:v>
                </c:pt>
                <c:pt idx="29">
                  <c:v>4Q20</c:v>
                </c:pt>
                <c:pt idx="30">
                  <c:v>1Q21</c:v>
                </c:pt>
                <c:pt idx="31">
                  <c:v>2Q21</c:v>
                </c:pt>
                <c:pt idx="32">
                  <c:v>3Q21</c:v>
                </c:pt>
                <c:pt idx="33">
                  <c:v>4Q21</c:v>
                </c:pt>
                <c:pt idx="34">
                  <c:v>1Q22</c:v>
                </c:pt>
                <c:pt idx="35">
                  <c:v>2Q22</c:v>
                </c:pt>
                <c:pt idx="36">
                  <c:v>3Q22</c:v>
                </c:pt>
                <c:pt idx="37">
                  <c:v>4Q22</c:v>
                </c:pt>
                <c:pt idx="38">
                  <c:v>1Q23</c:v>
                </c:pt>
                <c:pt idx="39">
                  <c:v>2Q23</c:v>
                </c:pt>
              </c:strCache>
            </c:strRef>
          </c:cat>
          <c:val>
            <c:numRef>
              <c:f>Sheet1!$C$2:$C$41</c:f>
              <c:numCache>
                <c:formatCode>0.00%</c:formatCode>
                <c:ptCount val="40"/>
                <c:pt idx="0">
                  <c:v>5.7480413000178185E-2</c:v>
                </c:pt>
                <c:pt idx="1">
                  <c:v>6.1061122152938213E-2</c:v>
                </c:pt>
                <c:pt idx="2">
                  <c:v>6.1868753928044272E-2</c:v>
                </c:pt>
                <c:pt idx="3">
                  <c:v>5.8302265328602103E-2</c:v>
                </c:pt>
                <c:pt idx="4">
                  <c:v>5.939422669466865E-2</c:v>
                </c:pt>
                <c:pt idx="5">
                  <c:v>6.0025092408592426E-2</c:v>
                </c:pt>
                <c:pt idx="6">
                  <c:v>6.0014468947474114E-2</c:v>
                </c:pt>
                <c:pt idx="7">
                  <c:v>6.3653206182704994E-2</c:v>
                </c:pt>
                <c:pt idx="8">
                  <c:v>5.9730101630329338E-2</c:v>
                </c:pt>
                <c:pt idx="9">
                  <c:v>6.4088790113460845E-2</c:v>
                </c:pt>
                <c:pt idx="10">
                  <c:v>6.5281769244226268E-2</c:v>
                </c:pt>
                <c:pt idx="11">
                  <c:v>6.892480644822109E-2</c:v>
                </c:pt>
                <c:pt idx="12">
                  <c:v>6.6444842660114314E-2</c:v>
                </c:pt>
                <c:pt idx="13">
                  <c:v>6.8122870244291048E-2</c:v>
                </c:pt>
                <c:pt idx="14">
                  <c:v>6.9472198063982568E-2</c:v>
                </c:pt>
                <c:pt idx="15">
                  <c:v>6.969577625769828E-2</c:v>
                </c:pt>
                <c:pt idx="16">
                  <c:v>7.0900750444223587E-2</c:v>
                </c:pt>
                <c:pt idx="17">
                  <c:v>7.3301110517415322E-2</c:v>
                </c:pt>
                <c:pt idx="18">
                  <c:v>7.6671279562902206E-2</c:v>
                </c:pt>
                <c:pt idx="19">
                  <c:v>7.8100447673269277E-2</c:v>
                </c:pt>
                <c:pt idx="20">
                  <c:v>7.9448197837163115E-2</c:v>
                </c:pt>
                <c:pt idx="21">
                  <c:v>8.3548367277181582E-2</c:v>
                </c:pt>
                <c:pt idx="22">
                  <c:v>8.2699999999999996E-2</c:v>
                </c:pt>
                <c:pt idx="23">
                  <c:v>7.9899999999999999E-2</c:v>
                </c:pt>
                <c:pt idx="24">
                  <c:v>7.6799999999999993E-2</c:v>
                </c:pt>
                <c:pt idx="25">
                  <c:v>7.5899999999999995E-2</c:v>
                </c:pt>
                <c:pt idx="26">
                  <c:v>7.1900000000000006E-2</c:v>
                </c:pt>
                <c:pt idx="27">
                  <c:v>7.3300000000000004E-2</c:v>
                </c:pt>
                <c:pt idx="28">
                  <c:v>7.5700000000000003E-2</c:v>
                </c:pt>
                <c:pt idx="29">
                  <c:v>7.2300000000000003E-2</c:v>
                </c:pt>
                <c:pt idx="30">
                  <c:v>7.1551610283415848E-2</c:v>
                </c:pt>
                <c:pt idx="31">
                  <c:v>7.1096056918379003E-2</c:v>
                </c:pt>
                <c:pt idx="32">
                  <c:v>6.9818871143130026E-2</c:v>
                </c:pt>
                <c:pt idx="33">
                  <c:v>7.0077348463498432E-2</c:v>
                </c:pt>
                <c:pt idx="34">
                  <c:v>6.989374498997826E-2</c:v>
                </c:pt>
                <c:pt idx="35">
                  <c:v>8.1157469905672186E-2</c:v>
                </c:pt>
                <c:pt idx="36">
                  <c:v>9.6437218231476066E-2</c:v>
                </c:pt>
                <c:pt idx="37">
                  <c:v>0.11199194856226273</c:v>
                </c:pt>
                <c:pt idx="38">
                  <c:v>0.1210717219235035</c:v>
                </c:pt>
                <c:pt idx="39">
                  <c:v>0.1208781740846052</c:v>
                </c:pt>
              </c:numCache>
            </c:numRef>
          </c:val>
          <c:smooth val="0"/>
          <c:extLst>
            <c:ext xmlns:c16="http://schemas.microsoft.com/office/drawing/2014/chart" uri="{C3380CC4-5D6E-409C-BE32-E72D297353CC}">
              <c16:uniqueId val="{00000001-58C4-49C9-8488-B0D64275C10B}"/>
            </c:ext>
          </c:extLst>
        </c:ser>
        <c:ser>
          <c:idx val="2"/>
          <c:order val="2"/>
          <c:tx>
            <c:strRef>
              <c:f>Sheet1!$D$1</c:f>
              <c:strCache>
                <c:ptCount val="1"/>
                <c:pt idx="0">
                  <c:v>MM 1st Lien Term Loan Yields - DIRECT LENDERS ONLY</c:v>
                </c:pt>
              </c:strCache>
            </c:strRef>
          </c:tx>
          <c:marker>
            <c:symbol val="none"/>
          </c:marker>
          <c:cat>
            <c:strRef>
              <c:f>Sheet1!$A$2:$A$41</c:f>
              <c:strCache>
                <c:ptCount val="40"/>
                <c:pt idx="0">
                  <c:v>3Q13</c:v>
                </c:pt>
                <c:pt idx="1">
                  <c:v>4Q13</c:v>
                </c:pt>
                <c:pt idx="2">
                  <c:v>1Q14</c:v>
                </c:pt>
                <c:pt idx="3">
                  <c:v>2Q14</c:v>
                </c:pt>
                <c:pt idx="4">
                  <c:v>3Q14</c:v>
                </c:pt>
                <c:pt idx="5">
                  <c:v>4Q14</c:v>
                </c:pt>
                <c:pt idx="6">
                  <c:v>1Q15</c:v>
                </c:pt>
                <c:pt idx="7">
                  <c:v>2Q15</c:v>
                </c:pt>
                <c:pt idx="8">
                  <c:v>3Q15</c:v>
                </c:pt>
                <c:pt idx="9">
                  <c:v>4Q15</c:v>
                </c:pt>
                <c:pt idx="10">
                  <c:v>1Q16</c:v>
                </c:pt>
                <c:pt idx="11">
                  <c:v>2Q16</c:v>
                </c:pt>
                <c:pt idx="12">
                  <c:v>3Q16</c:v>
                </c:pt>
                <c:pt idx="13">
                  <c:v>4Q16</c:v>
                </c:pt>
                <c:pt idx="14">
                  <c:v>1Q17</c:v>
                </c:pt>
                <c:pt idx="15">
                  <c:v>2Q17</c:v>
                </c:pt>
                <c:pt idx="16">
                  <c:v>3Q17</c:v>
                </c:pt>
                <c:pt idx="17">
                  <c:v>4Q17</c:v>
                </c:pt>
                <c:pt idx="18">
                  <c:v>1Q18</c:v>
                </c:pt>
                <c:pt idx="19">
                  <c:v>2Q18</c:v>
                </c:pt>
                <c:pt idx="20">
                  <c:v>3Q18</c:v>
                </c:pt>
                <c:pt idx="21">
                  <c:v>4Q18</c:v>
                </c:pt>
                <c:pt idx="22">
                  <c:v>1Q19</c:v>
                </c:pt>
                <c:pt idx="23">
                  <c:v>2Q19</c:v>
                </c:pt>
                <c:pt idx="24">
                  <c:v>3Q19</c:v>
                </c:pt>
                <c:pt idx="25">
                  <c:v>4Q19</c:v>
                </c:pt>
                <c:pt idx="26">
                  <c:v>1Q20</c:v>
                </c:pt>
                <c:pt idx="27">
                  <c:v>2Q20</c:v>
                </c:pt>
                <c:pt idx="28">
                  <c:v>3Q20</c:v>
                </c:pt>
                <c:pt idx="29">
                  <c:v>4Q20</c:v>
                </c:pt>
                <c:pt idx="30">
                  <c:v>1Q21</c:v>
                </c:pt>
                <c:pt idx="31">
                  <c:v>2Q21</c:v>
                </c:pt>
                <c:pt idx="32">
                  <c:v>3Q21</c:v>
                </c:pt>
                <c:pt idx="33">
                  <c:v>4Q21</c:v>
                </c:pt>
                <c:pt idx="34">
                  <c:v>1Q22</c:v>
                </c:pt>
                <c:pt idx="35">
                  <c:v>2Q22</c:v>
                </c:pt>
                <c:pt idx="36">
                  <c:v>3Q22</c:v>
                </c:pt>
                <c:pt idx="37">
                  <c:v>4Q22</c:v>
                </c:pt>
                <c:pt idx="38">
                  <c:v>1Q23</c:v>
                </c:pt>
                <c:pt idx="39">
                  <c:v>2Q23</c:v>
                </c:pt>
              </c:strCache>
            </c:strRef>
          </c:cat>
          <c:val>
            <c:numRef>
              <c:f>Sheet1!$D$2:$D$41</c:f>
              <c:numCache>
                <c:formatCode>0.00%</c:formatCode>
                <c:ptCount val="40"/>
                <c:pt idx="0">
                  <c:v>6.5303963926342093E-2</c:v>
                </c:pt>
                <c:pt idx="1">
                  <c:v>6.8784578070312893E-2</c:v>
                </c:pt>
                <c:pt idx="2">
                  <c:v>6.5241946580788274E-2</c:v>
                </c:pt>
                <c:pt idx="3">
                  <c:v>6.4230798054561306E-2</c:v>
                </c:pt>
                <c:pt idx="4">
                  <c:v>6.4680314096850697E-2</c:v>
                </c:pt>
                <c:pt idx="5">
                  <c:v>6.7311394252835888E-2</c:v>
                </c:pt>
                <c:pt idx="6">
                  <c:v>6.6642934876842211E-2</c:v>
                </c:pt>
                <c:pt idx="7">
                  <c:v>6.9673423923619512E-2</c:v>
                </c:pt>
                <c:pt idx="8">
                  <c:v>6.5722890060482431E-2</c:v>
                </c:pt>
                <c:pt idx="9">
                  <c:v>6.9261345446553477E-2</c:v>
                </c:pt>
                <c:pt idx="10">
                  <c:v>6.936362387660483E-2</c:v>
                </c:pt>
                <c:pt idx="11">
                  <c:v>7.5151503909187151E-2</c:v>
                </c:pt>
                <c:pt idx="12">
                  <c:v>7.1717495903211512E-2</c:v>
                </c:pt>
                <c:pt idx="13">
                  <c:v>7.1907872492943448E-2</c:v>
                </c:pt>
                <c:pt idx="14">
                  <c:v>7.3303640574484352E-2</c:v>
                </c:pt>
                <c:pt idx="15">
                  <c:v>7.4135137552509514E-2</c:v>
                </c:pt>
                <c:pt idx="16">
                  <c:v>7.3938304579247272E-2</c:v>
                </c:pt>
                <c:pt idx="17">
                  <c:v>7.6425809006505196E-2</c:v>
                </c:pt>
                <c:pt idx="18">
                  <c:v>7.918344855230991E-2</c:v>
                </c:pt>
                <c:pt idx="19">
                  <c:v>8.0041609962290469E-2</c:v>
                </c:pt>
                <c:pt idx="20">
                  <c:v>8.1218377324209876E-2</c:v>
                </c:pt>
                <c:pt idx="21">
                  <c:v>8.5415757049666252E-2</c:v>
                </c:pt>
                <c:pt idx="22">
                  <c:v>8.4599999999999995E-2</c:v>
                </c:pt>
                <c:pt idx="23">
                  <c:v>8.2000000000000003E-2</c:v>
                </c:pt>
                <c:pt idx="24">
                  <c:v>7.8299999999999995E-2</c:v>
                </c:pt>
                <c:pt idx="25">
                  <c:v>7.7600000000000002E-2</c:v>
                </c:pt>
                <c:pt idx="26">
                  <c:v>7.2599999999999998E-2</c:v>
                </c:pt>
                <c:pt idx="27">
                  <c:v>7.7700000000000005E-2</c:v>
                </c:pt>
                <c:pt idx="28">
                  <c:v>7.8E-2</c:v>
                </c:pt>
                <c:pt idx="29">
                  <c:v>7.4800000000000005E-2</c:v>
                </c:pt>
                <c:pt idx="30">
                  <c:v>7.4193234543093387E-2</c:v>
                </c:pt>
                <c:pt idx="31">
                  <c:v>7.323779787235217E-2</c:v>
                </c:pt>
                <c:pt idx="32">
                  <c:v>7.1536447749042734E-2</c:v>
                </c:pt>
                <c:pt idx="33">
                  <c:v>7.1130780468964483E-2</c:v>
                </c:pt>
                <c:pt idx="34">
                  <c:v>7.1596240101805708E-2</c:v>
                </c:pt>
                <c:pt idx="35">
                  <c:v>8.2100000000000006E-2</c:v>
                </c:pt>
                <c:pt idx="36">
                  <c:v>9.7100826931543829E-2</c:v>
                </c:pt>
                <c:pt idx="37">
                  <c:v>0.11416224516130311</c:v>
                </c:pt>
                <c:pt idx="38">
                  <c:v>0.12298078061282201</c:v>
                </c:pt>
                <c:pt idx="39">
                  <c:v>0.12375209942912985</c:v>
                </c:pt>
              </c:numCache>
            </c:numRef>
          </c:val>
          <c:smooth val="0"/>
          <c:extLst>
            <c:ext xmlns:c16="http://schemas.microsoft.com/office/drawing/2014/chart" uri="{C3380CC4-5D6E-409C-BE32-E72D297353CC}">
              <c16:uniqueId val="{00000002-58C4-49C9-8488-B0D64275C10B}"/>
            </c:ext>
          </c:extLst>
        </c:ser>
        <c:dLbls>
          <c:showLegendKey val="0"/>
          <c:showVal val="0"/>
          <c:showCatName val="0"/>
          <c:showSerName val="0"/>
          <c:showPercent val="0"/>
          <c:showBubbleSize val="0"/>
        </c:dLbls>
        <c:smooth val="0"/>
        <c:axId val="299160704"/>
        <c:axId val="299162240"/>
      </c:lineChart>
      <c:catAx>
        <c:axId val="299160704"/>
        <c:scaling>
          <c:orientation val="minMax"/>
        </c:scaling>
        <c:delete val="0"/>
        <c:axPos val="b"/>
        <c:numFmt formatCode="General" sourceLinked="1"/>
        <c:majorTickMark val="out"/>
        <c:minorTickMark val="none"/>
        <c:tickLblPos val="nextTo"/>
        <c:spPr>
          <a:ln>
            <a:solidFill>
              <a:schemeClr val="bg2"/>
            </a:solidFill>
          </a:ln>
        </c:spPr>
        <c:txPr>
          <a:bodyPr rot="-5400000" vert="horz"/>
          <a:lstStyle/>
          <a:p>
            <a:pPr>
              <a:defRPr/>
            </a:pPr>
            <a:endParaRPr lang="en-US"/>
          </a:p>
        </c:txPr>
        <c:crossAx val="299162240"/>
        <c:crosses val="autoZero"/>
        <c:auto val="1"/>
        <c:lblAlgn val="ctr"/>
        <c:lblOffset val="100"/>
        <c:tickLblSkip val="1"/>
        <c:noMultiLvlLbl val="0"/>
      </c:catAx>
      <c:valAx>
        <c:axId val="299162240"/>
        <c:scaling>
          <c:orientation val="minMax"/>
          <c:min val="4.0000000000000008E-2"/>
        </c:scaling>
        <c:delete val="0"/>
        <c:axPos val="l"/>
        <c:majorGridlines>
          <c:spPr>
            <a:ln>
              <a:solidFill>
                <a:schemeClr val="bg2"/>
              </a:solidFill>
            </a:ln>
          </c:spPr>
        </c:majorGridlines>
        <c:numFmt formatCode="0.0%" sourceLinked="0"/>
        <c:majorTickMark val="out"/>
        <c:minorTickMark val="none"/>
        <c:tickLblPos val="nextTo"/>
        <c:spPr>
          <a:ln>
            <a:noFill/>
          </a:ln>
        </c:spPr>
        <c:crossAx val="299160704"/>
        <c:crosses val="autoZero"/>
        <c:crossBetween val="between"/>
        <c:majorUnit val="5.0000000000000114E-3"/>
      </c:valAx>
      <c:spPr>
        <a:ln>
          <a:noFill/>
        </a:ln>
      </c:spPr>
    </c:plotArea>
    <c:legend>
      <c:legendPos val="b"/>
      <c:layout>
        <c:manualLayout>
          <c:xMode val="edge"/>
          <c:yMode val="edge"/>
          <c:x val="0.1113574581363677"/>
          <c:y val="0.8493344687251172"/>
          <c:w val="0.8043954271744238"/>
          <c:h val="0.1423867557285676"/>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b="1" i="0" u="none" strike="noStrike" baseline="0">
                <a:effectLst/>
              </a:rPr>
              <a:t>First-lien term loan </a:t>
            </a:r>
            <a:r>
              <a:rPr lang="en-US" sz="1400">
                <a:solidFill>
                  <a:schemeClr val="tx2"/>
                </a:solidFill>
              </a:rPr>
              <a:t>yields</a:t>
            </a:r>
            <a:r>
              <a:rPr lang="en-US" sz="1400"/>
              <a:t> (3year) -annual</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6417573890220223E-2"/>
          <c:y val="0.10539635495001327"/>
          <c:w val="0.85772947885473139"/>
          <c:h val="0.6183546403609661"/>
        </c:manualLayout>
      </c:layout>
      <c:lineChart>
        <c:grouping val="standard"/>
        <c:varyColors val="0"/>
        <c:ser>
          <c:idx val="0"/>
          <c:order val="0"/>
          <c:tx>
            <c:strRef>
              <c:f>Sheet1!$B$1</c:f>
              <c:strCache>
                <c:ptCount val="1"/>
                <c:pt idx="0">
                  <c:v>Large Corp. (Syndicated) Term Loan Yields</c:v>
                </c:pt>
              </c:strCache>
            </c:strRef>
          </c:tx>
          <c:marker>
            <c:symbol val="none"/>
          </c:marker>
          <c:cat>
            <c:strRef>
              <c:f>Sheet1!$A$2:$A$12</c:f>
              <c:strCache>
                <c:ptCount val="11"/>
                <c:pt idx="0">
                  <c:v>2013</c:v>
                </c:pt>
                <c:pt idx="1">
                  <c:v>2014</c:v>
                </c:pt>
                <c:pt idx="2">
                  <c:v>2015</c:v>
                </c:pt>
                <c:pt idx="3">
                  <c:v>2016</c:v>
                </c:pt>
                <c:pt idx="4">
                  <c:v>2017</c:v>
                </c:pt>
                <c:pt idx="5">
                  <c:v>2018</c:v>
                </c:pt>
                <c:pt idx="6">
                  <c:v>2019</c:v>
                </c:pt>
                <c:pt idx="7">
                  <c:v>2020</c:v>
                </c:pt>
                <c:pt idx="8">
                  <c:v>2021</c:v>
                </c:pt>
                <c:pt idx="9">
                  <c:v>2022</c:v>
                </c:pt>
                <c:pt idx="10">
                  <c:v>1H23</c:v>
                </c:pt>
              </c:strCache>
            </c:strRef>
          </c:cat>
          <c:val>
            <c:numRef>
              <c:f>Sheet1!$B$2:$B$12</c:f>
              <c:numCache>
                <c:formatCode>0.00%</c:formatCode>
                <c:ptCount val="11"/>
                <c:pt idx="0">
                  <c:v>4.8167600260550919E-2</c:v>
                </c:pt>
                <c:pt idx="1">
                  <c:v>5.0151292673953594E-2</c:v>
                </c:pt>
                <c:pt idx="2">
                  <c:v>5.1806025594303362E-2</c:v>
                </c:pt>
                <c:pt idx="3">
                  <c:v>5.2003885498430491E-2</c:v>
                </c:pt>
                <c:pt idx="4">
                  <c:v>4.7393080728474216E-2</c:v>
                </c:pt>
                <c:pt idx="5">
                  <c:v>5.7570220252832434E-2</c:v>
                </c:pt>
                <c:pt idx="6">
                  <c:v>6.4899999999999999E-2</c:v>
                </c:pt>
                <c:pt idx="7">
                  <c:v>5.5100000000000003E-2</c:v>
                </c:pt>
                <c:pt idx="8">
                  <c:v>4.48E-2</c:v>
                </c:pt>
                <c:pt idx="9">
                  <c:v>6.83E-2</c:v>
                </c:pt>
                <c:pt idx="10">
                  <c:v>9.7799999999999998E-2</c:v>
                </c:pt>
              </c:numCache>
            </c:numRef>
          </c:val>
          <c:smooth val="0"/>
          <c:extLst>
            <c:ext xmlns:c16="http://schemas.microsoft.com/office/drawing/2014/chart" uri="{C3380CC4-5D6E-409C-BE32-E72D297353CC}">
              <c16:uniqueId val="{00000000-12C9-4E9B-A48E-9315D48AEC76}"/>
            </c:ext>
          </c:extLst>
        </c:ser>
        <c:ser>
          <c:idx val="1"/>
          <c:order val="1"/>
          <c:tx>
            <c:strRef>
              <c:f>Sheet1!$C$1</c:f>
              <c:strCache>
                <c:ptCount val="1"/>
                <c:pt idx="0">
                  <c:v>Middle Market 1st lien Term Loan Yields (Banks + Direct Lenders)</c:v>
                </c:pt>
              </c:strCache>
            </c:strRef>
          </c:tx>
          <c:marker>
            <c:symbol val="none"/>
          </c:marker>
          <c:cat>
            <c:strRef>
              <c:f>Sheet1!$A$2:$A$12</c:f>
              <c:strCache>
                <c:ptCount val="11"/>
                <c:pt idx="0">
                  <c:v>2013</c:v>
                </c:pt>
                <c:pt idx="1">
                  <c:v>2014</c:v>
                </c:pt>
                <c:pt idx="2">
                  <c:v>2015</c:v>
                </c:pt>
                <c:pt idx="3">
                  <c:v>2016</c:v>
                </c:pt>
                <c:pt idx="4">
                  <c:v>2017</c:v>
                </c:pt>
                <c:pt idx="5">
                  <c:v>2018</c:v>
                </c:pt>
                <c:pt idx="6">
                  <c:v>2019</c:v>
                </c:pt>
                <c:pt idx="7">
                  <c:v>2020</c:v>
                </c:pt>
                <c:pt idx="8">
                  <c:v>2021</c:v>
                </c:pt>
                <c:pt idx="9">
                  <c:v>2022</c:v>
                </c:pt>
                <c:pt idx="10">
                  <c:v>1H23</c:v>
                </c:pt>
              </c:strCache>
            </c:strRef>
          </c:cat>
          <c:val>
            <c:numRef>
              <c:f>Sheet1!$C$2:$C$12</c:f>
              <c:numCache>
                <c:formatCode>0.00%</c:formatCode>
                <c:ptCount val="11"/>
                <c:pt idx="0">
                  <c:v>6.0699999999999997E-2</c:v>
                </c:pt>
                <c:pt idx="1">
                  <c:v>5.9400000000000001E-2</c:v>
                </c:pt>
                <c:pt idx="2">
                  <c:v>6.1699999999999998E-2</c:v>
                </c:pt>
                <c:pt idx="3">
                  <c:v>6.7299999999999999E-2</c:v>
                </c:pt>
                <c:pt idx="4">
                  <c:v>7.0900000000000005E-2</c:v>
                </c:pt>
                <c:pt idx="5">
                  <c:v>7.9600000000000004E-2</c:v>
                </c:pt>
                <c:pt idx="6">
                  <c:v>7.85E-2</c:v>
                </c:pt>
                <c:pt idx="7">
                  <c:v>7.2800000000000004E-2</c:v>
                </c:pt>
                <c:pt idx="8">
                  <c:v>7.0499999999999993E-2</c:v>
                </c:pt>
                <c:pt idx="9">
                  <c:v>9.01E-2</c:v>
                </c:pt>
                <c:pt idx="10">
                  <c:v>0.121</c:v>
                </c:pt>
              </c:numCache>
            </c:numRef>
          </c:val>
          <c:smooth val="0"/>
          <c:extLst>
            <c:ext xmlns:c16="http://schemas.microsoft.com/office/drawing/2014/chart" uri="{C3380CC4-5D6E-409C-BE32-E72D297353CC}">
              <c16:uniqueId val="{00000001-12C9-4E9B-A48E-9315D48AEC76}"/>
            </c:ext>
          </c:extLst>
        </c:ser>
        <c:ser>
          <c:idx val="2"/>
          <c:order val="2"/>
          <c:tx>
            <c:strRef>
              <c:f>Sheet1!$D$1</c:f>
              <c:strCache>
                <c:ptCount val="1"/>
                <c:pt idx="0">
                  <c:v>MM 1st Lien Term Loan Yields - DIRECT LENDERS ONLY</c:v>
                </c:pt>
              </c:strCache>
            </c:strRef>
          </c:tx>
          <c:marker>
            <c:symbol val="none"/>
          </c:marker>
          <c:cat>
            <c:strRef>
              <c:f>Sheet1!$A$2:$A$12</c:f>
              <c:strCache>
                <c:ptCount val="11"/>
                <c:pt idx="0">
                  <c:v>2013</c:v>
                </c:pt>
                <c:pt idx="1">
                  <c:v>2014</c:v>
                </c:pt>
                <c:pt idx="2">
                  <c:v>2015</c:v>
                </c:pt>
                <c:pt idx="3">
                  <c:v>2016</c:v>
                </c:pt>
                <c:pt idx="4">
                  <c:v>2017</c:v>
                </c:pt>
                <c:pt idx="5">
                  <c:v>2018</c:v>
                </c:pt>
                <c:pt idx="6">
                  <c:v>2019</c:v>
                </c:pt>
                <c:pt idx="7">
                  <c:v>2020</c:v>
                </c:pt>
                <c:pt idx="8">
                  <c:v>2021</c:v>
                </c:pt>
                <c:pt idx="9">
                  <c:v>2022</c:v>
                </c:pt>
                <c:pt idx="10">
                  <c:v>1H23</c:v>
                </c:pt>
              </c:strCache>
            </c:strRef>
          </c:cat>
          <c:val>
            <c:numRef>
              <c:f>Sheet1!$D$2:$D$12</c:f>
              <c:numCache>
                <c:formatCode>0.00%</c:formatCode>
                <c:ptCount val="11"/>
                <c:pt idx="0">
                  <c:v>6.7799999999999999E-2</c:v>
                </c:pt>
                <c:pt idx="1">
                  <c:v>6.4899999999999999E-2</c:v>
                </c:pt>
                <c:pt idx="2">
                  <c:v>6.7599999999999993E-2</c:v>
                </c:pt>
                <c:pt idx="3">
                  <c:v>7.1900000000000006E-2</c:v>
                </c:pt>
                <c:pt idx="4">
                  <c:v>7.3999999999999996E-2</c:v>
                </c:pt>
                <c:pt idx="5">
                  <c:v>8.1500000000000003E-2</c:v>
                </c:pt>
                <c:pt idx="6">
                  <c:v>8.0399999999999999E-2</c:v>
                </c:pt>
                <c:pt idx="7">
                  <c:v>7.4899999999999994E-2</c:v>
                </c:pt>
                <c:pt idx="8">
                  <c:v>7.22E-2</c:v>
                </c:pt>
                <c:pt idx="9">
                  <c:v>9.1200000000000003E-2</c:v>
                </c:pt>
                <c:pt idx="10">
                  <c:v>0.1234</c:v>
                </c:pt>
              </c:numCache>
            </c:numRef>
          </c:val>
          <c:smooth val="0"/>
          <c:extLst>
            <c:ext xmlns:c16="http://schemas.microsoft.com/office/drawing/2014/chart" uri="{C3380CC4-5D6E-409C-BE32-E72D297353CC}">
              <c16:uniqueId val="{00000001-FF14-4EE1-9F7D-6213C779E1B7}"/>
            </c:ext>
          </c:extLst>
        </c:ser>
        <c:dLbls>
          <c:showLegendKey val="0"/>
          <c:showVal val="0"/>
          <c:showCatName val="0"/>
          <c:showSerName val="0"/>
          <c:showPercent val="0"/>
          <c:showBubbleSize val="0"/>
        </c:dLbls>
        <c:smooth val="0"/>
        <c:axId val="299160704"/>
        <c:axId val="299162240"/>
      </c:lineChart>
      <c:catAx>
        <c:axId val="299160704"/>
        <c:scaling>
          <c:orientation val="minMax"/>
        </c:scaling>
        <c:delete val="0"/>
        <c:axPos val="b"/>
        <c:numFmt formatCode="General" sourceLinked="1"/>
        <c:majorTickMark val="out"/>
        <c:minorTickMark val="none"/>
        <c:tickLblPos val="nextTo"/>
        <c:spPr>
          <a:ln>
            <a:solidFill>
              <a:schemeClr val="bg2"/>
            </a:solidFill>
          </a:ln>
        </c:spPr>
        <c:txPr>
          <a:bodyPr rot="-5400000" vert="horz"/>
          <a:lstStyle/>
          <a:p>
            <a:pPr>
              <a:defRPr/>
            </a:pPr>
            <a:endParaRPr lang="en-US"/>
          </a:p>
        </c:txPr>
        <c:crossAx val="299162240"/>
        <c:crosses val="autoZero"/>
        <c:auto val="1"/>
        <c:lblAlgn val="ctr"/>
        <c:lblOffset val="100"/>
        <c:noMultiLvlLbl val="0"/>
      </c:catAx>
      <c:valAx>
        <c:axId val="299162240"/>
        <c:scaling>
          <c:orientation val="minMax"/>
          <c:max val="0.13"/>
          <c:min val="4.0000000000000008E-2"/>
        </c:scaling>
        <c:delete val="0"/>
        <c:axPos val="l"/>
        <c:majorGridlines>
          <c:spPr>
            <a:ln>
              <a:solidFill>
                <a:schemeClr val="bg2"/>
              </a:solidFill>
            </a:ln>
          </c:spPr>
        </c:majorGridlines>
        <c:numFmt formatCode="0.0%" sourceLinked="0"/>
        <c:majorTickMark val="out"/>
        <c:minorTickMark val="none"/>
        <c:tickLblPos val="nextTo"/>
        <c:spPr>
          <a:ln>
            <a:noFill/>
          </a:ln>
        </c:spPr>
        <c:crossAx val="299160704"/>
        <c:crosses val="autoZero"/>
        <c:crossBetween val="between"/>
        <c:majorUnit val="5.0000000000000114E-3"/>
      </c:valAx>
      <c:spPr>
        <a:ln>
          <a:noFill/>
        </a:ln>
      </c:spPr>
    </c:plotArea>
    <c:legend>
      <c:legendPos val="b"/>
      <c:layout>
        <c:manualLayout>
          <c:xMode val="edge"/>
          <c:yMode val="edge"/>
          <c:x val="0.12495134210168585"/>
          <c:y val="0.83809851366893739"/>
          <c:w val="0.82252060579484798"/>
          <c:h val="0.1395777669645227"/>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1" i="0" u="none" strike="noStrike" kern="1200" spc="0" baseline="0">
                <a:solidFill>
                  <a:schemeClr val="tx1"/>
                </a:solidFill>
                <a:latin typeface="+mn-lt"/>
                <a:ea typeface="+mn-ea"/>
                <a:cs typeface="+mn-cs"/>
              </a:defRPr>
            </a:pPr>
            <a:r>
              <a:rPr lang="en-US" sz="1400" b="1"/>
              <a:t>EBITDA/Interest:</a:t>
            </a:r>
            <a:r>
              <a:rPr lang="en-US" sz="1400" b="1" baseline="0"/>
              <a:t> l</a:t>
            </a:r>
            <a:r>
              <a:rPr lang="en-US" sz="1400" b="1"/>
              <a:t>everage</a:t>
            </a:r>
            <a:r>
              <a:rPr lang="en-US" sz="1400" b="1" baseline="0"/>
              <a:t> &lt; 4.0x</a:t>
            </a:r>
            <a:endParaRPr lang="en-US" sz="1400" b="1"/>
          </a:p>
        </c:rich>
      </c:tx>
      <c:layout>
        <c:manualLayout>
          <c:xMode val="edge"/>
          <c:yMode val="edge"/>
          <c:x val="2.2101089301871752E-3"/>
          <c:y val="2.9644414973388597E-3"/>
        </c:manualLayout>
      </c:layout>
      <c:overlay val="1"/>
      <c:spPr>
        <a:noFill/>
        <a:ln>
          <a:noFill/>
        </a:ln>
        <a:effectLst/>
      </c:spPr>
    </c:title>
    <c:autoTitleDeleted val="0"/>
    <c:plotArea>
      <c:layout>
        <c:manualLayout>
          <c:layoutTarget val="inner"/>
          <c:xMode val="edge"/>
          <c:yMode val="edge"/>
          <c:x val="7.8260097026792791E-2"/>
          <c:y val="0.18147564804565203"/>
          <c:w val="0.91832287864943152"/>
          <c:h val="0.60875462926034385"/>
        </c:manualLayout>
      </c:layout>
      <c:barChart>
        <c:barDir val="col"/>
        <c:grouping val="clustered"/>
        <c:varyColors val="0"/>
        <c:ser>
          <c:idx val="0"/>
          <c:order val="0"/>
          <c:tx>
            <c:strRef>
              <c:f>Sheet1!$B$1</c:f>
              <c:strCache>
                <c:ptCount val="1"/>
                <c:pt idx="0">
                  <c:v>Leverage &lt; 4.0x</c:v>
                </c:pt>
              </c:strCache>
            </c:strRef>
          </c:tx>
          <c:spPr>
            <a:ln w="28575" cap="rnd">
              <a:solidFill>
                <a:schemeClr val="accent1"/>
              </a:solidFill>
              <a:round/>
            </a:ln>
            <a:effectLst/>
          </c:spPr>
          <c:invertIfNegative val="0"/>
          <c:cat>
            <c:strRef>
              <c:f>Sheet1!$A$2:$A$20</c:f>
              <c:strCache>
                <c:ptCount val="19"/>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pt idx="16">
                  <c:v>4Q22</c:v>
                </c:pt>
                <c:pt idx="17">
                  <c:v>1Q23</c:v>
                </c:pt>
                <c:pt idx="18">
                  <c:v>2Q23</c:v>
                </c:pt>
              </c:strCache>
            </c:strRef>
          </c:cat>
          <c:val>
            <c:numRef>
              <c:f>Sheet1!$B$2:$B$20</c:f>
              <c:numCache>
                <c:formatCode>General</c:formatCode>
                <c:ptCount val="19"/>
                <c:pt idx="0">
                  <c:v>4.3099999999999996</c:v>
                </c:pt>
                <c:pt idx="1">
                  <c:v>3.82</c:v>
                </c:pt>
                <c:pt idx="2">
                  <c:v>4.3</c:v>
                </c:pt>
                <c:pt idx="3">
                  <c:v>3.76</c:v>
                </c:pt>
                <c:pt idx="4">
                  <c:v>4.2300000000000004</c:v>
                </c:pt>
                <c:pt idx="5">
                  <c:v>4.12</c:v>
                </c:pt>
                <c:pt idx="6">
                  <c:v>5.01</c:v>
                </c:pt>
                <c:pt idx="7">
                  <c:v>4.38</c:v>
                </c:pt>
                <c:pt idx="8">
                  <c:v>4.38</c:v>
                </c:pt>
                <c:pt idx="9">
                  <c:v>4.12</c:v>
                </c:pt>
                <c:pt idx="10">
                  <c:v>4.63</c:v>
                </c:pt>
                <c:pt idx="11">
                  <c:v>4.4000000000000004</c:v>
                </c:pt>
                <c:pt idx="12">
                  <c:v>4.38</c:v>
                </c:pt>
                <c:pt idx="13">
                  <c:v>4.26</c:v>
                </c:pt>
                <c:pt idx="14" formatCode="0.00">
                  <c:v>4.4400000000000004</c:v>
                </c:pt>
                <c:pt idx="15">
                  <c:v>3.99</c:v>
                </c:pt>
                <c:pt idx="16" formatCode="0.00">
                  <c:v>3.13</c:v>
                </c:pt>
                <c:pt idx="17" formatCode="0.00">
                  <c:v>3.34</c:v>
                </c:pt>
                <c:pt idx="18" formatCode="0.00">
                  <c:v>3</c:v>
                </c:pt>
              </c:numCache>
            </c:numRef>
          </c:val>
          <c:extLst>
            <c:ext xmlns:c16="http://schemas.microsoft.com/office/drawing/2014/chart" uri="{C3380CC4-5D6E-409C-BE32-E72D297353CC}">
              <c16:uniqueId val="{00000000-E652-466B-BCBC-C6B4C6B21027}"/>
            </c:ext>
          </c:extLst>
        </c:ser>
        <c:dLbls>
          <c:showLegendKey val="0"/>
          <c:showVal val="0"/>
          <c:showCatName val="0"/>
          <c:showSerName val="0"/>
          <c:showPercent val="0"/>
          <c:showBubbleSize val="0"/>
        </c:dLbls>
        <c:gapWidth val="150"/>
        <c:axId val="272098432"/>
        <c:axId val="272099968"/>
      </c:barChart>
      <c:catAx>
        <c:axId val="27209843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72099968"/>
        <c:crosses val="autoZero"/>
        <c:auto val="1"/>
        <c:lblAlgn val="ctr"/>
        <c:lblOffset val="100"/>
        <c:tickLblSkip val="2"/>
        <c:noMultiLvlLbl val="0"/>
      </c:catAx>
      <c:valAx>
        <c:axId val="272099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72098432"/>
        <c:crosses val="autoZero"/>
        <c:crossBetween val="between"/>
      </c:valAx>
      <c:spPr>
        <a:noFill/>
        <a:ln>
          <a:noFill/>
        </a:ln>
        <a:effectLst/>
      </c:spPr>
    </c:plotArea>
    <c:legend>
      <c:legendPos val="b"/>
      <c:layout>
        <c:manualLayout>
          <c:xMode val="edge"/>
          <c:yMode val="edge"/>
          <c:x val="0.38261859593375175"/>
          <c:y val="0.9285399455314105"/>
          <c:w val="0.22823974534463409"/>
          <c:h val="6.82138177011520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EBITDA/Interest:</a:t>
            </a:r>
            <a:r>
              <a:rPr lang="en-US" sz="1400" b="1" baseline="0"/>
              <a:t> l</a:t>
            </a:r>
            <a:r>
              <a:rPr lang="en-US" sz="1400" b="1"/>
              <a:t>everage</a:t>
            </a:r>
            <a:r>
              <a:rPr lang="en-US" sz="1400" b="1" baseline="0"/>
              <a:t> 4.0x – 6.0x</a:t>
            </a:r>
            <a:endParaRPr lang="en-US" sz="1400" b="1"/>
          </a:p>
        </c:rich>
      </c:tx>
      <c:layout>
        <c:manualLayout>
          <c:xMode val="edge"/>
          <c:yMode val="edge"/>
          <c:x val="2.2101089301871752E-3"/>
          <c:y val="2.9644414973388597E-3"/>
        </c:manualLayout>
      </c:layout>
      <c:overlay val="1"/>
      <c:spPr>
        <a:noFill/>
        <a:ln>
          <a:noFill/>
        </a:ln>
        <a:effectLst/>
      </c:spPr>
    </c:title>
    <c:autoTitleDeleted val="0"/>
    <c:plotArea>
      <c:layout>
        <c:manualLayout>
          <c:layoutTarget val="inner"/>
          <c:xMode val="edge"/>
          <c:yMode val="edge"/>
          <c:x val="6.7557999387784493E-2"/>
          <c:y val="0.18147564804565203"/>
          <c:w val="0.91108655840150787"/>
          <c:h val="0.60296591724876647"/>
        </c:manualLayout>
      </c:layout>
      <c:barChart>
        <c:barDir val="col"/>
        <c:grouping val="clustered"/>
        <c:varyColors val="0"/>
        <c:ser>
          <c:idx val="0"/>
          <c:order val="0"/>
          <c:tx>
            <c:strRef>
              <c:f>Sheet1!$B$1</c:f>
              <c:strCache>
                <c:ptCount val="1"/>
                <c:pt idx="0">
                  <c:v>Leverage 4.0x-6.0x</c:v>
                </c:pt>
              </c:strCache>
            </c:strRef>
          </c:tx>
          <c:spPr>
            <a:ln w="28575" cap="rnd">
              <a:solidFill>
                <a:schemeClr val="accent1"/>
              </a:solidFill>
              <a:round/>
            </a:ln>
            <a:effectLst/>
          </c:spPr>
          <c:invertIfNegative val="0"/>
          <c:cat>
            <c:strRef>
              <c:f>Sheet1!$A$2:$A$20</c:f>
              <c:strCache>
                <c:ptCount val="19"/>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pt idx="16">
                  <c:v>4Q22</c:v>
                </c:pt>
                <c:pt idx="17">
                  <c:v>1Q23</c:v>
                </c:pt>
                <c:pt idx="18">
                  <c:v>2Q23</c:v>
                </c:pt>
              </c:strCache>
            </c:strRef>
          </c:cat>
          <c:val>
            <c:numRef>
              <c:f>Sheet1!$B$2:$B$20</c:f>
              <c:numCache>
                <c:formatCode>0.00</c:formatCode>
                <c:ptCount val="19"/>
                <c:pt idx="0" formatCode="General">
                  <c:v>2.66</c:v>
                </c:pt>
                <c:pt idx="1">
                  <c:v>2.6</c:v>
                </c:pt>
                <c:pt idx="2">
                  <c:v>2.6</c:v>
                </c:pt>
                <c:pt idx="3" formatCode="General">
                  <c:v>2.63</c:v>
                </c:pt>
                <c:pt idx="4" formatCode="General">
                  <c:v>2.7</c:v>
                </c:pt>
                <c:pt idx="5" formatCode="General">
                  <c:v>2.87</c:v>
                </c:pt>
                <c:pt idx="6" formatCode="General">
                  <c:v>3.2</c:v>
                </c:pt>
                <c:pt idx="7" formatCode="General">
                  <c:v>2.78</c:v>
                </c:pt>
                <c:pt idx="8" formatCode="General">
                  <c:v>3.05</c:v>
                </c:pt>
                <c:pt idx="9" formatCode="General">
                  <c:v>3.07</c:v>
                </c:pt>
                <c:pt idx="10" formatCode="General">
                  <c:v>3.1</c:v>
                </c:pt>
                <c:pt idx="11" formatCode="General">
                  <c:v>2.98</c:v>
                </c:pt>
                <c:pt idx="12" formatCode="General">
                  <c:v>3.09</c:v>
                </c:pt>
                <c:pt idx="13" formatCode="General">
                  <c:v>2.97</c:v>
                </c:pt>
                <c:pt idx="14">
                  <c:v>2.89</c:v>
                </c:pt>
                <c:pt idx="15" formatCode="General">
                  <c:v>2.5</c:v>
                </c:pt>
                <c:pt idx="16">
                  <c:v>2.16</c:v>
                </c:pt>
                <c:pt idx="17">
                  <c:v>2.09</c:v>
                </c:pt>
                <c:pt idx="18">
                  <c:v>1.97</c:v>
                </c:pt>
              </c:numCache>
            </c:numRef>
          </c:val>
          <c:extLst>
            <c:ext xmlns:c16="http://schemas.microsoft.com/office/drawing/2014/chart" uri="{C3380CC4-5D6E-409C-BE32-E72D297353CC}">
              <c16:uniqueId val="{00000000-BB00-453C-AB8D-E8AAAA959571}"/>
            </c:ext>
          </c:extLst>
        </c:ser>
        <c:dLbls>
          <c:showLegendKey val="0"/>
          <c:showVal val="0"/>
          <c:showCatName val="0"/>
          <c:showSerName val="0"/>
          <c:showPercent val="0"/>
          <c:showBubbleSize val="0"/>
        </c:dLbls>
        <c:gapWidth val="150"/>
        <c:axId val="128661760"/>
        <c:axId val="128700416"/>
      </c:barChart>
      <c:catAx>
        <c:axId val="128661760"/>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700416"/>
        <c:crosses val="autoZero"/>
        <c:auto val="1"/>
        <c:lblAlgn val="ctr"/>
        <c:lblOffset val="100"/>
        <c:tickLblSkip val="2"/>
        <c:noMultiLvlLbl val="0"/>
      </c:catAx>
      <c:valAx>
        <c:axId val="128700416"/>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661760"/>
        <c:crosses val="autoZero"/>
        <c:crossBetween val="between"/>
      </c:valAx>
      <c:spPr>
        <a:noFill/>
        <a:ln>
          <a:noFill/>
        </a:ln>
        <a:effectLst/>
      </c:spPr>
    </c:plotArea>
    <c:legend>
      <c:legendPos val="b"/>
      <c:layout>
        <c:manualLayout>
          <c:xMode val="edge"/>
          <c:yMode val="edge"/>
          <c:x val="0.29020694458369356"/>
          <c:y val="0.92872956003509699"/>
          <c:w val="0.41958626235443108"/>
          <c:h val="6.62397301639755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EBITDA/Interest</a:t>
            </a:r>
            <a:r>
              <a:rPr lang="en-US" sz="1400" b="1" baseline="0"/>
              <a:t>: l</a:t>
            </a:r>
            <a:r>
              <a:rPr lang="en-US" sz="1400" b="1"/>
              <a:t>everage</a:t>
            </a:r>
            <a:r>
              <a:rPr lang="en-US" sz="1400" b="1" baseline="0"/>
              <a:t> &gt;= 6.0x</a:t>
            </a:r>
            <a:endParaRPr lang="en-US" sz="1400" b="1"/>
          </a:p>
        </c:rich>
      </c:tx>
      <c:layout>
        <c:manualLayout>
          <c:xMode val="edge"/>
          <c:yMode val="edge"/>
          <c:x val="2.2101089301871752E-3"/>
          <c:y val="2.9644414973388597E-3"/>
        </c:manualLayout>
      </c:layout>
      <c:overlay val="1"/>
      <c:spPr>
        <a:noFill/>
        <a:ln>
          <a:noFill/>
        </a:ln>
        <a:effectLst/>
      </c:spPr>
    </c:title>
    <c:autoTitleDeleted val="0"/>
    <c:plotArea>
      <c:layout>
        <c:manualLayout>
          <c:layoutTarget val="inner"/>
          <c:xMode val="edge"/>
          <c:yMode val="edge"/>
          <c:x val="8.6208416005674471E-2"/>
          <c:y val="0.18147564804565203"/>
          <c:w val="0.89243616315657837"/>
          <c:h val="0.6086999296747182"/>
        </c:manualLayout>
      </c:layout>
      <c:barChart>
        <c:barDir val="col"/>
        <c:grouping val="clustered"/>
        <c:varyColors val="0"/>
        <c:ser>
          <c:idx val="0"/>
          <c:order val="0"/>
          <c:tx>
            <c:strRef>
              <c:f>Sheet1!$B$1</c:f>
              <c:strCache>
                <c:ptCount val="1"/>
                <c:pt idx="0">
                  <c:v>Leverage &gt; 6.0x</c:v>
                </c:pt>
              </c:strCache>
            </c:strRef>
          </c:tx>
          <c:spPr>
            <a:ln w="28575" cap="rnd">
              <a:solidFill>
                <a:schemeClr val="accent1"/>
              </a:solidFill>
              <a:round/>
            </a:ln>
            <a:effectLst/>
          </c:spPr>
          <c:invertIfNegative val="0"/>
          <c:cat>
            <c:strRef>
              <c:f>Sheet1!$A$2:$A$20</c:f>
              <c:strCache>
                <c:ptCount val="19"/>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pt idx="16">
                  <c:v>4Q22</c:v>
                </c:pt>
                <c:pt idx="17">
                  <c:v>1Q23</c:v>
                </c:pt>
                <c:pt idx="18">
                  <c:v>2Q23</c:v>
                </c:pt>
              </c:strCache>
            </c:strRef>
          </c:cat>
          <c:val>
            <c:numRef>
              <c:f>Sheet1!$B$2:$B$20</c:f>
              <c:numCache>
                <c:formatCode>General</c:formatCode>
                <c:ptCount val="19"/>
                <c:pt idx="0">
                  <c:v>1.79</c:v>
                </c:pt>
                <c:pt idx="1">
                  <c:v>1.92</c:v>
                </c:pt>
                <c:pt idx="2">
                  <c:v>1.9</c:v>
                </c:pt>
                <c:pt idx="3">
                  <c:v>1.86</c:v>
                </c:pt>
                <c:pt idx="4">
                  <c:v>2.14</c:v>
                </c:pt>
                <c:pt idx="5">
                  <c:v>2.87</c:v>
                </c:pt>
                <c:pt idx="6">
                  <c:v>2.35</c:v>
                </c:pt>
                <c:pt idx="7">
                  <c:v>2.13</c:v>
                </c:pt>
                <c:pt idx="8">
                  <c:v>2.4300000000000002</c:v>
                </c:pt>
                <c:pt idx="9">
                  <c:v>2.0299999999999998</c:v>
                </c:pt>
                <c:pt idx="10">
                  <c:v>2.35</c:v>
                </c:pt>
                <c:pt idx="11">
                  <c:v>2.33</c:v>
                </c:pt>
                <c:pt idx="12">
                  <c:v>2.2400000000000002</c:v>
                </c:pt>
                <c:pt idx="13">
                  <c:v>2.23</c:v>
                </c:pt>
                <c:pt idx="14" formatCode="0.00">
                  <c:v>2.14</c:v>
                </c:pt>
                <c:pt idx="15">
                  <c:v>1.87</c:v>
                </c:pt>
                <c:pt idx="16" formatCode="0.00">
                  <c:v>1.8</c:v>
                </c:pt>
                <c:pt idx="17" formatCode="0.00">
                  <c:v>1.84</c:v>
                </c:pt>
                <c:pt idx="18" formatCode="0.00">
                  <c:v>1.49</c:v>
                </c:pt>
              </c:numCache>
            </c:numRef>
          </c:val>
          <c:extLst>
            <c:ext xmlns:c16="http://schemas.microsoft.com/office/drawing/2014/chart" uri="{C3380CC4-5D6E-409C-BE32-E72D297353CC}">
              <c16:uniqueId val="{00000000-76E6-44E6-8DC7-BCAD5F425F82}"/>
            </c:ext>
          </c:extLst>
        </c:ser>
        <c:dLbls>
          <c:showLegendKey val="0"/>
          <c:showVal val="0"/>
          <c:showCatName val="0"/>
          <c:showSerName val="0"/>
          <c:showPercent val="0"/>
          <c:showBubbleSize val="0"/>
        </c:dLbls>
        <c:gapWidth val="150"/>
        <c:axId val="128729088"/>
        <c:axId val="128730624"/>
      </c:barChart>
      <c:catAx>
        <c:axId val="128729088"/>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730624"/>
        <c:crosses val="autoZero"/>
        <c:auto val="1"/>
        <c:lblAlgn val="ctr"/>
        <c:lblOffset val="100"/>
        <c:tickLblSkip val="2"/>
        <c:noMultiLvlLbl val="0"/>
      </c:catAx>
      <c:valAx>
        <c:axId val="128730624"/>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729088"/>
        <c:crosses val="autoZero"/>
        <c:crossBetween val="between"/>
      </c:valAx>
      <c:spPr>
        <a:noFill/>
        <a:ln>
          <a:noFill/>
        </a:ln>
        <a:effectLst/>
      </c:spPr>
    </c:plotArea>
    <c:legend>
      <c:legendPos val="b"/>
      <c:layout>
        <c:manualLayout>
          <c:xMode val="edge"/>
          <c:yMode val="edge"/>
          <c:x val="0.29020694458369356"/>
          <c:y val="0.92795894533940149"/>
          <c:w val="0.41958626235443108"/>
          <c:h val="7.20410546605985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EBITDA/Interest:</a:t>
            </a:r>
            <a:r>
              <a:rPr lang="en-US" sz="1400" b="1" baseline="0"/>
              <a:t> </a:t>
            </a:r>
            <a:r>
              <a:rPr lang="en-US" sz="1400" b="1"/>
              <a:t>All</a:t>
            </a:r>
            <a:r>
              <a:rPr lang="en-US" sz="1400" b="1" baseline="0"/>
              <a:t> MM sponsored</a:t>
            </a:r>
            <a:endParaRPr lang="en-US" sz="1400" b="1"/>
          </a:p>
        </c:rich>
      </c:tx>
      <c:layout>
        <c:manualLayout>
          <c:xMode val="edge"/>
          <c:yMode val="edge"/>
          <c:x val="2.2101089301871735E-3"/>
          <c:y val="2.9644414973388623E-3"/>
        </c:manualLayout>
      </c:layout>
      <c:overlay val="1"/>
      <c:spPr>
        <a:noFill/>
        <a:ln>
          <a:noFill/>
        </a:ln>
        <a:effectLst/>
      </c:spPr>
    </c:title>
    <c:autoTitleDeleted val="0"/>
    <c:plotArea>
      <c:layout>
        <c:manualLayout>
          <c:layoutTarget val="inner"/>
          <c:xMode val="edge"/>
          <c:yMode val="edge"/>
          <c:x val="6.9558560494065585E-2"/>
          <c:y val="0.16990660948334602"/>
          <c:w val="0.85418337223414664"/>
          <c:h val="0.61448445738397239"/>
        </c:manualLayout>
      </c:layout>
      <c:barChart>
        <c:barDir val="col"/>
        <c:grouping val="clustered"/>
        <c:varyColors val="0"/>
        <c:ser>
          <c:idx val="0"/>
          <c:order val="0"/>
          <c:tx>
            <c:strRef>
              <c:f>Sheet1!$B$1</c:f>
              <c:strCache>
                <c:ptCount val="1"/>
                <c:pt idx="0">
                  <c:v>All MM sponsored</c:v>
                </c:pt>
              </c:strCache>
            </c:strRef>
          </c:tx>
          <c:spPr>
            <a:ln w="28575" cap="rnd">
              <a:solidFill>
                <a:schemeClr val="accent1"/>
              </a:solidFill>
              <a:round/>
            </a:ln>
            <a:effectLst/>
          </c:spPr>
          <c:invertIfNegative val="0"/>
          <c:cat>
            <c:strRef>
              <c:f>Sheet1!$A$2:$A$20</c:f>
              <c:strCache>
                <c:ptCount val="19"/>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pt idx="16">
                  <c:v>4Q22</c:v>
                </c:pt>
                <c:pt idx="17">
                  <c:v>1Q23</c:v>
                </c:pt>
                <c:pt idx="18">
                  <c:v>2Q23</c:v>
                </c:pt>
              </c:strCache>
            </c:strRef>
          </c:cat>
          <c:val>
            <c:numRef>
              <c:f>Sheet1!$B$2:$B$20</c:f>
              <c:numCache>
                <c:formatCode>General</c:formatCode>
                <c:ptCount val="19"/>
                <c:pt idx="0">
                  <c:v>2.97</c:v>
                </c:pt>
                <c:pt idx="1">
                  <c:v>2.85</c:v>
                </c:pt>
                <c:pt idx="2">
                  <c:v>2.9</c:v>
                </c:pt>
                <c:pt idx="3">
                  <c:v>2.68</c:v>
                </c:pt>
                <c:pt idx="4">
                  <c:v>2.99</c:v>
                </c:pt>
                <c:pt idx="5">
                  <c:v>3.07</c:v>
                </c:pt>
                <c:pt idx="6">
                  <c:v>3.67</c:v>
                </c:pt>
                <c:pt idx="7">
                  <c:v>3.25</c:v>
                </c:pt>
                <c:pt idx="8">
                  <c:v>3.32</c:v>
                </c:pt>
                <c:pt idx="9">
                  <c:v>3.14</c:v>
                </c:pt>
                <c:pt idx="10">
                  <c:v>3.29</c:v>
                </c:pt>
                <c:pt idx="11">
                  <c:v>3.16</c:v>
                </c:pt>
                <c:pt idx="12">
                  <c:v>3.22</c:v>
                </c:pt>
                <c:pt idx="13">
                  <c:v>3.07</c:v>
                </c:pt>
                <c:pt idx="14" formatCode="0.00">
                  <c:v>3.07</c:v>
                </c:pt>
                <c:pt idx="15">
                  <c:v>2.81</c:v>
                </c:pt>
                <c:pt idx="16" formatCode="0.00">
                  <c:v>2.41</c:v>
                </c:pt>
                <c:pt idx="17" formatCode="0.00">
                  <c:v>2.46</c:v>
                </c:pt>
                <c:pt idx="18" formatCode="0.00">
                  <c:v>2.2000000000000002</c:v>
                </c:pt>
              </c:numCache>
            </c:numRef>
          </c:val>
          <c:extLst>
            <c:ext xmlns:c16="http://schemas.microsoft.com/office/drawing/2014/chart" uri="{C3380CC4-5D6E-409C-BE32-E72D297353CC}">
              <c16:uniqueId val="{00000000-3403-4D99-95CE-E30EAFD88278}"/>
            </c:ext>
          </c:extLst>
        </c:ser>
        <c:dLbls>
          <c:showLegendKey val="0"/>
          <c:showVal val="0"/>
          <c:showCatName val="0"/>
          <c:showSerName val="0"/>
          <c:showPercent val="0"/>
          <c:showBubbleSize val="0"/>
        </c:dLbls>
        <c:gapWidth val="150"/>
        <c:axId val="128806272"/>
        <c:axId val="128812160"/>
      </c:barChart>
      <c:lineChart>
        <c:grouping val="standard"/>
        <c:varyColors val="0"/>
        <c:ser>
          <c:idx val="1"/>
          <c:order val="1"/>
          <c:tx>
            <c:strRef>
              <c:f>Sheet1!$C$1</c:f>
              <c:strCache>
                <c:ptCount val="1"/>
                <c:pt idx="0">
                  <c:v>3 month Libor</c:v>
                </c:pt>
              </c:strCache>
            </c:strRef>
          </c:tx>
          <c:spPr>
            <a:ln w="31750">
              <a:solidFill>
                <a:schemeClr val="tx1"/>
              </a:solidFill>
            </a:ln>
          </c:spPr>
          <c:marker>
            <c:symbol val="none"/>
          </c:marker>
          <c:cat>
            <c:strRef>
              <c:f>Sheet1!$A$2:$A$20</c:f>
              <c:strCache>
                <c:ptCount val="19"/>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pt idx="16">
                  <c:v>4Q22</c:v>
                </c:pt>
                <c:pt idx="17">
                  <c:v>1Q23</c:v>
                </c:pt>
                <c:pt idx="18">
                  <c:v>2Q23</c:v>
                </c:pt>
              </c:strCache>
            </c:strRef>
          </c:cat>
          <c:val>
            <c:numRef>
              <c:f>Sheet1!$C$2:$C$20</c:f>
              <c:numCache>
                <c:formatCode>0.00%</c:formatCode>
                <c:ptCount val="19"/>
                <c:pt idx="0">
                  <c:v>2.8076E-2</c:v>
                </c:pt>
                <c:pt idx="1">
                  <c:v>2.5996999999999999E-2</c:v>
                </c:pt>
                <c:pt idx="2">
                  <c:v>2.3199999999999998E-2</c:v>
                </c:pt>
                <c:pt idx="3">
                  <c:v>2.0799999999999999E-2</c:v>
                </c:pt>
                <c:pt idx="4">
                  <c:v>1.9099999999999999E-2</c:v>
                </c:pt>
                <c:pt idx="5">
                  <c:v>1.4500000000000001E-2</c:v>
                </c:pt>
                <c:pt idx="6">
                  <c:v>3.0000000000000001E-3</c:v>
                </c:pt>
                <c:pt idx="7">
                  <c:v>2.3E-3</c:v>
                </c:pt>
                <c:pt idx="8">
                  <c:v>2.3999999999999998E-3</c:v>
                </c:pt>
                <c:pt idx="9">
                  <c:v>1.9425E-3</c:v>
                </c:pt>
                <c:pt idx="10">
                  <c:v>1.5E-3</c:v>
                </c:pt>
                <c:pt idx="11">
                  <c:v>1.2999999999999999E-3</c:v>
                </c:pt>
                <c:pt idx="12">
                  <c:v>2.0999999999999999E-3</c:v>
                </c:pt>
                <c:pt idx="13">
                  <c:v>9.6150000000000003E-3</c:v>
                </c:pt>
                <c:pt idx="14" formatCode="0.0%">
                  <c:v>2.2851400000000001E-2</c:v>
                </c:pt>
                <c:pt idx="15" formatCode="0.0%">
                  <c:v>3.75471E-2</c:v>
                </c:pt>
                <c:pt idx="16" formatCode="0.0%">
                  <c:v>4.7672899999999997E-2</c:v>
                </c:pt>
                <c:pt idx="17" formatCode="0.0%">
                  <c:v>5.1927099999999997E-2</c:v>
                </c:pt>
                <c:pt idx="18" formatCode="0.0%">
                  <c:v>5.5454299999999998E-2</c:v>
                </c:pt>
              </c:numCache>
            </c:numRef>
          </c:val>
          <c:smooth val="0"/>
          <c:extLst>
            <c:ext xmlns:c16="http://schemas.microsoft.com/office/drawing/2014/chart" uri="{C3380CC4-5D6E-409C-BE32-E72D297353CC}">
              <c16:uniqueId val="{00000001-3403-4D99-95CE-E30EAFD88278}"/>
            </c:ext>
          </c:extLst>
        </c:ser>
        <c:ser>
          <c:idx val="2"/>
          <c:order val="2"/>
          <c:tx>
            <c:strRef>
              <c:f>Sheet1!$D$1</c:f>
              <c:strCache>
                <c:ptCount val="1"/>
                <c:pt idx="0">
                  <c:v>1 month Sofr</c:v>
                </c:pt>
              </c:strCache>
            </c:strRef>
          </c:tx>
          <c:spPr>
            <a:ln>
              <a:noFill/>
            </a:ln>
          </c:spPr>
          <c:cat>
            <c:strRef>
              <c:f>Sheet1!$A$2:$A$20</c:f>
              <c:strCache>
                <c:ptCount val="19"/>
                <c:pt idx="0">
                  <c:v>4Q18</c:v>
                </c:pt>
                <c:pt idx="1">
                  <c:v>1Q19</c:v>
                </c:pt>
                <c:pt idx="2">
                  <c:v>2Q19</c:v>
                </c:pt>
                <c:pt idx="3">
                  <c:v>3Q19</c:v>
                </c:pt>
                <c:pt idx="4">
                  <c:v>4Q19</c:v>
                </c:pt>
                <c:pt idx="5">
                  <c:v>1Q20</c:v>
                </c:pt>
                <c:pt idx="6">
                  <c:v>2Q20</c:v>
                </c:pt>
                <c:pt idx="7">
                  <c:v>3Q20</c:v>
                </c:pt>
                <c:pt idx="8">
                  <c:v>4Q20</c:v>
                </c:pt>
                <c:pt idx="9">
                  <c:v>1Q21</c:v>
                </c:pt>
                <c:pt idx="10">
                  <c:v>2Q21</c:v>
                </c:pt>
                <c:pt idx="11">
                  <c:v>3Q21</c:v>
                </c:pt>
                <c:pt idx="12">
                  <c:v>4Q21</c:v>
                </c:pt>
                <c:pt idx="13">
                  <c:v>1Q22</c:v>
                </c:pt>
                <c:pt idx="14">
                  <c:v>2Q22</c:v>
                </c:pt>
                <c:pt idx="15">
                  <c:v>3Q22</c:v>
                </c:pt>
                <c:pt idx="16">
                  <c:v>4Q22</c:v>
                </c:pt>
                <c:pt idx="17">
                  <c:v>1Q23</c:v>
                </c:pt>
                <c:pt idx="18">
                  <c:v>2Q23</c:v>
                </c:pt>
              </c:strCache>
            </c:strRef>
          </c:cat>
          <c:val>
            <c:numRef>
              <c:f>Sheet1!$D$2:$D$20</c:f>
              <c:numCache>
                <c:formatCode>General</c:formatCode>
                <c:ptCount val="19"/>
                <c:pt idx="13" formatCode="0.00%">
                  <c:v>3.0240000000000002E-3</c:v>
                </c:pt>
                <c:pt idx="14" formatCode="0.00%">
                  <c:v>1.6859699999999998E-2</c:v>
                </c:pt>
                <c:pt idx="15" formatCode="0.00%">
                  <c:v>3.04205E-2</c:v>
                </c:pt>
                <c:pt idx="16" formatCode="0.00%">
                  <c:v>4.3580599999999997E-2</c:v>
                </c:pt>
                <c:pt idx="17" formatCode="0.00%">
                  <c:v>4.8024699999999997E-2</c:v>
                </c:pt>
                <c:pt idx="18" formatCode="0.00%">
                  <c:v>5.1407799999999997E-2</c:v>
                </c:pt>
              </c:numCache>
            </c:numRef>
          </c:val>
          <c:smooth val="0"/>
          <c:extLst>
            <c:ext xmlns:c16="http://schemas.microsoft.com/office/drawing/2014/chart" uri="{C3380CC4-5D6E-409C-BE32-E72D297353CC}">
              <c16:uniqueId val="{00000001-29FE-476C-875B-ACBA794C698B}"/>
            </c:ext>
          </c:extLst>
        </c:ser>
        <c:dLbls>
          <c:showLegendKey val="0"/>
          <c:showVal val="0"/>
          <c:showCatName val="0"/>
          <c:showSerName val="0"/>
          <c:showPercent val="0"/>
          <c:showBubbleSize val="0"/>
        </c:dLbls>
        <c:marker val="1"/>
        <c:smooth val="0"/>
        <c:axId val="128819584"/>
        <c:axId val="128813696"/>
      </c:lineChart>
      <c:catAx>
        <c:axId val="12880627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812160"/>
        <c:crosses val="autoZero"/>
        <c:auto val="1"/>
        <c:lblAlgn val="ctr"/>
        <c:lblOffset val="100"/>
        <c:noMultiLvlLbl val="0"/>
      </c:catAx>
      <c:valAx>
        <c:axId val="1288121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8806272"/>
        <c:crosses val="autoZero"/>
        <c:crossBetween val="between"/>
      </c:valAx>
      <c:valAx>
        <c:axId val="128813696"/>
        <c:scaling>
          <c:orientation val="minMax"/>
        </c:scaling>
        <c:delete val="0"/>
        <c:axPos val="r"/>
        <c:numFmt formatCode="0.0%" sourceLinked="0"/>
        <c:majorTickMark val="out"/>
        <c:minorTickMark val="none"/>
        <c:tickLblPos val="nextTo"/>
        <c:spPr>
          <a:ln>
            <a:noFill/>
          </a:ln>
        </c:spPr>
        <c:crossAx val="128819584"/>
        <c:crosses val="max"/>
        <c:crossBetween val="between"/>
      </c:valAx>
      <c:catAx>
        <c:axId val="128819584"/>
        <c:scaling>
          <c:orientation val="minMax"/>
        </c:scaling>
        <c:delete val="1"/>
        <c:axPos val="b"/>
        <c:numFmt formatCode="General" sourceLinked="1"/>
        <c:majorTickMark val="out"/>
        <c:minorTickMark val="none"/>
        <c:tickLblPos val="none"/>
        <c:crossAx val="128813696"/>
        <c:crosses val="autoZero"/>
        <c:auto val="1"/>
        <c:lblAlgn val="ctr"/>
        <c:lblOffset val="100"/>
        <c:noMultiLvlLbl val="0"/>
      </c:catAx>
      <c:spPr>
        <a:noFill/>
        <a:ln>
          <a:noFill/>
        </a:ln>
        <a:effectLst/>
      </c:spPr>
    </c:plotArea>
    <c:legend>
      <c:legendPos val="b"/>
      <c:layout>
        <c:manualLayout>
          <c:xMode val="edge"/>
          <c:yMode val="edge"/>
          <c:x val="0.14520551562030035"/>
          <c:y val="0.92298971720491618"/>
          <c:w val="0.83260719633814306"/>
          <c:h val="7.70102827950837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sz="1400" b="1" i="0" u="none" strike="noStrike" baseline="0">
                <a:effectLst/>
                <a:latin typeface="Arial" panose="020B0604020202020204" pitchFamily="34" charset="0"/>
                <a:cs typeface="Arial" panose="020B0604020202020204" pitchFamily="34" charset="0"/>
              </a:rPr>
              <a:t>First-lien TL primary yield (3-year)</a:t>
            </a:r>
            <a:endParaRPr lang="en-US" sz="1400" b="1">
              <a:latin typeface="Arial" panose="020B0604020202020204" pitchFamily="34" charset="0"/>
              <a:cs typeface="Arial" panose="020B0604020202020204" pitchFamily="34" charset="0"/>
            </a:endParaRPr>
          </a:p>
        </c:rich>
      </c:tx>
      <c:layout>
        <c:manualLayout>
          <c:xMode val="edge"/>
          <c:yMode val="edge"/>
          <c:x val="1.0702365243918704E-3"/>
          <c:y val="1.1467629046369204E-3"/>
        </c:manualLayout>
      </c:layout>
      <c:overlay val="0"/>
    </c:title>
    <c:autoTitleDeleted val="0"/>
    <c:plotArea>
      <c:layout>
        <c:manualLayout>
          <c:layoutTarget val="inner"/>
          <c:xMode val="edge"/>
          <c:yMode val="edge"/>
          <c:x val="5.3219180659564616E-2"/>
          <c:y val="9.4562773403324585E-2"/>
          <c:w val="0.90153381160886603"/>
          <c:h val="0.65922909453614653"/>
        </c:manualLayout>
      </c:layout>
      <c:lineChart>
        <c:grouping val="standard"/>
        <c:varyColors val="0"/>
        <c:ser>
          <c:idx val="0"/>
          <c:order val="0"/>
          <c:tx>
            <c:strRef>
              <c:f>Sheet1!$B$1</c:f>
              <c:strCache>
                <c:ptCount val="1"/>
                <c:pt idx="0">
                  <c:v>B</c:v>
                </c:pt>
              </c:strCache>
            </c:strRef>
          </c:tx>
          <c:spPr>
            <a:ln w="28575">
              <a:solidFill>
                <a:srgbClr val="000000"/>
              </a:solidFill>
            </a:ln>
            <a:effectLst/>
          </c:spPr>
          <c:marker>
            <c:symbol val="none"/>
          </c:marker>
          <c:cat>
            <c:strRef>
              <c:f>Sheet1!$A$22:$A$75</c:f>
              <c:strCache>
                <c:ptCount val="54"/>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pt idx="51">
                  <c:v>4Q22</c:v>
                </c:pt>
                <c:pt idx="52">
                  <c:v>1Q23</c:v>
                </c:pt>
                <c:pt idx="53">
                  <c:v>2Q23</c:v>
                </c:pt>
              </c:strCache>
            </c:strRef>
          </c:cat>
          <c:val>
            <c:numRef>
              <c:f>Sheet1!$B$22:$B$75</c:f>
              <c:numCache>
                <c:formatCode>0.00</c:formatCode>
                <c:ptCount val="54"/>
                <c:pt idx="0">
                  <c:v>6.8699999999999997E-2</c:v>
                </c:pt>
                <c:pt idx="1">
                  <c:v>6.9099999999999995E-2</c:v>
                </c:pt>
                <c:pt idx="2">
                  <c:v>7.8899999999999998E-2</c:v>
                </c:pt>
                <c:pt idx="3">
                  <c:v>7.1300000000000002E-2</c:v>
                </c:pt>
                <c:pt idx="4">
                  <c:v>5.57E-2</c:v>
                </c:pt>
                <c:pt idx="5">
                  <c:v>6.0499999999999998E-2</c:v>
                </c:pt>
                <c:pt idx="6">
                  <c:v>7.7399999999999997E-2</c:v>
                </c:pt>
                <c:pt idx="7">
                  <c:v>7.7700000000000005E-2</c:v>
                </c:pt>
                <c:pt idx="8">
                  <c:v>6.5299999999999997E-2</c:v>
                </c:pt>
                <c:pt idx="9">
                  <c:v>6.8900000000000003E-2</c:v>
                </c:pt>
                <c:pt idx="10">
                  <c:v>6.4000000000000001E-2</c:v>
                </c:pt>
                <c:pt idx="11">
                  <c:v>6.0900000000000003E-2</c:v>
                </c:pt>
                <c:pt idx="12">
                  <c:v>5.1400000000000001E-2</c:v>
                </c:pt>
                <c:pt idx="13">
                  <c:v>5.0599999999999999E-2</c:v>
                </c:pt>
                <c:pt idx="14">
                  <c:v>5.6599999999999998E-2</c:v>
                </c:pt>
                <c:pt idx="15">
                  <c:v>5.1400000000000001E-2</c:v>
                </c:pt>
                <c:pt idx="16">
                  <c:v>4.87E-2</c:v>
                </c:pt>
                <c:pt idx="17">
                  <c:v>5.3100000000000001E-2</c:v>
                </c:pt>
                <c:pt idx="18">
                  <c:v>5.5E-2</c:v>
                </c:pt>
                <c:pt idx="19">
                  <c:v>6.3700000000000007E-2</c:v>
                </c:pt>
                <c:pt idx="20">
                  <c:v>5.8900000000000001E-2</c:v>
                </c:pt>
                <c:pt idx="21">
                  <c:v>5.0999999999999997E-2</c:v>
                </c:pt>
                <c:pt idx="22">
                  <c:v>5.5100000000000003E-2</c:v>
                </c:pt>
                <c:pt idx="23">
                  <c:v>6.6699999999999995E-2</c:v>
                </c:pt>
                <c:pt idx="24">
                  <c:v>6.9900000000000004E-2</c:v>
                </c:pt>
                <c:pt idx="25">
                  <c:v>5.8000000000000003E-2</c:v>
                </c:pt>
                <c:pt idx="26">
                  <c:v>5.7799999999999997E-2</c:v>
                </c:pt>
                <c:pt idx="27">
                  <c:v>5.3199999999999997E-2</c:v>
                </c:pt>
                <c:pt idx="28">
                  <c:v>5.0099999999999999E-2</c:v>
                </c:pt>
                <c:pt idx="29">
                  <c:v>5.21E-2</c:v>
                </c:pt>
                <c:pt idx="30">
                  <c:v>5.5E-2</c:v>
                </c:pt>
                <c:pt idx="31">
                  <c:v>5.45E-2</c:v>
                </c:pt>
                <c:pt idx="32">
                  <c:v>5.5399999999999998E-2</c:v>
                </c:pt>
                <c:pt idx="33">
                  <c:v>6.25E-2</c:v>
                </c:pt>
                <c:pt idx="34">
                  <c:v>6.7100000000000007E-2</c:v>
                </c:pt>
                <c:pt idx="35">
                  <c:v>7.0300000000000001E-2</c:v>
                </c:pt>
                <c:pt idx="36">
                  <c:v>7.85E-2</c:v>
                </c:pt>
                <c:pt idx="37">
                  <c:v>7.0499999999999993E-2</c:v>
                </c:pt>
                <c:pt idx="38">
                  <c:v>6.8900000000000003E-2</c:v>
                </c:pt>
                <c:pt idx="39">
                  <c:v>6.8699999999999997E-2</c:v>
                </c:pt>
                <c:pt idx="40">
                  <c:v>5.4699999999999999E-2</c:v>
                </c:pt>
                <c:pt idx="41">
                  <c:v>7.8200000000000006E-2</c:v>
                </c:pt>
                <c:pt idx="42">
                  <c:v>5.79E-2</c:v>
                </c:pt>
                <c:pt idx="43">
                  <c:v>5.4800000000000001E-2</c:v>
                </c:pt>
                <c:pt idx="44">
                  <c:v>4.5600000000000002E-2</c:v>
                </c:pt>
                <c:pt idx="45">
                  <c:v>4.9799999999999997E-2</c:v>
                </c:pt>
                <c:pt idx="46">
                  <c:v>4.9000000000000002E-2</c:v>
                </c:pt>
                <c:pt idx="47">
                  <c:v>4.8399999999999999E-2</c:v>
                </c:pt>
                <c:pt idx="48">
                  <c:v>5.2400000000000002E-2</c:v>
                </c:pt>
                <c:pt idx="49">
                  <c:v>6.7900000000000002E-2</c:v>
                </c:pt>
                <c:pt idx="50">
                  <c:v>0.1027</c:v>
                </c:pt>
                <c:pt idx="51">
                  <c:v>0.106</c:v>
                </c:pt>
                <c:pt idx="52">
                  <c:v>0.1003</c:v>
                </c:pt>
                <c:pt idx="53">
                  <c:v>0.1067</c:v>
                </c:pt>
              </c:numCache>
            </c:numRef>
          </c:val>
          <c:smooth val="0"/>
          <c:extLst>
            <c:ext xmlns:c16="http://schemas.microsoft.com/office/drawing/2014/chart" uri="{C3380CC4-5D6E-409C-BE32-E72D297353CC}">
              <c16:uniqueId val="{00000000-4976-47EA-B637-7511B760F075}"/>
            </c:ext>
          </c:extLst>
        </c:ser>
        <c:ser>
          <c:idx val="1"/>
          <c:order val="1"/>
          <c:tx>
            <c:strRef>
              <c:f>Sheet1!$C$1</c:f>
              <c:strCache>
                <c:ptCount val="1"/>
                <c:pt idx="0">
                  <c:v>BB</c:v>
                </c:pt>
              </c:strCache>
            </c:strRef>
          </c:tx>
          <c:spPr>
            <a:ln w="28575">
              <a:solidFill>
                <a:srgbClr val="001DFF"/>
              </a:solidFill>
            </a:ln>
          </c:spPr>
          <c:marker>
            <c:symbol val="none"/>
          </c:marker>
          <c:cat>
            <c:strRef>
              <c:f>Sheet1!$A$22:$A$75</c:f>
              <c:strCache>
                <c:ptCount val="54"/>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pt idx="51">
                  <c:v>4Q22</c:v>
                </c:pt>
                <c:pt idx="52">
                  <c:v>1Q23</c:v>
                </c:pt>
                <c:pt idx="53">
                  <c:v>2Q23</c:v>
                </c:pt>
              </c:strCache>
            </c:strRef>
          </c:cat>
          <c:val>
            <c:numRef>
              <c:f>Sheet1!$C$22:$C$75</c:f>
              <c:numCache>
                <c:formatCode>0.00</c:formatCode>
                <c:ptCount val="54"/>
                <c:pt idx="0">
                  <c:v>5.5599999999999997E-2</c:v>
                </c:pt>
                <c:pt idx="1">
                  <c:v>6.1800000000000001E-2</c:v>
                </c:pt>
                <c:pt idx="2">
                  <c:v>6.3899999999999998E-2</c:v>
                </c:pt>
                <c:pt idx="3">
                  <c:v>5.2200000000000003E-2</c:v>
                </c:pt>
                <c:pt idx="4">
                  <c:v>4.2299999999999997E-2</c:v>
                </c:pt>
                <c:pt idx="5">
                  <c:v>4.2799999999999998E-2</c:v>
                </c:pt>
                <c:pt idx="6">
                  <c:v>4.7600000000000003E-2</c:v>
                </c:pt>
                <c:pt idx="7">
                  <c:v>5.5899999999999998E-2</c:v>
                </c:pt>
                <c:pt idx="8">
                  <c:v>4.36E-2</c:v>
                </c:pt>
                <c:pt idx="9">
                  <c:v>5.67E-2</c:v>
                </c:pt>
                <c:pt idx="10">
                  <c:v>5.04E-2</c:v>
                </c:pt>
                <c:pt idx="11">
                  <c:v>4.48E-2</c:v>
                </c:pt>
                <c:pt idx="12">
                  <c:v>3.5499999999999997E-2</c:v>
                </c:pt>
                <c:pt idx="13">
                  <c:v>3.4500000000000003E-2</c:v>
                </c:pt>
                <c:pt idx="14">
                  <c:v>3.6499999999999998E-2</c:v>
                </c:pt>
                <c:pt idx="15">
                  <c:v>3.73E-2</c:v>
                </c:pt>
                <c:pt idx="16">
                  <c:v>3.5999999999999997E-2</c:v>
                </c:pt>
                <c:pt idx="17">
                  <c:v>3.9800000000000002E-2</c:v>
                </c:pt>
                <c:pt idx="18">
                  <c:v>4.1500000000000002E-2</c:v>
                </c:pt>
                <c:pt idx="19">
                  <c:v>4.4600000000000001E-2</c:v>
                </c:pt>
                <c:pt idx="20">
                  <c:v>4.3999999999999997E-2</c:v>
                </c:pt>
                <c:pt idx="21">
                  <c:v>3.85E-2</c:v>
                </c:pt>
                <c:pt idx="22">
                  <c:v>4.0899999999999999E-2</c:v>
                </c:pt>
                <c:pt idx="23">
                  <c:v>4.6100000000000002E-2</c:v>
                </c:pt>
                <c:pt idx="24">
                  <c:v>4.8000000000000001E-2</c:v>
                </c:pt>
                <c:pt idx="25">
                  <c:v>4.7100000000000003E-2</c:v>
                </c:pt>
                <c:pt idx="26">
                  <c:v>4.0399999999999998E-2</c:v>
                </c:pt>
                <c:pt idx="27">
                  <c:v>4.1000000000000002E-2</c:v>
                </c:pt>
                <c:pt idx="28">
                  <c:v>3.6700000000000003E-2</c:v>
                </c:pt>
                <c:pt idx="29">
                  <c:v>3.73E-2</c:v>
                </c:pt>
                <c:pt idx="30">
                  <c:v>0.04</c:v>
                </c:pt>
                <c:pt idx="31">
                  <c:v>3.9199999999999999E-2</c:v>
                </c:pt>
                <c:pt idx="32">
                  <c:v>4.3400000000000001E-2</c:v>
                </c:pt>
                <c:pt idx="33">
                  <c:v>4.5400000000000003E-2</c:v>
                </c:pt>
                <c:pt idx="34">
                  <c:v>4.9200000000000001E-2</c:v>
                </c:pt>
                <c:pt idx="35">
                  <c:v>5.3100000000000001E-2</c:v>
                </c:pt>
                <c:pt idx="36">
                  <c:v>6.6199999999999995E-2</c:v>
                </c:pt>
                <c:pt idx="37">
                  <c:v>5.5199999999999999E-2</c:v>
                </c:pt>
                <c:pt idx="38">
                  <c:v>5.21E-2</c:v>
                </c:pt>
                <c:pt idx="39">
                  <c:v>4.1000000000000002E-2</c:v>
                </c:pt>
                <c:pt idx="40">
                  <c:v>3.9399999999999998E-2</c:v>
                </c:pt>
                <c:pt idx="41">
                  <c:v>6.6500000000000004E-2</c:v>
                </c:pt>
                <c:pt idx="42">
                  <c:v>6.0900000000000003E-2</c:v>
                </c:pt>
                <c:pt idx="43">
                  <c:v>4.1200000000000001E-2</c:v>
                </c:pt>
                <c:pt idx="44">
                  <c:v>2.9600000000000001E-2</c:v>
                </c:pt>
                <c:pt idx="45">
                  <c:v>3.0700000000000002E-2</c:v>
                </c:pt>
                <c:pt idx="46">
                  <c:v>3.4000000000000002E-2</c:v>
                </c:pt>
                <c:pt idx="47">
                  <c:v>3.4500000000000003E-2</c:v>
                </c:pt>
                <c:pt idx="48">
                  <c:v>3.5799999999999998E-2</c:v>
                </c:pt>
                <c:pt idx="49">
                  <c:v>4.3499999999999997E-2</c:v>
                </c:pt>
                <c:pt idx="50">
                  <c:v>7.3599999999999999E-2</c:v>
                </c:pt>
                <c:pt idx="51">
                  <c:v>8.2699999999999996E-2</c:v>
                </c:pt>
                <c:pt idx="52">
                  <c:v>8.2000000000000003E-2</c:v>
                </c:pt>
                <c:pt idx="53">
                  <c:v>8.5999999999999993E-2</c:v>
                </c:pt>
              </c:numCache>
            </c:numRef>
          </c:val>
          <c:smooth val="0"/>
          <c:extLst>
            <c:ext xmlns:c16="http://schemas.microsoft.com/office/drawing/2014/chart" uri="{C3380CC4-5D6E-409C-BE32-E72D297353CC}">
              <c16:uniqueId val="{00000001-4976-47EA-B637-7511B760F075}"/>
            </c:ext>
          </c:extLst>
        </c:ser>
        <c:ser>
          <c:idx val="2"/>
          <c:order val="2"/>
          <c:tx>
            <c:strRef>
              <c:f>Sheet1!$D$1</c:f>
              <c:strCache>
                <c:ptCount val="1"/>
                <c:pt idx="0">
                  <c:v>BB/B</c:v>
                </c:pt>
              </c:strCache>
            </c:strRef>
          </c:tx>
          <c:marker>
            <c:symbol val="none"/>
          </c:marker>
          <c:cat>
            <c:strRef>
              <c:f>Sheet1!$A$22:$A$75</c:f>
              <c:strCache>
                <c:ptCount val="54"/>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pt idx="13">
                  <c:v>2Q13</c:v>
                </c:pt>
                <c:pt idx="14">
                  <c:v>3Q13</c:v>
                </c:pt>
                <c:pt idx="15">
                  <c:v>4Q13</c:v>
                </c:pt>
                <c:pt idx="16">
                  <c:v>1Q14</c:v>
                </c:pt>
                <c:pt idx="17">
                  <c:v>2Q14</c:v>
                </c:pt>
                <c:pt idx="18">
                  <c:v>3Q14</c:v>
                </c:pt>
                <c:pt idx="19">
                  <c:v>4Q14</c:v>
                </c:pt>
                <c:pt idx="20">
                  <c:v>1Q15</c:v>
                </c:pt>
                <c:pt idx="21">
                  <c:v>2Q15</c:v>
                </c:pt>
                <c:pt idx="22">
                  <c:v>3Q15</c:v>
                </c:pt>
                <c:pt idx="23">
                  <c:v>4Q15</c:v>
                </c:pt>
                <c:pt idx="24">
                  <c:v>1Q16</c:v>
                </c:pt>
                <c:pt idx="25">
                  <c:v>2Q16</c:v>
                </c:pt>
                <c:pt idx="26">
                  <c:v>3Q16</c:v>
                </c:pt>
                <c:pt idx="27">
                  <c:v>4Q16</c:v>
                </c:pt>
                <c:pt idx="28">
                  <c:v>1Q17</c:v>
                </c:pt>
                <c:pt idx="29">
                  <c:v>2Q17</c:v>
                </c:pt>
                <c:pt idx="30">
                  <c:v>3Q17</c:v>
                </c:pt>
                <c:pt idx="31">
                  <c:v>4Q17</c:v>
                </c:pt>
                <c:pt idx="32">
                  <c:v>1Q18</c:v>
                </c:pt>
                <c:pt idx="33">
                  <c:v>2Q18</c:v>
                </c:pt>
                <c:pt idx="34">
                  <c:v>3Q18</c:v>
                </c:pt>
                <c:pt idx="35">
                  <c:v>4Q18</c:v>
                </c:pt>
                <c:pt idx="36">
                  <c:v>1Q19</c:v>
                </c:pt>
                <c:pt idx="37">
                  <c:v>2Q19</c:v>
                </c:pt>
                <c:pt idx="38">
                  <c:v>3Q19</c:v>
                </c:pt>
                <c:pt idx="39">
                  <c:v>4Q19</c:v>
                </c:pt>
                <c:pt idx="40">
                  <c:v>1Q20</c:v>
                </c:pt>
                <c:pt idx="41">
                  <c:v>2Q20</c:v>
                </c:pt>
                <c:pt idx="42">
                  <c:v>3Q20</c:v>
                </c:pt>
                <c:pt idx="43">
                  <c:v>4Q20</c:v>
                </c:pt>
                <c:pt idx="44">
                  <c:v>1Q21</c:v>
                </c:pt>
                <c:pt idx="45">
                  <c:v>2Q21</c:v>
                </c:pt>
                <c:pt idx="46">
                  <c:v>3Q21</c:v>
                </c:pt>
                <c:pt idx="47">
                  <c:v>4Q21</c:v>
                </c:pt>
                <c:pt idx="48">
                  <c:v>1Q22</c:v>
                </c:pt>
                <c:pt idx="49">
                  <c:v>2Q22</c:v>
                </c:pt>
                <c:pt idx="50">
                  <c:v>3Q22</c:v>
                </c:pt>
                <c:pt idx="51">
                  <c:v>4Q22</c:v>
                </c:pt>
                <c:pt idx="52">
                  <c:v>1Q23</c:v>
                </c:pt>
                <c:pt idx="53">
                  <c:v>2Q23</c:v>
                </c:pt>
              </c:strCache>
            </c:strRef>
          </c:cat>
          <c:val>
            <c:numRef>
              <c:f>Sheet1!$D$22:$D$75</c:f>
              <c:numCache>
                <c:formatCode>General</c:formatCode>
                <c:ptCount val="54"/>
                <c:pt idx="0" formatCode="0.00">
                  <c:v>6.4299999999999996E-2</c:v>
                </c:pt>
                <c:pt idx="2" formatCode="0.00">
                  <c:v>6.1800000000000001E-2</c:v>
                </c:pt>
                <c:pt idx="3" formatCode="0.00">
                  <c:v>6.3799999999999996E-2</c:v>
                </c:pt>
                <c:pt idx="4" formatCode="0.00">
                  <c:v>5.33E-2</c:v>
                </c:pt>
                <c:pt idx="5" formatCode="0.00">
                  <c:v>5.0099999999999999E-2</c:v>
                </c:pt>
                <c:pt idx="8" formatCode="0.00%">
                  <c:v>4.7600000000000003E-2</c:v>
                </c:pt>
                <c:pt idx="9" formatCode="0.00%">
                  <c:v>6.8900000000000003E-2</c:v>
                </c:pt>
                <c:pt idx="10" formatCode="0.00%">
                  <c:v>4.9099999999999998E-2</c:v>
                </c:pt>
                <c:pt idx="11" formatCode="0.00%">
                  <c:v>5.3400000000000003E-2</c:v>
                </c:pt>
                <c:pt idx="12" formatCode="0.00%">
                  <c:v>4.1000000000000002E-2</c:v>
                </c:pt>
                <c:pt idx="13" formatCode="0.00%">
                  <c:v>4.2700000000000002E-2</c:v>
                </c:pt>
                <c:pt idx="14" formatCode="0.00%">
                  <c:v>4.5600000000000002E-2</c:v>
                </c:pt>
                <c:pt idx="15" formatCode="0.00%">
                  <c:v>4.0899999999999999E-2</c:v>
                </c:pt>
                <c:pt idx="16" formatCode="0.00%">
                  <c:v>3.6499999999999998E-2</c:v>
                </c:pt>
                <c:pt idx="17" formatCode="0.00%">
                  <c:v>4.2599999999999999E-2</c:v>
                </c:pt>
                <c:pt idx="18" formatCode="0.00%">
                  <c:v>4.41E-2</c:v>
                </c:pt>
                <c:pt idx="19" formatCode="0.00%">
                  <c:v>5.5899999999999998E-2</c:v>
                </c:pt>
                <c:pt idx="20" formatCode="0.00%">
                  <c:v>5.1999999999999998E-2</c:v>
                </c:pt>
                <c:pt idx="21" formatCode="0.00%">
                  <c:v>4.9299999999999997E-2</c:v>
                </c:pt>
                <c:pt idx="22" formatCode="0.00%">
                  <c:v>4.8500000000000001E-2</c:v>
                </c:pt>
                <c:pt idx="23" formatCode="0.00%">
                  <c:v>5.1499999999999997E-2</c:v>
                </c:pt>
                <c:pt idx="25" formatCode="0.00%">
                  <c:v>4.4400000000000002E-2</c:v>
                </c:pt>
                <c:pt idx="26" formatCode="0.00%">
                  <c:v>4.4400000000000002E-2</c:v>
                </c:pt>
                <c:pt idx="27" formatCode="0.00%">
                  <c:v>4.4999999999999998E-2</c:v>
                </c:pt>
                <c:pt idx="28" formatCode="0.00%">
                  <c:v>0.04</c:v>
                </c:pt>
                <c:pt idx="29" formatCode="0.00%">
                  <c:v>3.9E-2</c:v>
                </c:pt>
                <c:pt idx="30" formatCode="0.00%">
                  <c:v>4.2500000000000003E-2</c:v>
                </c:pt>
                <c:pt idx="31" formatCode="0.00%">
                  <c:v>4.2099999999999999E-2</c:v>
                </c:pt>
                <c:pt idx="32" formatCode="0.00%">
                  <c:v>4.82E-2</c:v>
                </c:pt>
                <c:pt idx="33" formatCode="0.00%">
                  <c:v>5.1700000000000003E-2</c:v>
                </c:pt>
                <c:pt idx="34" formatCode="0.00%">
                  <c:v>5.3800000000000001E-2</c:v>
                </c:pt>
                <c:pt idx="35" formatCode="0.00%">
                  <c:v>5.6399999999999999E-2</c:v>
                </c:pt>
                <c:pt idx="36" formatCode="0.00%">
                  <c:v>6.9099999999999995E-2</c:v>
                </c:pt>
                <c:pt idx="37" formatCode="0.00%">
                  <c:v>5.9299999999999999E-2</c:v>
                </c:pt>
                <c:pt idx="38" formatCode="0.00%">
                  <c:v>5.5100000000000003E-2</c:v>
                </c:pt>
                <c:pt idx="39" formatCode="0.00%">
                  <c:v>5.0900000000000001E-2</c:v>
                </c:pt>
                <c:pt idx="40" formatCode="0.00%">
                  <c:v>4.41E-2</c:v>
                </c:pt>
                <c:pt idx="41" formatCode="0.00%">
                  <c:v>6.3600000000000004E-2</c:v>
                </c:pt>
                <c:pt idx="43" formatCode="0.00%">
                  <c:v>4.7600000000000003E-2</c:v>
                </c:pt>
                <c:pt idx="44" formatCode="0.00%">
                  <c:v>4.1500000000000002E-2</c:v>
                </c:pt>
                <c:pt idx="45" formatCode="0.00%">
                  <c:v>4.1300000000000003E-2</c:v>
                </c:pt>
                <c:pt idx="46" formatCode="0.00%">
                  <c:v>4.02E-2</c:v>
                </c:pt>
                <c:pt idx="47" formatCode="0.00%">
                  <c:v>3.7999999999999999E-2</c:v>
                </c:pt>
                <c:pt idx="48" formatCode="0.00%">
                  <c:v>4.4999999999999998E-2</c:v>
                </c:pt>
                <c:pt idx="49" formatCode="0.00%">
                  <c:v>5.3999999999999999E-2</c:v>
                </c:pt>
                <c:pt idx="50" formatCode="0.00%">
                  <c:v>8.3400000000000002E-2</c:v>
                </c:pt>
                <c:pt idx="51" formatCode="0.00%">
                  <c:v>9.1300000000000006E-2</c:v>
                </c:pt>
                <c:pt idx="52" formatCode="0.00%">
                  <c:v>8.5300000000000001E-2</c:v>
                </c:pt>
                <c:pt idx="53" formatCode="0.00%">
                  <c:v>9.1999999999999998E-2</c:v>
                </c:pt>
              </c:numCache>
            </c:numRef>
          </c:val>
          <c:smooth val="0"/>
          <c:extLst>
            <c:ext xmlns:c16="http://schemas.microsoft.com/office/drawing/2014/chart" uri="{C3380CC4-5D6E-409C-BE32-E72D297353CC}">
              <c16:uniqueId val="{00000002-4976-47EA-B637-7511B760F075}"/>
            </c:ext>
          </c:extLst>
        </c:ser>
        <c:dLbls>
          <c:showLegendKey val="0"/>
          <c:showVal val="0"/>
          <c:showCatName val="0"/>
          <c:showSerName val="0"/>
          <c:showPercent val="0"/>
          <c:showBubbleSize val="0"/>
        </c:dLbls>
        <c:smooth val="0"/>
        <c:axId val="352090384"/>
        <c:axId val="351487192"/>
      </c:lineChart>
      <c:catAx>
        <c:axId val="352090384"/>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487192"/>
        <c:crosses val="autoZero"/>
        <c:auto val="1"/>
        <c:lblAlgn val="ctr"/>
        <c:lblOffset val="100"/>
        <c:noMultiLvlLbl val="0"/>
      </c:catAx>
      <c:valAx>
        <c:axId val="351487192"/>
        <c:scaling>
          <c:orientation val="minMax"/>
          <c:max val="0.11000000000000001"/>
          <c:min val="2.0000000000000004E-2"/>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52090384"/>
        <c:crosses val="autoZero"/>
        <c:crossBetween val="between"/>
        <c:majorUnit val="1.0000000000000002E-2"/>
      </c:valAx>
      <c:spPr>
        <a:ln>
          <a:noFill/>
        </a:ln>
      </c:spPr>
    </c:plotArea>
    <c:legend>
      <c:legendPos val="b"/>
      <c:layout>
        <c:manualLayout>
          <c:xMode val="edge"/>
          <c:yMode val="edge"/>
          <c:x val="0.25345085424015318"/>
          <c:y val="0.89180730533683283"/>
          <c:w val="0.57610111167648403"/>
          <c:h val="4.9859361329833769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baseline="0">
                <a:latin typeface="Arial" panose="020B0604020202020204" pitchFamily="34" charset="0"/>
                <a:cs typeface="Arial" panose="020B0604020202020204" pitchFamily="34" charset="0"/>
              </a:rPr>
              <a:t>Annual syndicated loan volume </a:t>
            </a:r>
            <a:r>
              <a:rPr lang="en-US" b="1">
                <a:latin typeface="Arial" panose="020B0604020202020204" pitchFamily="34" charset="0"/>
                <a:cs typeface="Arial" panose="020B0604020202020204" pitchFamily="34" charset="0"/>
              </a:rPr>
              <a:t>(</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5524728974095627E-2"/>
          <c:y val="0.10027777777777777"/>
          <c:w val="0.86973204198325149"/>
          <c:h val="0.71176902887139093"/>
        </c:manualLayout>
      </c:layout>
      <c:barChart>
        <c:barDir val="col"/>
        <c:grouping val="stacked"/>
        <c:varyColors val="0"/>
        <c:ser>
          <c:idx val="0"/>
          <c:order val="0"/>
          <c:tx>
            <c:strRef>
              <c:f>Sheet1!$B$1</c:f>
              <c:strCache>
                <c:ptCount val="1"/>
                <c:pt idx="0">
                  <c:v>Syndicated ABL Volume</c:v>
                </c:pt>
              </c:strCache>
            </c:strRef>
          </c:tx>
          <c:spPr>
            <a:solidFill>
              <a:schemeClr val="accent1"/>
            </a:solidFill>
          </c:spPr>
          <c:invertIfNegative val="0"/>
          <c:cat>
            <c:strRef>
              <c:f>Sheet1!$A$2:$A$23</c:f>
              <c:strCach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20">
                  <c:v>1H22</c:v>
                </c:pt>
                <c:pt idx="21">
                  <c:v>1H23</c:v>
                </c:pt>
              </c:strCache>
            </c:strRef>
          </c:cat>
          <c:val>
            <c:numRef>
              <c:f>Sheet1!$B$2:$B$23</c:f>
              <c:numCache>
                <c:formatCode>#,##0.00</c:formatCode>
                <c:ptCount val="22"/>
                <c:pt idx="0">
                  <c:v>50.840473052889806</c:v>
                </c:pt>
                <c:pt idx="1">
                  <c:v>69.63834965677249</c:v>
                </c:pt>
                <c:pt idx="2">
                  <c:v>62.665630629533801</c:v>
                </c:pt>
                <c:pt idx="3">
                  <c:v>76.141032710503097</c:v>
                </c:pt>
                <c:pt idx="4">
                  <c:v>42.340607488896303</c:v>
                </c:pt>
                <c:pt idx="5">
                  <c:v>42.748255021479302</c:v>
                </c:pt>
                <c:pt idx="6">
                  <c:v>61.348577175623198</c:v>
                </c:pt>
                <c:pt idx="7">
                  <c:v>101.167698789992</c:v>
                </c:pt>
                <c:pt idx="8">
                  <c:v>80.724796067651994</c:v>
                </c:pt>
                <c:pt idx="9">
                  <c:v>82.596139573448298</c:v>
                </c:pt>
                <c:pt idx="10">
                  <c:v>92.611794125399598</c:v>
                </c:pt>
                <c:pt idx="11">
                  <c:v>85.480132566317494</c:v>
                </c:pt>
                <c:pt idx="12">
                  <c:v>75.846791743785502</c:v>
                </c:pt>
                <c:pt idx="13" formatCode="0.00">
                  <c:v>90.659690938894187</c:v>
                </c:pt>
                <c:pt idx="14" formatCode="0.00">
                  <c:v>97.672187892942304</c:v>
                </c:pt>
                <c:pt idx="15" formatCode="0.00">
                  <c:v>95.042598281769799</c:v>
                </c:pt>
                <c:pt idx="16" formatCode="0.00">
                  <c:v>72.365458000000004</c:v>
                </c:pt>
                <c:pt idx="17" formatCode="0.00">
                  <c:v>140.41999999999999</c:v>
                </c:pt>
                <c:pt idx="18" formatCode="0.00">
                  <c:v>160.24</c:v>
                </c:pt>
                <c:pt idx="20" formatCode="0.00">
                  <c:v>74.650511000000009</c:v>
                </c:pt>
                <c:pt idx="21" formatCode="0.00">
                  <c:v>113.80500499999999</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6427848"/>
        <c:axId val="346428240"/>
      </c:barChart>
      <c:lineChart>
        <c:grouping val="standard"/>
        <c:varyColors val="0"/>
        <c:ser>
          <c:idx val="1"/>
          <c:order val="1"/>
          <c:tx>
            <c:strRef>
              <c:f>Sheet1!$C$1</c:f>
              <c:strCache>
                <c:ptCount val="1"/>
                <c:pt idx="0">
                  <c:v>No. of Deals</c:v>
                </c:pt>
              </c:strCache>
            </c:strRef>
          </c:tx>
          <c:spPr>
            <a:ln w="28575">
              <a:solidFill>
                <a:srgbClr val="000000"/>
              </a:solidFill>
            </a:ln>
          </c:spPr>
          <c:marker>
            <c:symbol val="none"/>
          </c:marker>
          <c:cat>
            <c:strRef>
              <c:f>Sheet1!$A$2:$A$23</c:f>
              <c:strCach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20">
                  <c:v>1H22</c:v>
                </c:pt>
                <c:pt idx="21">
                  <c:v>1H23</c:v>
                </c:pt>
              </c:strCache>
            </c:strRef>
          </c:cat>
          <c:val>
            <c:numRef>
              <c:f>Sheet1!$C$2:$C$23</c:f>
              <c:numCache>
                <c:formatCode>#,##0</c:formatCode>
                <c:ptCount val="22"/>
                <c:pt idx="0">
                  <c:v>352</c:v>
                </c:pt>
                <c:pt idx="1">
                  <c:v>390</c:v>
                </c:pt>
                <c:pt idx="2">
                  <c:v>423</c:v>
                </c:pt>
                <c:pt idx="3">
                  <c:v>354</c:v>
                </c:pt>
                <c:pt idx="4">
                  <c:v>233</c:v>
                </c:pt>
                <c:pt idx="5">
                  <c:v>221</c:v>
                </c:pt>
                <c:pt idx="6">
                  <c:v>307</c:v>
                </c:pt>
                <c:pt idx="7">
                  <c:v>394</c:v>
                </c:pt>
                <c:pt idx="8">
                  <c:v>347</c:v>
                </c:pt>
                <c:pt idx="9">
                  <c:v>340</c:v>
                </c:pt>
                <c:pt idx="10">
                  <c:v>352</c:v>
                </c:pt>
                <c:pt idx="11">
                  <c:v>290</c:v>
                </c:pt>
                <c:pt idx="12" formatCode="0">
                  <c:v>290</c:v>
                </c:pt>
                <c:pt idx="13" formatCode="0">
                  <c:v>322</c:v>
                </c:pt>
                <c:pt idx="14" formatCode="0">
                  <c:v>306</c:v>
                </c:pt>
                <c:pt idx="15" formatCode="0">
                  <c:v>259</c:v>
                </c:pt>
                <c:pt idx="16" formatCode="0">
                  <c:v>220</c:v>
                </c:pt>
                <c:pt idx="17" formatCode="0">
                  <c:v>338</c:v>
                </c:pt>
                <c:pt idx="18" formatCode="0">
                  <c:v>350</c:v>
                </c:pt>
                <c:pt idx="20" formatCode="0">
                  <c:v>175</c:v>
                </c:pt>
                <c:pt idx="21" formatCode="0">
                  <c:v>206</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6429024"/>
        <c:axId val="346428632"/>
      </c:lineChart>
      <c:catAx>
        <c:axId val="34642784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6428240"/>
        <c:crosses val="autoZero"/>
        <c:auto val="1"/>
        <c:lblAlgn val="ctr"/>
        <c:lblOffset val="100"/>
        <c:noMultiLvlLbl val="0"/>
      </c:catAx>
      <c:valAx>
        <c:axId val="346428240"/>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6427848"/>
        <c:crosses val="autoZero"/>
        <c:crossBetween val="between"/>
      </c:valAx>
      <c:valAx>
        <c:axId val="346428632"/>
        <c:scaling>
          <c:orientation val="minMax"/>
        </c:scaling>
        <c:delete val="0"/>
        <c:axPos val="r"/>
        <c:numFmt formatCode="#,##0" sourceLinked="1"/>
        <c:majorTickMark val="out"/>
        <c:minorTickMark val="none"/>
        <c:tickLblPos val="nextTo"/>
        <c:spPr>
          <a:ln>
            <a:noFill/>
          </a:ln>
        </c:spPr>
        <c:txPr>
          <a:bodyPr/>
          <a:lstStyle/>
          <a:p>
            <a:pPr>
              <a:defRPr sz="1000"/>
            </a:pPr>
            <a:endParaRPr lang="en-US"/>
          </a:p>
        </c:txPr>
        <c:crossAx val="346429024"/>
        <c:crosses val="max"/>
        <c:crossBetween val="between"/>
      </c:valAx>
      <c:catAx>
        <c:axId val="346429024"/>
        <c:scaling>
          <c:orientation val="minMax"/>
        </c:scaling>
        <c:delete val="1"/>
        <c:axPos val="b"/>
        <c:numFmt formatCode="General" sourceLinked="1"/>
        <c:majorTickMark val="out"/>
        <c:minorTickMark val="none"/>
        <c:tickLblPos val="none"/>
        <c:crossAx val="346428632"/>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a:latin typeface="Arial" panose="020B0604020202020204" pitchFamily="34" charset="0"/>
                <a:cs typeface="Arial" panose="020B0604020202020204" pitchFamily="34" charset="0"/>
              </a:rPr>
              <a:t>Quarterly syndicated loan volume (</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a:t>
            </a:r>
          </a:p>
        </c:rich>
      </c:tx>
      <c:layout>
        <c:manualLayout>
          <c:xMode val="edge"/>
          <c:yMode val="edge"/>
          <c:x val="1.9626155426223897E-3"/>
          <c:y val="1.1944444444444444E-3"/>
        </c:manualLayout>
      </c:layout>
      <c:overlay val="0"/>
    </c:title>
    <c:autoTitleDeleted val="0"/>
    <c:plotArea>
      <c:layout>
        <c:manualLayout>
          <c:layoutTarget val="inner"/>
          <c:xMode val="edge"/>
          <c:yMode val="edge"/>
          <c:x val="8.2863859408878235E-2"/>
          <c:y val="0.10027777777777777"/>
          <c:w val="0.85394773479402031"/>
          <c:h val="0.71176902887139093"/>
        </c:manualLayout>
      </c:layout>
      <c:barChart>
        <c:barDir val="col"/>
        <c:grouping val="stacked"/>
        <c:varyColors val="0"/>
        <c:ser>
          <c:idx val="0"/>
          <c:order val="0"/>
          <c:tx>
            <c:strRef>
              <c:f>Sheet1!$B$1</c:f>
              <c:strCache>
                <c:ptCount val="1"/>
                <c:pt idx="0">
                  <c:v>Syndicated ABL Volume</c:v>
                </c:pt>
              </c:strCache>
            </c:strRef>
          </c:tx>
          <c:spPr>
            <a:solidFill>
              <a:schemeClr val="accent1"/>
            </a:solidFill>
          </c:spPr>
          <c:invertIfNegative val="0"/>
          <c:cat>
            <c:strRef>
              <c:f>Sheet1!$A$30:$A$79</c:f>
              <c:strCache>
                <c:ptCount val="50"/>
                <c:pt idx="0">
                  <c:v>1Q11</c:v>
                </c:pt>
                <c:pt idx="1">
                  <c:v>2Q11</c:v>
                </c:pt>
                <c:pt idx="2">
                  <c:v>3Q11</c:v>
                </c:pt>
                <c:pt idx="3">
                  <c:v>4Q11</c:v>
                </c:pt>
                <c:pt idx="4">
                  <c:v>1Q12</c:v>
                </c:pt>
                <c:pt idx="5">
                  <c:v>2Q12</c:v>
                </c:pt>
                <c:pt idx="6">
                  <c:v>3Q12</c:v>
                </c:pt>
                <c:pt idx="7">
                  <c:v>4Q12</c:v>
                </c:pt>
                <c:pt idx="8">
                  <c:v>1Q13</c:v>
                </c:pt>
                <c:pt idx="9">
                  <c:v>2Q13</c:v>
                </c:pt>
                <c:pt idx="10">
                  <c:v>3Q13</c:v>
                </c:pt>
                <c:pt idx="11">
                  <c:v>4Q13</c:v>
                </c:pt>
                <c:pt idx="12">
                  <c:v>1Q14</c:v>
                </c:pt>
                <c:pt idx="13">
                  <c:v>2Q14</c:v>
                </c:pt>
                <c:pt idx="14">
                  <c:v>3Q14</c:v>
                </c:pt>
                <c:pt idx="15">
                  <c:v>4Q14</c:v>
                </c:pt>
                <c:pt idx="16">
                  <c:v>1Q15</c:v>
                </c:pt>
                <c:pt idx="17">
                  <c:v>2Q15</c:v>
                </c:pt>
                <c:pt idx="18">
                  <c:v>3Q15</c:v>
                </c:pt>
                <c:pt idx="19">
                  <c:v>4Q15</c:v>
                </c:pt>
                <c:pt idx="20">
                  <c:v>1Q16</c:v>
                </c:pt>
                <c:pt idx="21">
                  <c:v>2Q16</c:v>
                </c:pt>
                <c:pt idx="22">
                  <c:v>3Q16</c:v>
                </c:pt>
                <c:pt idx="23">
                  <c:v>4Q16</c:v>
                </c:pt>
                <c:pt idx="24">
                  <c:v>1Q17</c:v>
                </c:pt>
                <c:pt idx="25">
                  <c:v>2Q17</c:v>
                </c:pt>
                <c:pt idx="26">
                  <c:v>3Q17</c:v>
                </c:pt>
                <c:pt idx="27">
                  <c:v>4Q17</c:v>
                </c:pt>
                <c:pt idx="28">
                  <c:v>1Q18</c:v>
                </c:pt>
                <c:pt idx="29">
                  <c:v>2Q18</c:v>
                </c:pt>
                <c:pt idx="30">
                  <c:v>3Q18</c:v>
                </c:pt>
                <c:pt idx="31">
                  <c:v>4Q18</c:v>
                </c:pt>
                <c:pt idx="32">
                  <c:v>1Q19</c:v>
                </c:pt>
                <c:pt idx="33">
                  <c:v>2Q19</c:v>
                </c:pt>
                <c:pt idx="34">
                  <c:v>3Q19</c:v>
                </c:pt>
                <c:pt idx="35">
                  <c:v>4Q19</c:v>
                </c:pt>
                <c:pt idx="36">
                  <c:v>1Q20</c:v>
                </c:pt>
                <c:pt idx="37">
                  <c:v>2Q20</c:v>
                </c:pt>
                <c:pt idx="38">
                  <c:v>3Q20</c:v>
                </c:pt>
                <c:pt idx="39">
                  <c:v>4Q20</c:v>
                </c:pt>
                <c:pt idx="40">
                  <c:v>1Q21</c:v>
                </c:pt>
                <c:pt idx="41">
                  <c:v>2Q21</c:v>
                </c:pt>
                <c:pt idx="42">
                  <c:v>3Q21</c:v>
                </c:pt>
                <c:pt idx="43">
                  <c:v>4Q21</c:v>
                </c:pt>
                <c:pt idx="44">
                  <c:v>1Q22</c:v>
                </c:pt>
                <c:pt idx="45">
                  <c:v>2Q22</c:v>
                </c:pt>
                <c:pt idx="46">
                  <c:v>3Q22</c:v>
                </c:pt>
                <c:pt idx="47">
                  <c:v>4Q22</c:v>
                </c:pt>
                <c:pt idx="48">
                  <c:v>1Q23</c:v>
                </c:pt>
                <c:pt idx="49">
                  <c:v>2Q23</c:v>
                </c:pt>
              </c:strCache>
            </c:strRef>
          </c:cat>
          <c:val>
            <c:numRef>
              <c:f>Sheet1!$B$30:$B$79</c:f>
              <c:numCache>
                <c:formatCode>_(* #,##0.00_);_(* \(#,##0.00\);_(* "-"??_);_(@_)</c:formatCode>
                <c:ptCount val="50"/>
                <c:pt idx="0">
                  <c:v>28.46</c:v>
                </c:pt>
                <c:pt idx="1">
                  <c:v>30.39</c:v>
                </c:pt>
                <c:pt idx="2">
                  <c:v>24</c:v>
                </c:pt>
                <c:pt idx="3">
                  <c:v>18.309999999999999</c:v>
                </c:pt>
                <c:pt idx="4">
                  <c:v>20.2</c:v>
                </c:pt>
                <c:pt idx="5">
                  <c:v>23.56</c:v>
                </c:pt>
                <c:pt idx="6">
                  <c:v>15.58</c:v>
                </c:pt>
                <c:pt idx="7">
                  <c:v>21.38</c:v>
                </c:pt>
                <c:pt idx="8">
                  <c:v>22.74</c:v>
                </c:pt>
                <c:pt idx="9">
                  <c:v>21.7</c:v>
                </c:pt>
                <c:pt idx="10">
                  <c:v>13.87</c:v>
                </c:pt>
                <c:pt idx="11">
                  <c:v>24.23</c:v>
                </c:pt>
                <c:pt idx="12">
                  <c:v>22.06</c:v>
                </c:pt>
                <c:pt idx="13">
                  <c:v>24.18</c:v>
                </c:pt>
                <c:pt idx="14">
                  <c:v>20.87</c:v>
                </c:pt>
                <c:pt idx="15">
                  <c:v>25.51</c:v>
                </c:pt>
                <c:pt idx="16">
                  <c:v>20.399999999999999</c:v>
                </c:pt>
                <c:pt idx="17">
                  <c:v>19.21</c:v>
                </c:pt>
                <c:pt idx="18">
                  <c:v>20.350000000000001</c:v>
                </c:pt>
                <c:pt idx="19">
                  <c:v>25.52</c:v>
                </c:pt>
                <c:pt idx="20">
                  <c:v>17.45</c:v>
                </c:pt>
                <c:pt idx="21">
                  <c:v>22.32</c:v>
                </c:pt>
                <c:pt idx="22">
                  <c:v>20.86</c:v>
                </c:pt>
                <c:pt idx="23">
                  <c:v>15.21</c:v>
                </c:pt>
                <c:pt idx="24">
                  <c:v>19.600000000000001</c:v>
                </c:pt>
                <c:pt idx="25">
                  <c:v>26.49</c:v>
                </c:pt>
                <c:pt idx="26">
                  <c:v>28.36</c:v>
                </c:pt>
                <c:pt idx="27">
                  <c:v>16.21</c:v>
                </c:pt>
                <c:pt idx="28">
                  <c:v>18.37</c:v>
                </c:pt>
                <c:pt idx="29">
                  <c:v>30.43</c:v>
                </c:pt>
                <c:pt idx="30">
                  <c:v>16.920000000000002</c:v>
                </c:pt>
                <c:pt idx="31">
                  <c:v>31.95</c:v>
                </c:pt>
                <c:pt idx="32">
                  <c:v>23.765317061130002</c:v>
                </c:pt>
                <c:pt idx="33">
                  <c:v>28.733151588134</c:v>
                </c:pt>
                <c:pt idx="34">
                  <c:v>22.241799398000001</c:v>
                </c:pt>
                <c:pt idx="35">
                  <c:v>20.302330234505799</c:v>
                </c:pt>
                <c:pt idx="36">
                  <c:v>16.00075</c:v>
                </c:pt>
                <c:pt idx="37">
                  <c:v>26.727835000000002</c:v>
                </c:pt>
                <c:pt idx="38">
                  <c:v>10.894680000000001</c:v>
                </c:pt>
                <c:pt idx="39">
                  <c:v>18.742193</c:v>
                </c:pt>
                <c:pt idx="40">
                  <c:v>27.398500000000006</c:v>
                </c:pt>
                <c:pt idx="41">
                  <c:v>34.199469000000015</c:v>
                </c:pt>
                <c:pt idx="42">
                  <c:v>43.082819999999998</c:v>
                </c:pt>
                <c:pt idx="43">
                  <c:v>35.736869999999996</c:v>
                </c:pt>
                <c:pt idx="44">
                  <c:v>29.714000000000006</c:v>
                </c:pt>
                <c:pt idx="45">
                  <c:v>44.936511000000003</c:v>
                </c:pt>
                <c:pt idx="46">
                  <c:v>46.542778999999982</c:v>
                </c:pt>
                <c:pt idx="47">
                  <c:v>39.043952999999988</c:v>
                </c:pt>
                <c:pt idx="48">
                  <c:v>62.713699999999996</c:v>
                </c:pt>
                <c:pt idx="49">
                  <c:v>51.091304999999998</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8761136"/>
        <c:axId val="348761528"/>
      </c:barChart>
      <c:lineChart>
        <c:grouping val="standard"/>
        <c:varyColors val="0"/>
        <c:ser>
          <c:idx val="1"/>
          <c:order val="1"/>
          <c:tx>
            <c:strRef>
              <c:f>Sheet1!$C$1</c:f>
              <c:strCache>
                <c:ptCount val="1"/>
                <c:pt idx="0">
                  <c:v>No. of Deals</c:v>
                </c:pt>
              </c:strCache>
            </c:strRef>
          </c:tx>
          <c:spPr>
            <a:ln w="28575">
              <a:solidFill>
                <a:srgbClr val="000000"/>
              </a:solidFill>
            </a:ln>
          </c:spPr>
          <c:marker>
            <c:symbol val="none"/>
          </c:marker>
          <c:cat>
            <c:strRef>
              <c:f>Sheet1!$A$30:$A$79</c:f>
              <c:strCache>
                <c:ptCount val="50"/>
                <c:pt idx="0">
                  <c:v>1Q11</c:v>
                </c:pt>
                <c:pt idx="1">
                  <c:v>2Q11</c:v>
                </c:pt>
                <c:pt idx="2">
                  <c:v>3Q11</c:v>
                </c:pt>
                <c:pt idx="3">
                  <c:v>4Q11</c:v>
                </c:pt>
                <c:pt idx="4">
                  <c:v>1Q12</c:v>
                </c:pt>
                <c:pt idx="5">
                  <c:v>2Q12</c:v>
                </c:pt>
                <c:pt idx="6">
                  <c:v>3Q12</c:v>
                </c:pt>
                <c:pt idx="7">
                  <c:v>4Q12</c:v>
                </c:pt>
                <c:pt idx="8">
                  <c:v>1Q13</c:v>
                </c:pt>
                <c:pt idx="9">
                  <c:v>2Q13</c:v>
                </c:pt>
                <c:pt idx="10">
                  <c:v>3Q13</c:v>
                </c:pt>
                <c:pt idx="11">
                  <c:v>4Q13</c:v>
                </c:pt>
                <c:pt idx="12">
                  <c:v>1Q14</c:v>
                </c:pt>
                <c:pt idx="13">
                  <c:v>2Q14</c:v>
                </c:pt>
                <c:pt idx="14">
                  <c:v>3Q14</c:v>
                </c:pt>
                <c:pt idx="15">
                  <c:v>4Q14</c:v>
                </c:pt>
                <c:pt idx="16">
                  <c:v>1Q15</c:v>
                </c:pt>
                <c:pt idx="17">
                  <c:v>2Q15</c:v>
                </c:pt>
                <c:pt idx="18">
                  <c:v>3Q15</c:v>
                </c:pt>
                <c:pt idx="19">
                  <c:v>4Q15</c:v>
                </c:pt>
                <c:pt idx="20">
                  <c:v>1Q16</c:v>
                </c:pt>
                <c:pt idx="21">
                  <c:v>2Q16</c:v>
                </c:pt>
                <c:pt idx="22">
                  <c:v>3Q16</c:v>
                </c:pt>
                <c:pt idx="23">
                  <c:v>4Q16</c:v>
                </c:pt>
                <c:pt idx="24">
                  <c:v>1Q17</c:v>
                </c:pt>
                <c:pt idx="25">
                  <c:v>2Q17</c:v>
                </c:pt>
                <c:pt idx="26">
                  <c:v>3Q17</c:v>
                </c:pt>
                <c:pt idx="27">
                  <c:v>4Q17</c:v>
                </c:pt>
                <c:pt idx="28">
                  <c:v>1Q18</c:v>
                </c:pt>
                <c:pt idx="29">
                  <c:v>2Q18</c:v>
                </c:pt>
                <c:pt idx="30">
                  <c:v>3Q18</c:v>
                </c:pt>
                <c:pt idx="31">
                  <c:v>4Q18</c:v>
                </c:pt>
                <c:pt idx="32">
                  <c:v>1Q19</c:v>
                </c:pt>
                <c:pt idx="33">
                  <c:v>2Q19</c:v>
                </c:pt>
                <c:pt idx="34">
                  <c:v>3Q19</c:v>
                </c:pt>
                <c:pt idx="35">
                  <c:v>4Q19</c:v>
                </c:pt>
                <c:pt idx="36">
                  <c:v>1Q20</c:v>
                </c:pt>
                <c:pt idx="37">
                  <c:v>2Q20</c:v>
                </c:pt>
                <c:pt idx="38">
                  <c:v>3Q20</c:v>
                </c:pt>
                <c:pt idx="39">
                  <c:v>4Q20</c:v>
                </c:pt>
                <c:pt idx="40">
                  <c:v>1Q21</c:v>
                </c:pt>
                <c:pt idx="41">
                  <c:v>2Q21</c:v>
                </c:pt>
                <c:pt idx="42">
                  <c:v>3Q21</c:v>
                </c:pt>
                <c:pt idx="43">
                  <c:v>4Q21</c:v>
                </c:pt>
                <c:pt idx="44">
                  <c:v>1Q22</c:v>
                </c:pt>
                <c:pt idx="45">
                  <c:v>2Q22</c:v>
                </c:pt>
                <c:pt idx="46">
                  <c:v>3Q22</c:v>
                </c:pt>
                <c:pt idx="47">
                  <c:v>4Q22</c:v>
                </c:pt>
                <c:pt idx="48">
                  <c:v>1Q23</c:v>
                </c:pt>
                <c:pt idx="49">
                  <c:v>2Q23</c:v>
                </c:pt>
              </c:strCache>
            </c:strRef>
          </c:cat>
          <c:val>
            <c:numRef>
              <c:f>Sheet1!$C$30:$C$79</c:f>
              <c:numCache>
                <c:formatCode>0</c:formatCode>
                <c:ptCount val="50"/>
                <c:pt idx="0">
                  <c:v>107</c:v>
                </c:pt>
                <c:pt idx="1">
                  <c:v>96</c:v>
                </c:pt>
                <c:pt idx="2">
                  <c:v>99</c:v>
                </c:pt>
                <c:pt idx="3">
                  <c:v>92</c:v>
                </c:pt>
                <c:pt idx="4">
                  <c:v>88</c:v>
                </c:pt>
                <c:pt idx="5">
                  <c:v>96</c:v>
                </c:pt>
                <c:pt idx="6">
                  <c:v>70</c:v>
                </c:pt>
                <c:pt idx="7">
                  <c:v>93</c:v>
                </c:pt>
                <c:pt idx="8">
                  <c:v>77</c:v>
                </c:pt>
                <c:pt idx="9">
                  <c:v>112</c:v>
                </c:pt>
                <c:pt idx="10">
                  <c:v>71</c:v>
                </c:pt>
                <c:pt idx="11">
                  <c:v>80</c:v>
                </c:pt>
                <c:pt idx="12">
                  <c:v>71</c:v>
                </c:pt>
                <c:pt idx="13">
                  <c:v>98</c:v>
                </c:pt>
                <c:pt idx="14">
                  <c:v>84</c:v>
                </c:pt>
                <c:pt idx="15">
                  <c:v>99</c:v>
                </c:pt>
                <c:pt idx="16">
                  <c:v>62</c:v>
                </c:pt>
                <c:pt idx="17">
                  <c:v>69</c:v>
                </c:pt>
                <c:pt idx="18">
                  <c:v>76</c:v>
                </c:pt>
                <c:pt idx="19">
                  <c:v>83</c:v>
                </c:pt>
                <c:pt idx="20">
                  <c:v>64</c:v>
                </c:pt>
                <c:pt idx="21">
                  <c:v>88</c:v>
                </c:pt>
                <c:pt idx="22">
                  <c:v>80</c:v>
                </c:pt>
                <c:pt idx="23">
                  <c:v>58</c:v>
                </c:pt>
                <c:pt idx="24">
                  <c:v>70</c:v>
                </c:pt>
                <c:pt idx="25">
                  <c:v>95</c:v>
                </c:pt>
                <c:pt idx="26">
                  <c:v>89</c:v>
                </c:pt>
                <c:pt idx="27">
                  <c:v>68</c:v>
                </c:pt>
                <c:pt idx="28">
                  <c:v>70</c:v>
                </c:pt>
                <c:pt idx="29">
                  <c:v>84</c:v>
                </c:pt>
                <c:pt idx="30">
                  <c:v>70</c:v>
                </c:pt>
                <c:pt idx="31">
                  <c:v>82</c:v>
                </c:pt>
                <c:pt idx="32">
                  <c:v>70</c:v>
                </c:pt>
                <c:pt idx="33">
                  <c:v>77</c:v>
                </c:pt>
                <c:pt idx="34">
                  <c:v>55</c:v>
                </c:pt>
                <c:pt idx="35">
                  <c:v>57</c:v>
                </c:pt>
                <c:pt idx="36">
                  <c:v>62</c:v>
                </c:pt>
                <c:pt idx="37">
                  <c:v>52</c:v>
                </c:pt>
                <c:pt idx="38">
                  <c:v>42</c:v>
                </c:pt>
                <c:pt idx="39">
                  <c:v>64</c:v>
                </c:pt>
                <c:pt idx="40">
                  <c:v>73</c:v>
                </c:pt>
                <c:pt idx="41">
                  <c:v>82</c:v>
                </c:pt>
                <c:pt idx="42">
                  <c:v>90</c:v>
                </c:pt>
                <c:pt idx="43">
                  <c:v>93</c:v>
                </c:pt>
                <c:pt idx="44">
                  <c:v>87</c:v>
                </c:pt>
                <c:pt idx="45">
                  <c:v>88</c:v>
                </c:pt>
                <c:pt idx="46">
                  <c:v>96</c:v>
                </c:pt>
                <c:pt idx="47">
                  <c:v>79</c:v>
                </c:pt>
                <c:pt idx="48">
                  <c:v>112</c:v>
                </c:pt>
                <c:pt idx="49">
                  <c:v>94</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8762312"/>
        <c:axId val="348761920"/>
      </c:lineChart>
      <c:catAx>
        <c:axId val="34876113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8761528"/>
        <c:crosses val="autoZero"/>
        <c:auto val="1"/>
        <c:lblAlgn val="ctr"/>
        <c:lblOffset val="100"/>
        <c:noMultiLvlLbl val="0"/>
      </c:catAx>
      <c:valAx>
        <c:axId val="348761528"/>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8761136"/>
        <c:crosses val="autoZero"/>
        <c:crossBetween val="between"/>
      </c:valAx>
      <c:valAx>
        <c:axId val="348761920"/>
        <c:scaling>
          <c:orientation val="minMax"/>
        </c:scaling>
        <c:delete val="0"/>
        <c:axPos val="r"/>
        <c:numFmt formatCode="0" sourceLinked="1"/>
        <c:majorTickMark val="out"/>
        <c:minorTickMark val="none"/>
        <c:tickLblPos val="nextTo"/>
        <c:spPr>
          <a:ln>
            <a:noFill/>
          </a:ln>
        </c:spPr>
        <c:txPr>
          <a:bodyPr/>
          <a:lstStyle/>
          <a:p>
            <a:pPr>
              <a:defRPr sz="1000"/>
            </a:pPr>
            <a:endParaRPr lang="en-US"/>
          </a:p>
        </c:txPr>
        <c:crossAx val="348762312"/>
        <c:crosses val="max"/>
        <c:crossBetween val="between"/>
      </c:valAx>
      <c:catAx>
        <c:axId val="348762312"/>
        <c:scaling>
          <c:orientation val="minMax"/>
        </c:scaling>
        <c:delete val="1"/>
        <c:axPos val="b"/>
        <c:numFmt formatCode="General" sourceLinked="1"/>
        <c:majorTickMark val="out"/>
        <c:minorTickMark val="none"/>
        <c:tickLblPos val="none"/>
        <c:crossAx val="348761920"/>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a:latin typeface="Arial" panose="020B0604020202020204" pitchFamily="34" charset="0"/>
                <a:cs typeface="Arial" panose="020B0604020202020204" pitchFamily="34" charset="0"/>
              </a:rPr>
              <a:t>Syndicated new money (</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0467007615285699E-2"/>
          <c:y val="0.10027777777777777"/>
          <c:w val="0.86973204198325149"/>
          <c:h val="0.71176902887139093"/>
        </c:manualLayout>
      </c:layout>
      <c:barChart>
        <c:barDir val="col"/>
        <c:grouping val="stacked"/>
        <c:varyColors val="0"/>
        <c:ser>
          <c:idx val="0"/>
          <c:order val="0"/>
          <c:tx>
            <c:strRef>
              <c:f>Sheet1!$B$1</c:f>
              <c:strCache>
                <c:ptCount val="1"/>
                <c:pt idx="0">
                  <c:v>New Money</c:v>
                </c:pt>
              </c:strCache>
            </c:strRef>
          </c:tx>
          <c:spPr>
            <a:solidFill>
              <a:schemeClr val="accent1"/>
            </a:solidFill>
          </c:spPr>
          <c:invertIfNegative val="0"/>
          <c:cat>
            <c:strRef>
              <c:f>Sheet1!$A$2:$A$23</c:f>
              <c:strCach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20">
                  <c:v>1H22</c:v>
                </c:pt>
                <c:pt idx="21">
                  <c:v>1H23</c:v>
                </c:pt>
              </c:strCache>
            </c:strRef>
          </c:cat>
          <c:val>
            <c:numRef>
              <c:f>Sheet1!$B$2:$B$23</c:f>
              <c:numCache>
                <c:formatCode>0.00</c:formatCode>
                <c:ptCount val="22"/>
                <c:pt idx="0">
                  <c:v>14.6071661183401</c:v>
                </c:pt>
                <c:pt idx="1">
                  <c:v>26.242603039676201</c:v>
                </c:pt>
                <c:pt idx="2">
                  <c:v>30.116495679533799</c:v>
                </c:pt>
                <c:pt idx="3">
                  <c:v>33.962756499999998</c:v>
                </c:pt>
                <c:pt idx="4">
                  <c:v>26.839154229896302</c:v>
                </c:pt>
                <c:pt idx="5">
                  <c:v>13.9488</c:v>
                </c:pt>
                <c:pt idx="6">
                  <c:v>16.147318419825702</c:v>
                </c:pt>
                <c:pt idx="7">
                  <c:v>17.873788783207299</c:v>
                </c:pt>
                <c:pt idx="8">
                  <c:v>21.639749704513299</c:v>
                </c:pt>
                <c:pt idx="9">
                  <c:v>22.577282167</c:v>
                </c:pt>
                <c:pt idx="10">
                  <c:v>24.395496792399602</c:v>
                </c:pt>
                <c:pt idx="11">
                  <c:v>18.658889623342201</c:v>
                </c:pt>
                <c:pt idx="12">
                  <c:v>24.663018251240899</c:v>
                </c:pt>
                <c:pt idx="13">
                  <c:v>24.323831049284198</c:v>
                </c:pt>
                <c:pt idx="14">
                  <c:v>31.801844617996803</c:v>
                </c:pt>
                <c:pt idx="15">
                  <c:v>26.588215991523999</c:v>
                </c:pt>
                <c:pt idx="16">
                  <c:v>29.52</c:v>
                </c:pt>
                <c:pt idx="17" formatCode="General">
                  <c:v>34.69</c:v>
                </c:pt>
                <c:pt idx="18" formatCode="General">
                  <c:v>43.62</c:v>
                </c:pt>
                <c:pt idx="20">
                  <c:v>20.170999999999999</c:v>
                </c:pt>
                <c:pt idx="21">
                  <c:v>15.886369999999998</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6435016"/>
        <c:axId val="346429416"/>
      </c:barChart>
      <c:lineChart>
        <c:grouping val="standard"/>
        <c:varyColors val="0"/>
        <c:ser>
          <c:idx val="1"/>
          <c:order val="1"/>
          <c:tx>
            <c:strRef>
              <c:f>Sheet1!$C$1</c:f>
              <c:strCache>
                <c:ptCount val="1"/>
                <c:pt idx="0">
                  <c:v>New Money % of Total</c:v>
                </c:pt>
              </c:strCache>
            </c:strRef>
          </c:tx>
          <c:spPr>
            <a:ln w="28575">
              <a:solidFill>
                <a:srgbClr val="000000"/>
              </a:solidFill>
            </a:ln>
          </c:spPr>
          <c:marker>
            <c:symbol val="none"/>
          </c:marker>
          <c:cat>
            <c:strRef>
              <c:f>Sheet1!$A$2:$A$23</c:f>
              <c:strCach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20">
                  <c:v>1H22</c:v>
                </c:pt>
                <c:pt idx="21">
                  <c:v>1H23</c:v>
                </c:pt>
              </c:strCache>
            </c:strRef>
          </c:cat>
          <c:val>
            <c:numRef>
              <c:f>Sheet1!$C$2:$C$23</c:f>
              <c:numCache>
                <c:formatCode>0.0%</c:formatCode>
                <c:ptCount val="22"/>
                <c:pt idx="0">
                  <c:v>0.28423834113694219</c:v>
                </c:pt>
                <c:pt idx="1">
                  <c:v>0.37684125440966687</c:v>
                </c:pt>
                <c:pt idx="2">
                  <c:v>0.48059032322799511</c:v>
                </c:pt>
                <c:pt idx="3">
                  <c:v>0.44605064169710273</c:v>
                </c:pt>
                <c:pt idx="4">
                  <c:v>0.63388684815008356</c:v>
                </c:pt>
                <c:pt idx="5">
                  <c:v>0.32630103832288082</c:v>
                </c:pt>
                <c:pt idx="6">
                  <c:v>0.26320607849796757</c:v>
                </c:pt>
                <c:pt idx="7">
                  <c:v>0.1766748576569922</c:v>
                </c:pt>
                <c:pt idx="8">
                  <c:v>0.26806818671152732</c:v>
                </c:pt>
                <c:pt idx="9">
                  <c:v>0.27356077092462083</c:v>
                </c:pt>
                <c:pt idx="10">
                  <c:v>0.26342184205161001</c:v>
                </c:pt>
                <c:pt idx="11">
                  <c:v>0.21828334916146974</c:v>
                </c:pt>
                <c:pt idx="12">
                  <c:v>0.32516890542389565</c:v>
                </c:pt>
                <c:pt idx="13">
                  <c:v>0.26829819071056366</c:v>
                </c:pt>
                <c:pt idx="14">
                  <c:v>0.32559775002536595</c:v>
                </c:pt>
                <c:pt idx="15">
                  <c:v>0.27975051684402341</c:v>
                </c:pt>
                <c:pt idx="16">
                  <c:v>0.40799999999999997</c:v>
                </c:pt>
                <c:pt idx="17">
                  <c:v>0.24706401065979899</c:v>
                </c:pt>
                <c:pt idx="18">
                  <c:v>0.27224725777389969</c:v>
                </c:pt>
                <c:pt idx="20">
                  <c:v>0.27020578599924111</c:v>
                </c:pt>
                <c:pt idx="21">
                  <c:v>0.13959289400321187</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9118512"/>
        <c:axId val="349118120"/>
      </c:lineChart>
      <c:catAx>
        <c:axId val="34643501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6429416"/>
        <c:crosses val="autoZero"/>
        <c:auto val="1"/>
        <c:lblAlgn val="ctr"/>
        <c:lblOffset val="100"/>
        <c:noMultiLvlLbl val="0"/>
      </c:catAx>
      <c:valAx>
        <c:axId val="346429416"/>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6435016"/>
        <c:crosses val="autoZero"/>
        <c:crossBetween val="between"/>
      </c:valAx>
      <c:valAx>
        <c:axId val="349118120"/>
        <c:scaling>
          <c:orientation val="minMax"/>
          <c:max val="0.8"/>
        </c:scaling>
        <c:delete val="0"/>
        <c:axPos val="r"/>
        <c:numFmt formatCode="0%" sourceLinked="0"/>
        <c:majorTickMark val="out"/>
        <c:minorTickMark val="none"/>
        <c:tickLblPos val="nextTo"/>
        <c:spPr>
          <a:ln>
            <a:noFill/>
          </a:ln>
        </c:spPr>
        <c:txPr>
          <a:bodyPr/>
          <a:lstStyle/>
          <a:p>
            <a:pPr>
              <a:defRPr sz="1000"/>
            </a:pPr>
            <a:endParaRPr lang="en-US"/>
          </a:p>
        </c:txPr>
        <c:crossAx val="349118512"/>
        <c:crosses val="max"/>
        <c:crossBetween val="between"/>
      </c:valAx>
      <c:catAx>
        <c:axId val="349118512"/>
        <c:scaling>
          <c:orientation val="minMax"/>
        </c:scaling>
        <c:delete val="1"/>
        <c:axPos val="b"/>
        <c:numFmt formatCode="General" sourceLinked="1"/>
        <c:majorTickMark val="out"/>
        <c:minorTickMark val="none"/>
        <c:tickLblPos val="none"/>
        <c:crossAx val="349118120"/>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a:latin typeface="Arial" panose="020B0604020202020204" pitchFamily="34" charset="0"/>
                <a:cs typeface="Arial" panose="020B0604020202020204" pitchFamily="34" charset="0"/>
              </a:rPr>
              <a:t>Syndicated </a:t>
            </a:r>
            <a:r>
              <a:rPr lang="en-US" b="1" err="1">
                <a:latin typeface="Arial" panose="020B0604020202020204" pitchFamily="34" charset="0"/>
                <a:cs typeface="Arial" panose="020B0604020202020204" pitchFamily="34" charset="0"/>
              </a:rPr>
              <a:t>refinancings</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9.0467007615285699E-2"/>
          <c:y val="0.10027777777777777"/>
          <c:w val="0.86973204198325149"/>
          <c:h val="0.71176902887139093"/>
        </c:manualLayout>
      </c:layout>
      <c:barChart>
        <c:barDir val="col"/>
        <c:grouping val="stacked"/>
        <c:varyColors val="0"/>
        <c:ser>
          <c:idx val="0"/>
          <c:order val="0"/>
          <c:tx>
            <c:strRef>
              <c:f>Sheet1!$B$1</c:f>
              <c:strCache>
                <c:ptCount val="1"/>
                <c:pt idx="0">
                  <c:v>Refinancings</c:v>
                </c:pt>
              </c:strCache>
            </c:strRef>
          </c:tx>
          <c:spPr>
            <a:solidFill>
              <a:schemeClr val="accent1"/>
            </a:solidFill>
          </c:spPr>
          <c:invertIfNegative val="0"/>
          <c:cat>
            <c:strRef>
              <c:f>Sheet1!$A$2:$A$23</c:f>
              <c:strCach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20">
                  <c:v>1H22</c:v>
                </c:pt>
                <c:pt idx="21">
                  <c:v>1H23</c:v>
                </c:pt>
              </c:strCache>
            </c:strRef>
          </c:cat>
          <c:val>
            <c:numRef>
              <c:f>Sheet1!$B$2:$B$23</c:f>
              <c:numCache>
                <c:formatCode>#,##0.00</c:formatCode>
                <c:ptCount val="22"/>
                <c:pt idx="0">
                  <c:v>36.783388934549706</c:v>
                </c:pt>
                <c:pt idx="1">
                  <c:v>43.395746617093806</c:v>
                </c:pt>
                <c:pt idx="2">
                  <c:v>32.549134950000003</c:v>
                </c:pt>
                <c:pt idx="3">
                  <c:v>42.1782762105031</c:v>
                </c:pt>
                <c:pt idx="4">
                  <c:v>15.501453259000002</c:v>
                </c:pt>
                <c:pt idx="5">
                  <c:v>28.799455021479304</c:v>
                </c:pt>
                <c:pt idx="6">
                  <c:v>45.201258755797497</c:v>
                </c:pt>
                <c:pt idx="7">
                  <c:v>83.293910006784699</c:v>
                </c:pt>
                <c:pt idx="8">
                  <c:v>59.085046363138694</c:v>
                </c:pt>
                <c:pt idx="9">
                  <c:v>59.9538574064483</c:v>
                </c:pt>
                <c:pt idx="10">
                  <c:v>68.214503207600401</c:v>
                </c:pt>
                <c:pt idx="11">
                  <c:v>66.821242942975289</c:v>
                </c:pt>
                <c:pt idx="12">
                  <c:v>51.183773492544603</c:v>
                </c:pt>
                <c:pt idx="13" formatCode="0.00">
                  <c:v>66.335859889610006</c:v>
                </c:pt>
                <c:pt idx="14" formatCode="0.00">
                  <c:v>65.870343274945498</c:v>
                </c:pt>
                <c:pt idx="15" formatCode="0.00">
                  <c:v>68.454382290245803</c:v>
                </c:pt>
                <c:pt idx="16" formatCode="0.00">
                  <c:v>42.85</c:v>
                </c:pt>
                <c:pt idx="17" formatCode="0.00">
                  <c:v>105.73</c:v>
                </c:pt>
                <c:pt idx="18" formatCode="0.00">
                  <c:v>116.61309299999998</c:v>
                </c:pt>
                <c:pt idx="20" formatCode="0.00">
                  <c:v>54.479511000000016</c:v>
                </c:pt>
                <c:pt idx="21" formatCode="0.00">
                  <c:v>97.918634999999995</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9119296"/>
        <c:axId val="349119688"/>
      </c:barChart>
      <c:lineChart>
        <c:grouping val="standard"/>
        <c:varyColors val="0"/>
        <c:ser>
          <c:idx val="1"/>
          <c:order val="1"/>
          <c:tx>
            <c:strRef>
              <c:f>Sheet1!$C$1</c:f>
              <c:strCache>
                <c:ptCount val="1"/>
                <c:pt idx="0">
                  <c:v>Refi. % of Total</c:v>
                </c:pt>
              </c:strCache>
            </c:strRef>
          </c:tx>
          <c:spPr>
            <a:ln w="28575">
              <a:solidFill>
                <a:srgbClr val="000000"/>
              </a:solidFill>
            </a:ln>
          </c:spPr>
          <c:marker>
            <c:symbol val="none"/>
          </c:marker>
          <c:cat>
            <c:strRef>
              <c:f>Sheet1!$A$2:$A$23</c:f>
              <c:strCache>
                <c:ptCount val="22"/>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20">
                  <c:v>1H22</c:v>
                </c:pt>
                <c:pt idx="21">
                  <c:v>1H23</c:v>
                </c:pt>
              </c:strCache>
            </c:strRef>
          </c:cat>
          <c:val>
            <c:numRef>
              <c:f>Sheet1!$C$2:$C$23</c:f>
              <c:numCache>
                <c:formatCode>0.0%</c:formatCode>
                <c:ptCount val="22"/>
                <c:pt idx="0">
                  <c:v>0.71576165886305787</c:v>
                </c:pt>
                <c:pt idx="1">
                  <c:v>0.62315874559033324</c:v>
                </c:pt>
                <c:pt idx="2">
                  <c:v>0.51940967677200489</c:v>
                </c:pt>
                <c:pt idx="3">
                  <c:v>0.55394935830289727</c:v>
                </c:pt>
                <c:pt idx="4">
                  <c:v>0.36611315184991644</c:v>
                </c:pt>
                <c:pt idx="5">
                  <c:v>0.67369896167711918</c:v>
                </c:pt>
                <c:pt idx="6">
                  <c:v>0.73679392150203238</c:v>
                </c:pt>
                <c:pt idx="7">
                  <c:v>0.8233251423430078</c:v>
                </c:pt>
                <c:pt idx="8">
                  <c:v>0.73193181328847268</c:v>
                </c:pt>
                <c:pt idx="9">
                  <c:v>0.72643922907537917</c:v>
                </c:pt>
                <c:pt idx="10">
                  <c:v>0.73657815794838999</c:v>
                </c:pt>
                <c:pt idx="11">
                  <c:v>0.78171665083853026</c:v>
                </c:pt>
                <c:pt idx="12">
                  <c:v>0.67483109457610435</c:v>
                </c:pt>
                <c:pt idx="13">
                  <c:v>0.7317018092894364</c:v>
                </c:pt>
                <c:pt idx="14">
                  <c:v>0.67440224997463405</c:v>
                </c:pt>
                <c:pt idx="15">
                  <c:v>0.72024948315597659</c:v>
                </c:pt>
                <c:pt idx="16">
                  <c:v>0.59209999999999996</c:v>
                </c:pt>
                <c:pt idx="17">
                  <c:v>0.75293598934020101</c:v>
                </c:pt>
                <c:pt idx="18">
                  <c:v>0.72775274222610031</c:v>
                </c:pt>
                <c:pt idx="20">
                  <c:v>0.72979421400075883</c:v>
                </c:pt>
                <c:pt idx="21">
                  <c:v>0.86040710599678805</c:v>
                </c:pt>
              </c:numCache>
            </c:numRef>
          </c:val>
          <c:smooth val="0"/>
          <c:extLst>
            <c:ext xmlns:c16="http://schemas.microsoft.com/office/drawing/2014/chart" uri="{C3380CC4-5D6E-409C-BE32-E72D297353CC}">
              <c16:uniqueId val="{00000001-3E4E-A94B-8216-A5A5C819502E}"/>
            </c:ext>
          </c:extLst>
        </c:ser>
        <c:dLbls>
          <c:showLegendKey val="0"/>
          <c:showVal val="0"/>
          <c:showCatName val="0"/>
          <c:showSerName val="0"/>
          <c:showPercent val="0"/>
          <c:showBubbleSize val="0"/>
        </c:dLbls>
        <c:marker val="1"/>
        <c:smooth val="0"/>
        <c:axId val="349120472"/>
        <c:axId val="349120080"/>
      </c:lineChart>
      <c:catAx>
        <c:axId val="34911929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9119688"/>
        <c:crosses val="autoZero"/>
        <c:auto val="1"/>
        <c:lblAlgn val="ctr"/>
        <c:lblOffset val="100"/>
        <c:noMultiLvlLbl val="0"/>
      </c:catAx>
      <c:valAx>
        <c:axId val="349119688"/>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9119296"/>
        <c:crosses val="autoZero"/>
        <c:crossBetween val="between"/>
      </c:valAx>
      <c:valAx>
        <c:axId val="349120080"/>
        <c:scaling>
          <c:orientation val="minMax"/>
        </c:scaling>
        <c:delete val="0"/>
        <c:axPos val="r"/>
        <c:numFmt formatCode="0%" sourceLinked="0"/>
        <c:majorTickMark val="out"/>
        <c:minorTickMark val="none"/>
        <c:tickLblPos val="nextTo"/>
        <c:spPr>
          <a:ln>
            <a:noFill/>
          </a:ln>
        </c:spPr>
        <c:txPr>
          <a:bodyPr/>
          <a:lstStyle/>
          <a:p>
            <a:pPr>
              <a:defRPr sz="1000"/>
            </a:pPr>
            <a:endParaRPr lang="en-US"/>
          </a:p>
        </c:txPr>
        <c:crossAx val="349120472"/>
        <c:crosses val="max"/>
        <c:crossBetween val="between"/>
      </c:valAx>
      <c:catAx>
        <c:axId val="349120472"/>
        <c:scaling>
          <c:orientation val="minMax"/>
        </c:scaling>
        <c:delete val="1"/>
        <c:axPos val="b"/>
        <c:numFmt formatCode="General" sourceLinked="1"/>
        <c:majorTickMark val="out"/>
        <c:minorTickMark val="none"/>
        <c:tickLblPos val="none"/>
        <c:crossAx val="349120080"/>
        <c:crosses val="autoZero"/>
        <c:auto val="1"/>
        <c:lblAlgn val="ctr"/>
        <c:lblOffset val="100"/>
        <c:noMultiLvlLbl val="0"/>
      </c:catAx>
      <c:spPr>
        <a:ln>
          <a:noFill/>
        </a:ln>
      </c:spPr>
    </c:plotArea>
    <c:legend>
      <c:legendPos val="b"/>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27834982165694E-2"/>
          <c:y val="2.9546827479898344E-2"/>
          <c:w val="0.94787216501783433"/>
          <c:h val="0.82338809148208225"/>
        </c:manualLayout>
      </c:layout>
      <c:barChart>
        <c:barDir val="col"/>
        <c:grouping val="clustered"/>
        <c:varyColors val="0"/>
        <c:ser>
          <c:idx val="2"/>
          <c:order val="1"/>
          <c:tx>
            <c:strRef>
              <c:f>Sheet1!$D$1</c:f>
              <c:strCache>
                <c:ptCount val="1"/>
                <c:pt idx="0">
                  <c:v>Column2</c:v>
                </c:pt>
              </c:strCache>
            </c:strRef>
          </c:tx>
          <c:spPr>
            <a:solidFill>
              <a:srgbClr val="F2F2F2"/>
            </a:solidFill>
            <a:ln>
              <a:noFill/>
            </a:ln>
            <a:effectLst/>
          </c:spPr>
          <c:invertIfNegative val="0"/>
          <c:cat>
            <c:multiLvlStrRef>
              <c:f>Sheet1!$A$2:$B$13</c:f>
              <c:multiLvlStrCache>
                <c:ptCount val="12"/>
                <c:lvl>
                  <c:pt idx="0">
                    <c:v>Q2</c:v>
                  </c:pt>
                  <c:pt idx="1">
                    <c:v>Q3</c:v>
                  </c:pt>
                  <c:pt idx="2">
                    <c:v>Q4</c:v>
                  </c:pt>
                  <c:pt idx="3">
                    <c:v>Q1</c:v>
                  </c:pt>
                  <c:pt idx="4">
                    <c:v>Q2</c:v>
                  </c:pt>
                  <c:pt idx="5">
                    <c:v>Q3</c:v>
                  </c:pt>
                  <c:pt idx="6">
                    <c:v>Q4</c:v>
                  </c:pt>
                  <c:pt idx="7">
                    <c:v>Q1</c:v>
                  </c:pt>
                  <c:pt idx="8">
                    <c:v>Q2</c:v>
                  </c:pt>
                  <c:pt idx="9">
                    <c:v>Q3</c:v>
                  </c:pt>
                  <c:pt idx="10">
                    <c:v>Q4</c:v>
                  </c:pt>
                  <c:pt idx="11">
                    <c:v>Q1</c:v>
                  </c:pt>
                </c:lvl>
                <c:lvl>
                  <c:pt idx="0">
                    <c:v>2020</c:v>
                  </c:pt>
                  <c:pt idx="3">
                    <c:v>2021</c:v>
                  </c:pt>
                  <c:pt idx="7">
                    <c:v>2022</c:v>
                  </c:pt>
                  <c:pt idx="11">
                    <c:v>2023</c:v>
                  </c:pt>
                </c:lvl>
              </c:multiLvlStrCache>
            </c:multiLvlStrRef>
          </c:cat>
          <c:val>
            <c:numRef>
              <c:f>Sheet1!$D$2:$D$13</c:f>
              <c:numCache>
                <c:formatCode>General</c:formatCode>
                <c:ptCount val="12"/>
                <c:pt idx="0">
                  <c:v>1</c:v>
                </c:pt>
                <c:pt idx="1">
                  <c:v>1</c:v>
                </c:pt>
                <c:pt idx="2">
                  <c:v>1</c:v>
                </c:pt>
                <c:pt idx="3">
                  <c:v>0</c:v>
                </c:pt>
                <c:pt idx="4">
                  <c:v>0</c:v>
                </c:pt>
                <c:pt idx="5">
                  <c:v>0</c:v>
                </c:pt>
                <c:pt idx="6">
                  <c:v>0</c:v>
                </c:pt>
                <c:pt idx="7">
                  <c:v>1</c:v>
                </c:pt>
                <c:pt idx="8">
                  <c:v>1</c:v>
                </c:pt>
                <c:pt idx="9">
                  <c:v>1</c:v>
                </c:pt>
                <c:pt idx="10">
                  <c:v>1</c:v>
                </c:pt>
                <c:pt idx="11">
                  <c:v>0</c:v>
                </c:pt>
              </c:numCache>
            </c:numRef>
          </c:val>
          <c:extLst>
            <c:ext xmlns:c16="http://schemas.microsoft.com/office/drawing/2014/chart" uri="{C3380CC4-5D6E-409C-BE32-E72D297353CC}">
              <c16:uniqueId val="{00000000-81A0-49FB-8E32-539F113E27A0}"/>
            </c:ext>
          </c:extLst>
        </c:ser>
        <c:dLbls>
          <c:showLegendKey val="0"/>
          <c:showVal val="0"/>
          <c:showCatName val="0"/>
          <c:showSerName val="0"/>
          <c:showPercent val="0"/>
          <c:showBubbleSize val="0"/>
        </c:dLbls>
        <c:gapWidth val="0"/>
        <c:axId val="92720255"/>
        <c:axId val="92714847"/>
      </c:barChart>
      <c:barChart>
        <c:barDir val="col"/>
        <c:grouping val="clustered"/>
        <c:varyColors val="0"/>
        <c:ser>
          <c:idx val="1"/>
          <c:order val="0"/>
          <c:tx>
            <c:strRef>
              <c:f>Sheet1!$C$1</c:f>
              <c:strCache>
                <c:ptCount val="1"/>
                <c:pt idx="0">
                  <c:v>% Spec Ment</c:v>
                </c:pt>
              </c:strCache>
            </c:strRef>
          </c:tx>
          <c:spPr>
            <a:solidFill>
              <a:srgbClr val="00689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Sheet1!$A$2:$B$12</c:f>
              <c:multiLvlStrCache>
                <c:ptCount val="11"/>
                <c:lvl>
                  <c:pt idx="0">
                    <c:v>Q2</c:v>
                  </c:pt>
                  <c:pt idx="1">
                    <c:v>Q3</c:v>
                  </c:pt>
                  <c:pt idx="2">
                    <c:v>Q4</c:v>
                  </c:pt>
                  <c:pt idx="3">
                    <c:v>Q1</c:v>
                  </c:pt>
                  <c:pt idx="4">
                    <c:v>Q2</c:v>
                  </c:pt>
                  <c:pt idx="5">
                    <c:v>Q3</c:v>
                  </c:pt>
                  <c:pt idx="6">
                    <c:v>Q4</c:v>
                  </c:pt>
                  <c:pt idx="7">
                    <c:v>Q1</c:v>
                  </c:pt>
                  <c:pt idx="8">
                    <c:v>Q2</c:v>
                  </c:pt>
                  <c:pt idx="9">
                    <c:v>Q3</c:v>
                  </c:pt>
                  <c:pt idx="10">
                    <c:v>Q4</c:v>
                  </c:pt>
                </c:lvl>
                <c:lvl>
                  <c:pt idx="0">
                    <c:v>2020</c:v>
                  </c:pt>
                  <c:pt idx="3">
                    <c:v>2021</c:v>
                  </c:pt>
                  <c:pt idx="7">
                    <c:v>2022</c:v>
                  </c:pt>
                </c:lvl>
              </c:multiLvlStrCache>
            </c:multiLvlStrRef>
          </c:cat>
          <c:val>
            <c:numRef>
              <c:f>Sheet1!$C$2:$C$13</c:f>
              <c:numCache>
                <c:formatCode>0.0%</c:formatCode>
                <c:ptCount val="12"/>
                <c:pt idx="0">
                  <c:v>0.42904379312582969</c:v>
                </c:pt>
                <c:pt idx="1">
                  <c:v>0.4116519009451356</c:v>
                </c:pt>
                <c:pt idx="2">
                  <c:v>0.37359816570447424</c:v>
                </c:pt>
                <c:pt idx="3">
                  <c:v>0.46366608224397554</c:v>
                </c:pt>
                <c:pt idx="4">
                  <c:v>0.46636968188404082</c:v>
                </c:pt>
                <c:pt idx="5">
                  <c:v>0.50400233705733399</c:v>
                </c:pt>
                <c:pt idx="6">
                  <c:v>0.50806289020792716</c:v>
                </c:pt>
                <c:pt idx="7">
                  <c:v>0.57995668327396266</c:v>
                </c:pt>
                <c:pt idx="8">
                  <c:v>0.57346577799900378</c:v>
                </c:pt>
                <c:pt idx="9">
                  <c:v>0.59575264819458118</c:v>
                </c:pt>
                <c:pt idx="10">
                  <c:v>0.53842264413364604</c:v>
                </c:pt>
                <c:pt idx="11">
                  <c:v>0.52768301305867926</c:v>
                </c:pt>
              </c:numCache>
            </c:numRef>
          </c:val>
          <c:extLst>
            <c:ext xmlns:c16="http://schemas.microsoft.com/office/drawing/2014/chart" uri="{C3380CC4-5D6E-409C-BE32-E72D297353CC}">
              <c16:uniqueId val="{00000001-81A0-49FB-8E32-539F113E27A0}"/>
            </c:ext>
          </c:extLst>
        </c:ser>
        <c:dLbls>
          <c:showLegendKey val="0"/>
          <c:showVal val="0"/>
          <c:showCatName val="0"/>
          <c:showSerName val="0"/>
          <c:showPercent val="0"/>
          <c:showBubbleSize val="0"/>
        </c:dLbls>
        <c:gapWidth val="50"/>
        <c:axId val="1819328607"/>
        <c:axId val="1819318207"/>
      </c:barChart>
      <c:catAx>
        <c:axId val="92720255"/>
        <c:scaling>
          <c:orientation val="minMax"/>
        </c:scaling>
        <c:delete val="0"/>
        <c:axPos val="b"/>
        <c:numFmt formatCode="General" sourceLinked="1"/>
        <c:majorTickMark val="none"/>
        <c:minorTickMark val="none"/>
        <c:tickLblPos val="low"/>
        <c:spPr>
          <a:noFill/>
          <a:ln w="1270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14847"/>
        <c:crosses val="autoZero"/>
        <c:auto val="1"/>
        <c:lblAlgn val="ctr"/>
        <c:lblOffset val="100"/>
        <c:noMultiLvlLbl val="0"/>
      </c:catAx>
      <c:valAx>
        <c:axId val="92714847"/>
        <c:scaling>
          <c:orientation val="minMax"/>
          <c:max val="0.70000000000000007"/>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20255"/>
        <c:crosses val="autoZero"/>
        <c:crossBetween val="between"/>
        <c:majorUnit val="0.70000000000000007"/>
      </c:valAx>
      <c:valAx>
        <c:axId val="1819318207"/>
        <c:scaling>
          <c:orientation val="minMax"/>
          <c:max val="0.25"/>
        </c:scaling>
        <c:delete val="1"/>
        <c:axPos val="r"/>
        <c:numFmt formatCode="0.0%" sourceLinked="1"/>
        <c:majorTickMark val="out"/>
        <c:minorTickMark val="none"/>
        <c:tickLblPos val="nextTo"/>
        <c:crossAx val="1819328607"/>
        <c:crosses val="max"/>
        <c:crossBetween val="between"/>
      </c:valAx>
      <c:catAx>
        <c:axId val="1819328607"/>
        <c:scaling>
          <c:orientation val="minMax"/>
        </c:scaling>
        <c:delete val="1"/>
        <c:axPos val="b"/>
        <c:numFmt formatCode="General" sourceLinked="1"/>
        <c:majorTickMark val="out"/>
        <c:minorTickMark val="none"/>
        <c:tickLblPos val="nextTo"/>
        <c:crossAx val="18193182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27834982165694E-2"/>
          <c:y val="2.9546827479898344E-2"/>
          <c:w val="0.94787216501783433"/>
          <c:h val="0.78856809565470987"/>
        </c:manualLayout>
      </c:layout>
      <c:barChart>
        <c:barDir val="col"/>
        <c:grouping val="clustered"/>
        <c:varyColors val="0"/>
        <c:ser>
          <c:idx val="2"/>
          <c:order val="1"/>
          <c:tx>
            <c:strRef>
              <c:f>Sheet1!$D$1</c:f>
              <c:strCache>
                <c:ptCount val="1"/>
                <c:pt idx="0">
                  <c:v>Column2</c:v>
                </c:pt>
              </c:strCache>
            </c:strRef>
          </c:tx>
          <c:spPr>
            <a:solidFill>
              <a:srgbClr val="F2F2F2"/>
            </a:solidFill>
            <a:ln>
              <a:noFill/>
            </a:ln>
            <a:effectLst/>
          </c:spPr>
          <c:invertIfNegative val="0"/>
          <c:cat>
            <c:multiLvlStrRef>
              <c:f>Sheet1!$A$2:$B$13</c:f>
              <c:multiLvlStrCache>
                <c:ptCount val="12"/>
                <c:lvl>
                  <c:pt idx="0">
                    <c:v>Q2</c:v>
                  </c:pt>
                  <c:pt idx="1">
                    <c:v>Q3</c:v>
                  </c:pt>
                  <c:pt idx="2">
                    <c:v>Q4</c:v>
                  </c:pt>
                  <c:pt idx="3">
                    <c:v>Q1</c:v>
                  </c:pt>
                  <c:pt idx="4">
                    <c:v>Q2</c:v>
                  </c:pt>
                  <c:pt idx="5">
                    <c:v>Q3</c:v>
                  </c:pt>
                  <c:pt idx="6">
                    <c:v>Q4</c:v>
                  </c:pt>
                  <c:pt idx="7">
                    <c:v>Q1</c:v>
                  </c:pt>
                  <c:pt idx="8">
                    <c:v>Q2</c:v>
                  </c:pt>
                  <c:pt idx="9">
                    <c:v>Q3</c:v>
                  </c:pt>
                  <c:pt idx="10">
                    <c:v>Q4</c:v>
                  </c:pt>
                  <c:pt idx="11">
                    <c:v>Q1</c:v>
                  </c:pt>
                </c:lvl>
                <c:lvl>
                  <c:pt idx="0">
                    <c:v>2020</c:v>
                  </c:pt>
                  <c:pt idx="3">
                    <c:v>2021</c:v>
                  </c:pt>
                  <c:pt idx="7">
                    <c:v>2022</c:v>
                  </c:pt>
                  <c:pt idx="11">
                    <c:v>2023</c:v>
                  </c:pt>
                </c:lvl>
              </c:multiLvlStrCache>
            </c:multiLvlStrRef>
          </c:cat>
          <c:val>
            <c:numRef>
              <c:f>Sheet1!$D$2:$D$13</c:f>
              <c:numCache>
                <c:formatCode>General</c:formatCode>
                <c:ptCount val="12"/>
                <c:pt idx="0">
                  <c:v>1</c:v>
                </c:pt>
                <c:pt idx="1">
                  <c:v>1</c:v>
                </c:pt>
                <c:pt idx="2">
                  <c:v>1</c:v>
                </c:pt>
                <c:pt idx="3">
                  <c:v>0</c:v>
                </c:pt>
                <c:pt idx="4">
                  <c:v>0</c:v>
                </c:pt>
                <c:pt idx="5">
                  <c:v>0</c:v>
                </c:pt>
                <c:pt idx="6">
                  <c:v>0</c:v>
                </c:pt>
                <c:pt idx="7">
                  <c:v>1</c:v>
                </c:pt>
                <c:pt idx="8">
                  <c:v>1</c:v>
                </c:pt>
                <c:pt idx="9">
                  <c:v>1</c:v>
                </c:pt>
                <c:pt idx="10">
                  <c:v>1</c:v>
                </c:pt>
                <c:pt idx="11">
                  <c:v>0</c:v>
                </c:pt>
              </c:numCache>
            </c:numRef>
          </c:val>
          <c:extLst>
            <c:ext xmlns:c16="http://schemas.microsoft.com/office/drawing/2014/chart" uri="{C3380CC4-5D6E-409C-BE32-E72D297353CC}">
              <c16:uniqueId val="{00000000-AA6E-4735-8253-CFF3A6D3B056}"/>
            </c:ext>
          </c:extLst>
        </c:ser>
        <c:dLbls>
          <c:showLegendKey val="0"/>
          <c:showVal val="0"/>
          <c:showCatName val="0"/>
          <c:showSerName val="0"/>
          <c:showPercent val="0"/>
          <c:showBubbleSize val="0"/>
        </c:dLbls>
        <c:gapWidth val="0"/>
        <c:axId val="92720255"/>
        <c:axId val="92714847"/>
      </c:barChart>
      <c:barChart>
        <c:barDir val="col"/>
        <c:grouping val="clustered"/>
        <c:varyColors val="0"/>
        <c:ser>
          <c:idx val="1"/>
          <c:order val="0"/>
          <c:tx>
            <c:strRef>
              <c:f>Sheet1!$C$1</c:f>
              <c:strCache>
                <c:ptCount val="1"/>
                <c:pt idx="0">
                  <c:v>% Spec Ment</c:v>
                </c:pt>
              </c:strCache>
            </c:strRef>
          </c:tx>
          <c:spPr>
            <a:solidFill>
              <a:srgbClr val="00689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Sheet1!$A$2:$B$12</c:f>
              <c:multiLvlStrCache>
                <c:ptCount val="11"/>
                <c:lvl>
                  <c:pt idx="0">
                    <c:v>Q2</c:v>
                  </c:pt>
                  <c:pt idx="1">
                    <c:v>Q3</c:v>
                  </c:pt>
                  <c:pt idx="2">
                    <c:v>Q4</c:v>
                  </c:pt>
                  <c:pt idx="3">
                    <c:v>Q1</c:v>
                  </c:pt>
                  <c:pt idx="4">
                    <c:v>Q2</c:v>
                  </c:pt>
                  <c:pt idx="5">
                    <c:v>Q3</c:v>
                  </c:pt>
                  <c:pt idx="6">
                    <c:v>Q4</c:v>
                  </c:pt>
                  <c:pt idx="7">
                    <c:v>Q1</c:v>
                  </c:pt>
                  <c:pt idx="8">
                    <c:v>Q2</c:v>
                  </c:pt>
                  <c:pt idx="9">
                    <c:v>Q3</c:v>
                  </c:pt>
                  <c:pt idx="10">
                    <c:v>Q4</c:v>
                  </c:pt>
                </c:lvl>
                <c:lvl>
                  <c:pt idx="0">
                    <c:v>2020</c:v>
                  </c:pt>
                  <c:pt idx="3">
                    <c:v>2021</c:v>
                  </c:pt>
                  <c:pt idx="7">
                    <c:v>2022</c:v>
                  </c:pt>
                </c:lvl>
              </c:multiLvlStrCache>
            </c:multiLvlStrRef>
          </c:cat>
          <c:val>
            <c:numRef>
              <c:f>Sheet1!$C$2:$C$13</c:f>
              <c:numCache>
                <c:formatCode>0.0%</c:formatCode>
                <c:ptCount val="12"/>
                <c:pt idx="0">
                  <c:v>0.39966674224662307</c:v>
                </c:pt>
                <c:pt idx="1">
                  <c:v>0.34918607951747327</c:v>
                </c:pt>
                <c:pt idx="2">
                  <c:v>0.33178411497408905</c:v>
                </c:pt>
                <c:pt idx="3">
                  <c:v>0.32934527479839826</c:v>
                </c:pt>
                <c:pt idx="4">
                  <c:v>0.33428271507862833</c:v>
                </c:pt>
                <c:pt idx="5">
                  <c:v>0.35254623964354609</c:v>
                </c:pt>
                <c:pt idx="6">
                  <c:v>0.35340621010553586</c:v>
                </c:pt>
                <c:pt idx="7">
                  <c:v>0.39783230943922782</c:v>
                </c:pt>
                <c:pt idx="8">
                  <c:v>0.42901066454341025</c:v>
                </c:pt>
                <c:pt idx="9">
                  <c:v>0.4165760035486808</c:v>
                </c:pt>
                <c:pt idx="10">
                  <c:v>0.40019293801607947</c:v>
                </c:pt>
                <c:pt idx="11">
                  <c:v>0.40059245549246214</c:v>
                </c:pt>
              </c:numCache>
            </c:numRef>
          </c:val>
          <c:extLst>
            <c:ext xmlns:c16="http://schemas.microsoft.com/office/drawing/2014/chart" uri="{C3380CC4-5D6E-409C-BE32-E72D297353CC}">
              <c16:uniqueId val="{00000001-AA6E-4735-8253-CFF3A6D3B056}"/>
            </c:ext>
          </c:extLst>
        </c:ser>
        <c:dLbls>
          <c:showLegendKey val="0"/>
          <c:showVal val="0"/>
          <c:showCatName val="0"/>
          <c:showSerName val="0"/>
          <c:showPercent val="0"/>
          <c:showBubbleSize val="0"/>
        </c:dLbls>
        <c:gapWidth val="50"/>
        <c:axId val="1819328607"/>
        <c:axId val="1819318207"/>
      </c:barChart>
      <c:catAx>
        <c:axId val="92720255"/>
        <c:scaling>
          <c:orientation val="minMax"/>
        </c:scaling>
        <c:delete val="0"/>
        <c:axPos val="b"/>
        <c:numFmt formatCode="General" sourceLinked="1"/>
        <c:majorTickMark val="none"/>
        <c:minorTickMark val="none"/>
        <c:tickLblPos val="low"/>
        <c:spPr>
          <a:noFill/>
          <a:ln w="1270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14847"/>
        <c:crosses val="autoZero"/>
        <c:auto val="1"/>
        <c:lblAlgn val="ctr"/>
        <c:lblOffset val="100"/>
        <c:noMultiLvlLbl val="0"/>
      </c:catAx>
      <c:valAx>
        <c:axId val="92714847"/>
        <c:scaling>
          <c:orientation val="minMax"/>
          <c:max val="0.60000000000000009"/>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20255"/>
        <c:crosses val="autoZero"/>
        <c:crossBetween val="between"/>
        <c:majorUnit val="0.60000000000000009"/>
      </c:valAx>
      <c:valAx>
        <c:axId val="1819318207"/>
        <c:scaling>
          <c:orientation val="minMax"/>
          <c:max val="0.25"/>
        </c:scaling>
        <c:delete val="1"/>
        <c:axPos val="r"/>
        <c:numFmt formatCode="0.0%" sourceLinked="1"/>
        <c:majorTickMark val="out"/>
        <c:minorTickMark val="none"/>
        <c:tickLblPos val="nextTo"/>
        <c:crossAx val="1819328607"/>
        <c:crosses val="max"/>
        <c:crossBetween val="between"/>
      </c:valAx>
      <c:catAx>
        <c:axId val="1819328607"/>
        <c:scaling>
          <c:orientation val="minMax"/>
        </c:scaling>
        <c:delete val="1"/>
        <c:axPos val="b"/>
        <c:numFmt formatCode="General" sourceLinked="1"/>
        <c:majorTickMark val="out"/>
        <c:minorTickMark val="none"/>
        <c:tickLblPos val="nextTo"/>
        <c:crossAx val="18193182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27834982165694E-2"/>
          <c:y val="2.9546827479898344E-2"/>
          <c:w val="0.94787216501783433"/>
          <c:h val="0.78856809565470987"/>
        </c:manualLayout>
      </c:layout>
      <c:barChart>
        <c:barDir val="col"/>
        <c:grouping val="clustered"/>
        <c:varyColors val="0"/>
        <c:ser>
          <c:idx val="2"/>
          <c:order val="1"/>
          <c:tx>
            <c:strRef>
              <c:f>Sheet1!$D$1</c:f>
              <c:strCache>
                <c:ptCount val="1"/>
                <c:pt idx="0">
                  <c:v>Column2</c:v>
                </c:pt>
              </c:strCache>
            </c:strRef>
          </c:tx>
          <c:spPr>
            <a:solidFill>
              <a:srgbClr val="F2F2F2"/>
            </a:solidFill>
            <a:ln>
              <a:noFill/>
            </a:ln>
            <a:effectLst/>
          </c:spPr>
          <c:invertIfNegative val="0"/>
          <c:cat>
            <c:multiLvlStrRef>
              <c:f>Sheet1!$A$2:$B$13</c:f>
              <c:multiLvlStrCache>
                <c:ptCount val="12"/>
                <c:lvl>
                  <c:pt idx="0">
                    <c:v>Q2</c:v>
                  </c:pt>
                  <c:pt idx="1">
                    <c:v>Q3</c:v>
                  </c:pt>
                  <c:pt idx="2">
                    <c:v>Q4</c:v>
                  </c:pt>
                  <c:pt idx="3">
                    <c:v>Q1</c:v>
                  </c:pt>
                  <c:pt idx="4">
                    <c:v>Q2</c:v>
                  </c:pt>
                  <c:pt idx="5">
                    <c:v>Q3</c:v>
                  </c:pt>
                  <c:pt idx="6">
                    <c:v>Q4</c:v>
                  </c:pt>
                  <c:pt idx="7">
                    <c:v>Q1</c:v>
                  </c:pt>
                  <c:pt idx="8">
                    <c:v>Q2</c:v>
                  </c:pt>
                  <c:pt idx="9">
                    <c:v>Q3</c:v>
                  </c:pt>
                  <c:pt idx="10">
                    <c:v>Q4</c:v>
                  </c:pt>
                  <c:pt idx="11">
                    <c:v>Q1</c:v>
                  </c:pt>
                </c:lvl>
                <c:lvl>
                  <c:pt idx="0">
                    <c:v>2020</c:v>
                  </c:pt>
                  <c:pt idx="3">
                    <c:v>2021</c:v>
                  </c:pt>
                  <c:pt idx="7">
                    <c:v>2022</c:v>
                  </c:pt>
                  <c:pt idx="11">
                    <c:v>2023</c:v>
                  </c:pt>
                </c:lvl>
              </c:multiLvlStrCache>
            </c:multiLvlStrRef>
          </c:cat>
          <c:val>
            <c:numRef>
              <c:f>Sheet1!$D$2:$D$13</c:f>
              <c:numCache>
                <c:formatCode>General</c:formatCode>
                <c:ptCount val="12"/>
                <c:pt idx="0">
                  <c:v>1</c:v>
                </c:pt>
                <c:pt idx="1">
                  <c:v>1</c:v>
                </c:pt>
                <c:pt idx="2">
                  <c:v>1</c:v>
                </c:pt>
                <c:pt idx="3">
                  <c:v>0</c:v>
                </c:pt>
                <c:pt idx="4">
                  <c:v>0</c:v>
                </c:pt>
                <c:pt idx="5">
                  <c:v>0</c:v>
                </c:pt>
                <c:pt idx="6">
                  <c:v>0</c:v>
                </c:pt>
                <c:pt idx="7">
                  <c:v>1</c:v>
                </c:pt>
                <c:pt idx="8">
                  <c:v>1</c:v>
                </c:pt>
                <c:pt idx="9">
                  <c:v>1</c:v>
                </c:pt>
                <c:pt idx="10">
                  <c:v>1</c:v>
                </c:pt>
                <c:pt idx="11">
                  <c:v>0</c:v>
                </c:pt>
              </c:numCache>
            </c:numRef>
          </c:val>
          <c:extLst>
            <c:ext xmlns:c16="http://schemas.microsoft.com/office/drawing/2014/chart" uri="{C3380CC4-5D6E-409C-BE32-E72D297353CC}">
              <c16:uniqueId val="{00000000-C5D6-42E7-A127-6DE3D8037F30}"/>
            </c:ext>
          </c:extLst>
        </c:ser>
        <c:dLbls>
          <c:showLegendKey val="0"/>
          <c:showVal val="0"/>
          <c:showCatName val="0"/>
          <c:showSerName val="0"/>
          <c:showPercent val="0"/>
          <c:showBubbleSize val="0"/>
        </c:dLbls>
        <c:gapWidth val="0"/>
        <c:axId val="92720255"/>
        <c:axId val="92714847"/>
      </c:barChart>
      <c:barChart>
        <c:barDir val="col"/>
        <c:grouping val="clustered"/>
        <c:varyColors val="0"/>
        <c:ser>
          <c:idx val="1"/>
          <c:order val="0"/>
          <c:tx>
            <c:strRef>
              <c:f>Sheet1!$C$1</c:f>
              <c:strCache>
                <c:ptCount val="1"/>
                <c:pt idx="0">
                  <c:v>% Spec Ment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Sheet1!$A$2:$B$12</c:f>
              <c:multiLvlStrCache>
                <c:ptCount val="11"/>
                <c:lvl>
                  <c:pt idx="0">
                    <c:v>Q2</c:v>
                  </c:pt>
                  <c:pt idx="1">
                    <c:v>Q3</c:v>
                  </c:pt>
                  <c:pt idx="2">
                    <c:v>Q4</c:v>
                  </c:pt>
                  <c:pt idx="3">
                    <c:v>Q1</c:v>
                  </c:pt>
                  <c:pt idx="4">
                    <c:v>Q2</c:v>
                  </c:pt>
                  <c:pt idx="5">
                    <c:v>Q3</c:v>
                  </c:pt>
                  <c:pt idx="6">
                    <c:v>Q4</c:v>
                  </c:pt>
                  <c:pt idx="7">
                    <c:v>Q1</c:v>
                  </c:pt>
                  <c:pt idx="8">
                    <c:v>Q2</c:v>
                  </c:pt>
                  <c:pt idx="9">
                    <c:v>Q3</c:v>
                  </c:pt>
                  <c:pt idx="10">
                    <c:v>Q4</c:v>
                  </c:pt>
                </c:lvl>
                <c:lvl>
                  <c:pt idx="0">
                    <c:v>2020</c:v>
                  </c:pt>
                  <c:pt idx="3">
                    <c:v>2021</c:v>
                  </c:pt>
                  <c:pt idx="7">
                    <c:v>2022</c:v>
                  </c:pt>
                </c:lvl>
              </c:multiLvlStrCache>
            </c:multiLvlStrRef>
          </c:cat>
          <c:val>
            <c:numRef>
              <c:f>Sheet1!$C$2:$C$13</c:f>
              <c:numCache>
                <c:formatCode>0.00%</c:formatCode>
                <c:ptCount val="12"/>
                <c:pt idx="0">
                  <c:v>0.18051689231731544</c:v>
                </c:pt>
                <c:pt idx="1">
                  <c:v>0.17462364155673443</c:v>
                </c:pt>
                <c:pt idx="2">
                  <c:v>0.1411630745433187</c:v>
                </c:pt>
                <c:pt idx="3">
                  <c:v>0.1270302317726249</c:v>
                </c:pt>
                <c:pt idx="4">
                  <c:v>0.10756675484401909</c:v>
                </c:pt>
                <c:pt idx="5">
                  <c:v>7.4903976672187803E-2</c:v>
                </c:pt>
                <c:pt idx="6">
                  <c:v>6.7697939201377205E-2</c:v>
                </c:pt>
                <c:pt idx="7">
                  <c:v>6.0532158524656092E-2</c:v>
                </c:pt>
                <c:pt idx="8">
                  <c:v>5.7352917210085778E-2</c:v>
                </c:pt>
                <c:pt idx="9">
                  <c:v>7.5722010261494138E-2</c:v>
                </c:pt>
                <c:pt idx="10">
                  <c:v>9.593059053107772E-2</c:v>
                </c:pt>
                <c:pt idx="11">
                  <c:v>0.10052645374079727</c:v>
                </c:pt>
              </c:numCache>
            </c:numRef>
          </c:val>
          <c:extLst>
            <c:ext xmlns:c16="http://schemas.microsoft.com/office/drawing/2014/chart" uri="{C3380CC4-5D6E-409C-BE32-E72D297353CC}">
              <c16:uniqueId val="{00000001-C5D6-42E7-A127-6DE3D8037F30}"/>
            </c:ext>
          </c:extLst>
        </c:ser>
        <c:dLbls>
          <c:showLegendKey val="0"/>
          <c:showVal val="0"/>
          <c:showCatName val="0"/>
          <c:showSerName val="0"/>
          <c:showPercent val="0"/>
          <c:showBubbleSize val="0"/>
        </c:dLbls>
        <c:gapWidth val="50"/>
        <c:axId val="1819328607"/>
        <c:axId val="1819318207"/>
      </c:barChart>
      <c:catAx>
        <c:axId val="92720255"/>
        <c:scaling>
          <c:orientation val="minMax"/>
        </c:scaling>
        <c:delete val="0"/>
        <c:axPos val="b"/>
        <c:numFmt formatCode="General" sourceLinked="1"/>
        <c:majorTickMark val="none"/>
        <c:minorTickMark val="none"/>
        <c:tickLblPos val="low"/>
        <c:spPr>
          <a:noFill/>
          <a:ln w="1270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14847"/>
        <c:crosses val="autoZero"/>
        <c:auto val="1"/>
        <c:lblAlgn val="ctr"/>
        <c:lblOffset val="100"/>
        <c:noMultiLvlLbl val="0"/>
      </c:catAx>
      <c:valAx>
        <c:axId val="92714847"/>
        <c:scaling>
          <c:orientation val="minMax"/>
          <c:max val="0.2"/>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20255"/>
        <c:crosses val="autoZero"/>
        <c:crossBetween val="between"/>
        <c:majorUnit val="0.2"/>
      </c:valAx>
      <c:valAx>
        <c:axId val="1819318207"/>
        <c:scaling>
          <c:orientation val="minMax"/>
          <c:max val="0.25"/>
        </c:scaling>
        <c:delete val="1"/>
        <c:axPos val="r"/>
        <c:numFmt formatCode="0.00%" sourceLinked="1"/>
        <c:majorTickMark val="out"/>
        <c:minorTickMark val="none"/>
        <c:tickLblPos val="nextTo"/>
        <c:crossAx val="1819328607"/>
        <c:crosses val="max"/>
        <c:crossBetween val="between"/>
      </c:valAx>
      <c:catAx>
        <c:axId val="1819328607"/>
        <c:scaling>
          <c:orientation val="minMax"/>
        </c:scaling>
        <c:delete val="1"/>
        <c:axPos val="b"/>
        <c:numFmt formatCode="General" sourceLinked="1"/>
        <c:majorTickMark val="out"/>
        <c:minorTickMark val="none"/>
        <c:tickLblPos val="nextTo"/>
        <c:crossAx val="18193182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40562117235344E-2"/>
          <c:y val="2.9546827479898351E-2"/>
          <c:w val="0.92728240512904636"/>
          <c:h val="0.79696704578594335"/>
        </c:manualLayout>
      </c:layout>
      <c:barChart>
        <c:barDir val="col"/>
        <c:grouping val="clustered"/>
        <c:varyColors val="0"/>
        <c:ser>
          <c:idx val="0"/>
          <c:order val="0"/>
          <c:tx>
            <c:strRef>
              <c:f>Sheet1!$B$1</c:f>
              <c:strCache>
                <c:ptCount val="1"/>
                <c:pt idx="0">
                  <c:v>% Non Accruing Loans</c:v>
                </c:pt>
              </c:strCache>
            </c:strRef>
          </c:tx>
          <c:spPr>
            <a:solidFill>
              <a:srgbClr val="4F6980"/>
            </a:solidFill>
            <a:ln>
              <a:noFill/>
            </a:ln>
            <a:effectLst/>
          </c:spPr>
          <c:invertIfNegative val="0"/>
          <c:dLbls>
            <c:numFmt formatCode="0.00%" sourceLinked="0"/>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numCache>
            </c:numRef>
          </c:cat>
          <c:val>
            <c:numRef>
              <c:f>Sheet1!$B$2:$B$31</c:f>
              <c:numCache>
                <c:formatCode>0.00%</c:formatCode>
                <c:ptCount val="30"/>
                <c:pt idx="0">
                  <c:v>2.2499999999999999E-2</c:v>
                </c:pt>
                <c:pt idx="1">
                  <c:v>1.49E-2</c:v>
                </c:pt>
                <c:pt idx="2">
                  <c:v>9.1999999999999998E-3</c:v>
                </c:pt>
                <c:pt idx="3">
                  <c:v>8.0000000000000002E-3</c:v>
                </c:pt>
                <c:pt idx="4">
                  <c:v>5.7000000000000002E-3</c:v>
                </c:pt>
                <c:pt idx="5">
                  <c:v>7.3000000000000001E-3</c:v>
                </c:pt>
                <c:pt idx="6">
                  <c:v>9.2999999999999992E-3</c:v>
                </c:pt>
                <c:pt idx="7">
                  <c:v>1.5699999999999999E-2</c:v>
                </c:pt>
                <c:pt idx="8">
                  <c:v>2.7099999999999999E-2</c:v>
                </c:pt>
                <c:pt idx="9">
                  <c:v>2.35E-2</c:v>
                </c:pt>
                <c:pt idx="10">
                  <c:v>1.9699999999999999E-2</c:v>
                </c:pt>
                <c:pt idx="11">
                  <c:v>7.3000000000000001E-3</c:v>
                </c:pt>
                <c:pt idx="12">
                  <c:v>7.4000000000000003E-3</c:v>
                </c:pt>
                <c:pt idx="13">
                  <c:v>5.8999999999999999E-3</c:v>
                </c:pt>
                <c:pt idx="14">
                  <c:v>5.4999999999999997E-3</c:v>
                </c:pt>
                <c:pt idx="15">
                  <c:v>9.7999999999999997E-3</c:v>
                </c:pt>
                <c:pt idx="16">
                  <c:v>2.2499999999999999E-2</c:v>
                </c:pt>
                <c:pt idx="17">
                  <c:v>1.5699999999999999E-2</c:v>
                </c:pt>
                <c:pt idx="18">
                  <c:v>8.9999999999999993E-3</c:v>
                </c:pt>
                <c:pt idx="19">
                  <c:v>7.7999999999999996E-3</c:v>
                </c:pt>
                <c:pt idx="20">
                  <c:v>5.4999999999999997E-3</c:v>
                </c:pt>
                <c:pt idx="21">
                  <c:v>3.0000000000000001E-3</c:v>
                </c:pt>
                <c:pt idx="22">
                  <c:v>6.3E-3</c:v>
                </c:pt>
                <c:pt idx="23">
                  <c:v>6.0000000000000001E-3</c:v>
                </c:pt>
                <c:pt idx="24">
                  <c:v>4.1000000000000003E-3</c:v>
                </c:pt>
                <c:pt idx="25">
                  <c:v>5.5999999999999999E-3</c:v>
                </c:pt>
                <c:pt idx="26">
                  <c:v>4.4999999999999997E-3</c:v>
                </c:pt>
                <c:pt idx="27">
                  <c:v>7.4000000000000003E-3</c:v>
                </c:pt>
                <c:pt idx="28">
                  <c:v>2.9199999999999999E-3</c:v>
                </c:pt>
                <c:pt idx="29">
                  <c:v>2.3400000000000001E-3</c:v>
                </c:pt>
              </c:numCache>
            </c:numRef>
          </c:val>
          <c:extLst>
            <c:ext xmlns:c16="http://schemas.microsoft.com/office/drawing/2014/chart" uri="{C3380CC4-5D6E-409C-BE32-E72D297353CC}">
              <c16:uniqueId val="{00000000-35D5-4B84-83A1-89F87DFAFA95}"/>
            </c:ext>
          </c:extLst>
        </c:ser>
        <c:dLbls>
          <c:showLegendKey val="0"/>
          <c:showVal val="0"/>
          <c:showCatName val="0"/>
          <c:showSerName val="0"/>
          <c:showPercent val="0"/>
          <c:showBubbleSize val="0"/>
        </c:dLbls>
        <c:gapWidth val="50"/>
        <c:overlap val="50"/>
        <c:axId val="92720255"/>
        <c:axId val="92714847"/>
      </c:barChart>
      <c:catAx>
        <c:axId val="92720255"/>
        <c:scaling>
          <c:orientation val="minMax"/>
        </c:scaling>
        <c:delete val="0"/>
        <c:axPos val="b"/>
        <c:numFmt formatCode="General" sourceLinked="1"/>
        <c:majorTickMark val="none"/>
        <c:minorTickMark val="none"/>
        <c:tickLblPos val="low"/>
        <c:spPr>
          <a:noFill/>
          <a:ln w="12700" cap="flat" cmpd="sng" algn="ctr">
            <a:noFill/>
            <a:prstDash val="solid"/>
            <a:round/>
          </a:ln>
          <a:effectLst/>
        </c:spPr>
        <c:txPr>
          <a:bodyPr rot="-5400000" spcFirstLastPara="1" vertOverflow="ellipsis"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14847"/>
        <c:crosses val="autoZero"/>
        <c:auto val="1"/>
        <c:lblAlgn val="ctr"/>
        <c:lblOffset val="100"/>
        <c:noMultiLvlLbl val="0"/>
      </c:catAx>
      <c:valAx>
        <c:axId val="92714847"/>
        <c:scaling>
          <c:orientation val="minMax"/>
          <c:max val="4.0000000000000008E-2"/>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92720255"/>
        <c:crosses val="autoZero"/>
        <c:crossBetween val="between"/>
        <c:majorUnit val="4.000000000000000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b="1" baseline="0">
                <a:latin typeface="Arial" panose="020B0604020202020204" pitchFamily="34" charset="0"/>
                <a:cs typeface="Arial" panose="020B0604020202020204" pitchFamily="34" charset="0"/>
              </a:rPr>
              <a:t>2Q23</a:t>
            </a:r>
            <a:r>
              <a:rPr lang="en-US" b="1">
                <a:latin typeface="Arial" panose="020B0604020202020204" pitchFamily="34" charset="0"/>
                <a:cs typeface="Arial" panose="020B0604020202020204" pitchFamily="34" charset="0"/>
              </a:rPr>
              <a:t> industry all-in drawn spread</a:t>
            </a:r>
            <a:r>
              <a:rPr lang="en-US" b="1" baseline="0">
                <a:latin typeface="Arial" panose="020B0604020202020204" pitchFamily="34" charset="0"/>
                <a:cs typeface="Arial" panose="020B0604020202020204" pitchFamily="34" charset="0"/>
              </a:rPr>
              <a:t> (bps</a:t>
            </a:r>
            <a:r>
              <a:rPr lang="en-US" b="1">
                <a:latin typeface="Arial" panose="020B0604020202020204" pitchFamily="34" charset="0"/>
                <a:cs typeface="Arial" panose="020B0604020202020204" pitchFamily="34" charset="0"/>
              </a:rPr>
              <a:t>)**</a:t>
            </a:r>
          </a:p>
        </c:rich>
      </c:tx>
      <c:layout>
        <c:manualLayout>
          <c:xMode val="edge"/>
          <c:yMode val="edge"/>
          <c:x val="8.1360264749515002E-4"/>
          <c:y val="1.1467629046369204E-3"/>
        </c:manualLayout>
      </c:layout>
      <c:overlay val="0"/>
    </c:title>
    <c:autoTitleDeleted val="0"/>
    <c:plotArea>
      <c:layout>
        <c:manualLayout>
          <c:layoutTarget val="inner"/>
          <c:xMode val="edge"/>
          <c:yMode val="edge"/>
          <c:x val="0.12924067100308115"/>
          <c:y val="0.11400711634553598"/>
          <c:w val="0.86443236334588591"/>
          <c:h val="0.58978455818022746"/>
        </c:manualLayout>
      </c:layout>
      <c:lineChart>
        <c:grouping val="standard"/>
        <c:varyColors val="0"/>
        <c:ser>
          <c:idx val="0"/>
          <c:order val="0"/>
          <c:tx>
            <c:strRef>
              <c:f>Sheet1!$B$1</c:f>
              <c:strCache>
                <c:ptCount val="1"/>
                <c:pt idx="0">
                  <c:v>Avg.</c:v>
                </c:pt>
              </c:strCache>
            </c:strRef>
          </c:tx>
          <c:spPr>
            <a:ln w="28575">
              <a:noFill/>
            </a:ln>
            <a:effectLst/>
          </c:spPr>
          <c:marker>
            <c:symbol val="circle"/>
            <c:size val="7"/>
          </c:marker>
          <c:cat>
            <c:strRef>
              <c:f>Sheet1!$A$2:$A$7</c:f>
              <c:strCache>
                <c:ptCount val="6"/>
                <c:pt idx="0">
                  <c:v>Retail &amp; Supermarkets</c:v>
                </c:pt>
                <c:pt idx="1">
                  <c:v>Automotive</c:v>
                </c:pt>
                <c:pt idx="2">
                  <c:v>Wholesale</c:v>
                </c:pt>
                <c:pt idx="3">
                  <c:v>General Manufacturing</c:v>
                </c:pt>
                <c:pt idx="4">
                  <c:v>Technology</c:v>
                </c:pt>
                <c:pt idx="5">
                  <c:v>Oil and Gas</c:v>
                </c:pt>
              </c:strCache>
            </c:strRef>
          </c:cat>
          <c:val>
            <c:numRef>
              <c:f>Sheet1!$B$2:$B$7</c:f>
              <c:numCache>
                <c:formatCode>0.00</c:formatCode>
                <c:ptCount val="6"/>
                <c:pt idx="0">
                  <c:v>153.57142857142858</c:v>
                </c:pt>
                <c:pt idx="1">
                  <c:v>155</c:v>
                </c:pt>
                <c:pt idx="2">
                  <c:v>171.15384615384616</c:v>
                </c:pt>
                <c:pt idx="3">
                  <c:v>185.41666666666666</c:v>
                </c:pt>
                <c:pt idx="4">
                  <c:v>200</c:v>
                </c:pt>
                <c:pt idx="5">
                  <c:v>250</c:v>
                </c:pt>
              </c:numCache>
            </c:numRef>
          </c:val>
          <c:smooth val="0"/>
          <c:extLst>
            <c:ext xmlns:c16="http://schemas.microsoft.com/office/drawing/2014/chart" uri="{C3380CC4-5D6E-409C-BE32-E72D297353CC}">
              <c16:uniqueId val="{00000000-9058-4EA5-9AD3-244C06EDD69E}"/>
            </c:ext>
          </c:extLst>
        </c:ser>
        <c:ser>
          <c:idx val="1"/>
          <c:order val="1"/>
          <c:tx>
            <c:strRef>
              <c:f>Sheet1!$C$1</c:f>
              <c:strCache>
                <c:ptCount val="1"/>
                <c:pt idx="0">
                  <c:v>Min.</c:v>
                </c:pt>
              </c:strCache>
            </c:strRef>
          </c:tx>
          <c:spPr>
            <a:ln w="28575">
              <a:noFill/>
            </a:ln>
            <a:effectLst/>
          </c:spPr>
          <c:marker>
            <c:symbol val="circle"/>
            <c:size val="7"/>
            <c:spPr>
              <a:solidFill>
                <a:srgbClr val="000000"/>
              </a:solidFill>
              <a:ln>
                <a:noFill/>
              </a:ln>
            </c:spPr>
          </c:marker>
          <c:cat>
            <c:strRef>
              <c:f>Sheet1!$A$2:$A$7</c:f>
              <c:strCache>
                <c:ptCount val="6"/>
                <c:pt idx="0">
                  <c:v>Retail &amp; Supermarkets</c:v>
                </c:pt>
                <c:pt idx="1">
                  <c:v>Automotive</c:v>
                </c:pt>
                <c:pt idx="2">
                  <c:v>Wholesale</c:v>
                </c:pt>
                <c:pt idx="3">
                  <c:v>General Manufacturing</c:v>
                </c:pt>
                <c:pt idx="4">
                  <c:v>Technology</c:v>
                </c:pt>
                <c:pt idx="5">
                  <c:v>Oil and Gas</c:v>
                </c:pt>
              </c:strCache>
            </c:strRef>
          </c:cat>
          <c:val>
            <c:numRef>
              <c:f>Sheet1!$C$2:$C$7</c:f>
              <c:numCache>
                <c:formatCode>0.00</c:formatCode>
                <c:ptCount val="6"/>
                <c:pt idx="0">
                  <c:v>125</c:v>
                </c:pt>
                <c:pt idx="1">
                  <c:v>150</c:v>
                </c:pt>
                <c:pt idx="2">
                  <c:v>100</c:v>
                </c:pt>
                <c:pt idx="3">
                  <c:v>125</c:v>
                </c:pt>
                <c:pt idx="4">
                  <c:v>125</c:v>
                </c:pt>
                <c:pt idx="5">
                  <c:v>150</c:v>
                </c:pt>
              </c:numCache>
            </c:numRef>
          </c:val>
          <c:smooth val="0"/>
          <c:extLst>
            <c:ext xmlns:c16="http://schemas.microsoft.com/office/drawing/2014/chart" uri="{C3380CC4-5D6E-409C-BE32-E72D297353CC}">
              <c16:uniqueId val="{00000001-9058-4EA5-9AD3-244C06EDD69E}"/>
            </c:ext>
          </c:extLst>
        </c:ser>
        <c:ser>
          <c:idx val="2"/>
          <c:order val="2"/>
          <c:tx>
            <c:strRef>
              <c:f>Sheet1!$D$1</c:f>
              <c:strCache>
                <c:ptCount val="1"/>
                <c:pt idx="0">
                  <c:v>Max.</c:v>
                </c:pt>
              </c:strCache>
            </c:strRef>
          </c:tx>
          <c:spPr>
            <a:ln w="31750">
              <a:noFill/>
            </a:ln>
          </c:spPr>
          <c:marker>
            <c:symbol val="circle"/>
            <c:size val="7"/>
            <c:spPr>
              <a:solidFill>
                <a:srgbClr val="001DFF">
                  <a:lumMod val="40000"/>
                  <a:lumOff val="60000"/>
                </a:srgbClr>
              </a:solidFill>
              <a:ln>
                <a:noFill/>
              </a:ln>
            </c:spPr>
          </c:marker>
          <c:cat>
            <c:strRef>
              <c:f>Sheet1!$A$2:$A$7</c:f>
              <c:strCache>
                <c:ptCount val="6"/>
                <c:pt idx="0">
                  <c:v>Retail &amp; Supermarkets</c:v>
                </c:pt>
                <c:pt idx="1">
                  <c:v>Automotive</c:v>
                </c:pt>
                <c:pt idx="2">
                  <c:v>Wholesale</c:v>
                </c:pt>
                <c:pt idx="3">
                  <c:v>General Manufacturing</c:v>
                </c:pt>
                <c:pt idx="4">
                  <c:v>Technology</c:v>
                </c:pt>
                <c:pt idx="5">
                  <c:v>Oil and Gas</c:v>
                </c:pt>
              </c:strCache>
            </c:strRef>
          </c:cat>
          <c:val>
            <c:numRef>
              <c:f>Sheet1!$D$2:$D$7</c:f>
              <c:numCache>
                <c:formatCode>0.00</c:formatCode>
                <c:ptCount val="6"/>
                <c:pt idx="0">
                  <c:v>250</c:v>
                </c:pt>
                <c:pt idx="1">
                  <c:v>175</c:v>
                </c:pt>
                <c:pt idx="2">
                  <c:v>375</c:v>
                </c:pt>
                <c:pt idx="3">
                  <c:v>225</c:v>
                </c:pt>
                <c:pt idx="4">
                  <c:v>300</c:v>
                </c:pt>
                <c:pt idx="5">
                  <c:v>350</c:v>
                </c:pt>
              </c:numCache>
            </c:numRef>
          </c:val>
          <c:smooth val="0"/>
          <c:extLst>
            <c:ext xmlns:c16="http://schemas.microsoft.com/office/drawing/2014/chart" uri="{C3380CC4-5D6E-409C-BE32-E72D297353CC}">
              <c16:uniqueId val="{00000002-9058-4EA5-9AD3-244C06EDD69E}"/>
            </c:ext>
          </c:extLst>
        </c:ser>
        <c:dLbls>
          <c:showLegendKey val="0"/>
          <c:showVal val="0"/>
          <c:showCatName val="0"/>
          <c:showSerName val="0"/>
          <c:showPercent val="0"/>
          <c:showBubbleSize val="0"/>
        </c:dLbls>
        <c:marker val="1"/>
        <c:smooth val="0"/>
        <c:axId val="352413792"/>
        <c:axId val="352414184"/>
      </c:lineChart>
      <c:catAx>
        <c:axId val="352413792"/>
        <c:scaling>
          <c:orientation val="minMax"/>
        </c:scaling>
        <c:delete val="0"/>
        <c:axPos val="b"/>
        <c:numFmt formatCode="General" sourceLinked="1"/>
        <c:majorTickMark val="none"/>
        <c:minorTickMark val="none"/>
        <c:tickLblPos val="nextTo"/>
        <c:spPr>
          <a:ln w="6350">
            <a:solidFill>
              <a:srgbClr val="D9D9D9"/>
            </a:solidFill>
          </a:ln>
        </c:spPr>
        <c:txPr>
          <a:bodyPr rot="-5400000" vert="horz"/>
          <a:lstStyle/>
          <a:p>
            <a:pPr>
              <a:defRPr sz="1000" b="0"/>
            </a:pPr>
            <a:endParaRPr lang="en-US"/>
          </a:p>
        </c:txPr>
        <c:crossAx val="352414184"/>
        <c:crosses val="autoZero"/>
        <c:auto val="1"/>
        <c:lblAlgn val="ctr"/>
        <c:lblOffset val="100"/>
        <c:noMultiLvlLbl val="0"/>
      </c:catAx>
      <c:valAx>
        <c:axId val="352414184"/>
        <c:scaling>
          <c:orientation val="minMax"/>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52413792"/>
        <c:crosses val="autoZero"/>
        <c:crossBetween val="between"/>
      </c:valAx>
      <c:spPr>
        <a:ln>
          <a:noFill/>
        </a:ln>
      </c:spPr>
    </c:plotArea>
    <c:legend>
      <c:legendPos val="b"/>
      <c:layout>
        <c:manualLayout>
          <c:xMode val="edge"/>
          <c:yMode val="edge"/>
          <c:x val="0.31898956978203813"/>
          <c:y val="0.9521222659667542"/>
          <c:w val="0.44512792422686293"/>
          <c:h val="4.7877734033245842E-2"/>
        </c:manualLayout>
      </c:layout>
      <c:overlay val="0"/>
      <c:spPr>
        <a:ln>
          <a:noFill/>
        </a:ln>
      </c:spPr>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a:solidFill>
                  <a:schemeClr val="tx1"/>
                </a:solidFill>
                <a:latin typeface="Arial" charset="0"/>
              </a:rPr>
              <a:t>1H23</a:t>
            </a:r>
            <a:r>
              <a:rPr lang="en-US" sz="1400" b="1" i="0" baseline="0">
                <a:solidFill>
                  <a:schemeClr val="tx1"/>
                </a:solidFill>
                <a:latin typeface="Arial" charset="0"/>
              </a:rPr>
              <a:t> </a:t>
            </a:r>
            <a:r>
              <a:rPr lang="en-US" sz="1400" b="1" i="0">
                <a:solidFill>
                  <a:schemeClr val="tx1"/>
                </a:solidFill>
                <a:latin typeface="Arial" charset="0"/>
              </a:rPr>
              <a:t>volume by industry*</a:t>
            </a:r>
          </a:p>
        </c:rich>
      </c:tx>
      <c:layout>
        <c:manualLayout>
          <c:xMode val="edge"/>
          <c:yMode val="edge"/>
          <c:x val="7.0037892014603378E-4"/>
          <c:y val="1.0691163604549421E-3"/>
        </c:manualLayout>
      </c:layout>
      <c:overlay val="0"/>
      <c:spPr>
        <a:noFill/>
        <a:ln>
          <a:noFill/>
        </a:ln>
        <a:effectLst/>
      </c:spPr>
    </c:title>
    <c:autoTitleDeleted val="0"/>
    <c:plotArea>
      <c:layout>
        <c:manualLayout>
          <c:layoutTarget val="inner"/>
          <c:xMode val="edge"/>
          <c:yMode val="edge"/>
          <c:x val="0.19973762410133519"/>
          <c:y val="8.6486657917760265E-2"/>
          <c:w val="0.58013246605043922"/>
          <c:h val="0.69495034995625538"/>
        </c:manualLayout>
      </c:layout>
      <c:doughnutChart>
        <c:varyColors val="1"/>
        <c:ser>
          <c:idx val="0"/>
          <c:order val="0"/>
          <c:tx>
            <c:strRef>
              <c:f>Sheet1!$B$1</c:f>
              <c:strCache>
                <c:ptCount val="1"/>
                <c:pt idx="0">
                  <c:v>ABL Volume (US$bn) </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8E25-4E56-A551-A9D388209A62}"/>
              </c:ext>
            </c:extLst>
          </c:dPt>
          <c:dPt>
            <c:idx val="1"/>
            <c:bubble3D val="0"/>
            <c:spPr>
              <a:solidFill>
                <a:schemeClr val="tx1"/>
              </a:solidFill>
              <a:ln w="19050">
                <a:solidFill>
                  <a:schemeClr val="bg1"/>
                </a:solidFill>
              </a:ln>
              <a:effectLst/>
            </c:spPr>
            <c:extLst>
              <c:ext xmlns:c16="http://schemas.microsoft.com/office/drawing/2014/chart" uri="{C3380CC4-5D6E-409C-BE32-E72D297353CC}">
                <c16:uniqueId val="{00000003-8E25-4E56-A551-A9D388209A62}"/>
              </c:ext>
            </c:extLst>
          </c:dPt>
          <c:dPt>
            <c:idx val="2"/>
            <c:bubble3D val="0"/>
            <c:spPr>
              <a:solidFill>
                <a:schemeClr val="tx1">
                  <a:lumMod val="65000"/>
                  <a:lumOff val="35000"/>
                </a:schemeClr>
              </a:solidFill>
              <a:ln w="19050">
                <a:solidFill>
                  <a:schemeClr val="bg1"/>
                </a:solidFill>
              </a:ln>
              <a:effectLst/>
            </c:spPr>
            <c:extLst>
              <c:ext xmlns:c16="http://schemas.microsoft.com/office/drawing/2014/chart" uri="{C3380CC4-5D6E-409C-BE32-E72D297353CC}">
                <c16:uniqueId val="{00000005-8E25-4E56-A551-A9D388209A62}"/>
              </c:ext>
            </c:extLst>
          </c:dPt>
          <c:dPt>
            <c:idx val="3"/>
            <c:bubble3D val="0"/>
            <c:spPr>
              <a:solidFill>
                <a:schemeClr val="accent2"/>
              </a:solidFill>
              <a:ln w="19050">
                <a:solidFill>
                  <a:schemeClr val="bg1"/>
                </a:solidFill>
              </a:ln>
              <a:effectLst/>
            </c:spPr>
            <c:extLst>
              <c:ext xmlns:c16="http://schemas.microsoft.com/office/drawing/2014/chart" uri="{C3380CC4-5D6E-409C-BE32-E72D297353CC}">
                <c16:uniqueId val="{00000007-8E25-4E56-A551-A9D388209A62}"/>
              </c:ext>
            </c:extLst>
          </c:dPt>
          <c:dPt>
            <c:idx val="4"/>
            <c:bubble3D val="0"/>
            <c:spPr>
              <a:solidFill>
                <a:schemeClr val="accent3"/>
              </a:solidFill>
              <a:ln w="19050">
                <a:solidFill>
                  <a:schemeClr val="bg1"/>
                </a:solidFill>
              </a:ln>
              <a:effectLst/>
            </c:spPr>
            <c:extLst>
              <c:ext xmlns:c16="http://schemas.microsoft.com/office/drawing/2014/chart" uri="{C3380CC4-5D6E-409C-BE32-E72D297353CC}">
                <c16:uniqueId val="{00000009-8E25-4E56-A551-A9D388209A62}"/>
              </c:ext>
            </c:extLst>
          </c:dPt>
          <c:dPt>
            <c:idx val="5"/>
            <c:bubble3D val="0"/>
            <c:spPr>
              <a:solidFill>
                <a:schemeClr val="accent4"/>
              </a:solidFill>
              <a:ln w="19050">
                <a:solidFill>
                  <a:schemeClr val="bg1"/>
                </a:solidFill>
              </a:ln>
              <a:effectLst/>
            </c:spPr>
            <c:extLst>
              <c:ext xmlns:c16="http://schemas.microsoft.com/office/drawing/2014/chart" uri="{C3380CC4-5D6E-409C-BE32-E72D297353CC}">
                <c16:uniqueId val="{0000000B-8E25-4E56-A551-A9D388209A62}"/>
              </c:ext>
            </c:extLst>
          </c:dPt>
          <c:dPt>
            <c:idx val="6"/>
            <c:bubble3D val="0"/>
            <c:spPr>
              <a:solidFill>
                <a:schemeClr val="bg1">
                  <a:lumMod val="65000"/>
                </a:schemeClr>
              </a:solidFill>
              <a:ln w="19050">
                <a:solidFill>
                  <a:schemeClr val="bg1"/>
                </a:solidFill>
              </a:ln>
            </c:spPr>
            <c:extLst>
              <c:ext xmlns:c16="http://schemas.microsoft.com/office/drawing/2014/chart" uri="{C3380CC4-5D6E-409C-BE32-E72D297353CC}">
                <c16:uniqueId val="{0000000D-8E25-4E56-A551-A9D388209A62}"/>
              </c:ext>
            </c:extLst>
          </c:dPt>
          <c:dLbls>
            <c:dLbl>
              <c:idx val="0"/>
              <c:layout>
                <c:manualLayout>
                  <c:x val="8.3454063667126904E-2"/>
                  <c:y val="-5.27777777777777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E25-4E56-A551-A9D388209A62}"/>
                </c:ext>
              </c:extLst>
            </c:dLbl>
            <c:dLbl>
              <c:idx val="1"/>
              <c:layout>
                <c:manualLayout>
                  <c:x val="9.9681242713512891E-2"/>
                  <c:y val="4.166666666666666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E25-4E56-A551-A9D388209A62}"/>
                </c:ext>
              </c:extLst>
            </c:dLbl>
            <c:dLbl>
              <c:idx val="2"/>
              <c:layout>
                <c:manualLayout>
                  <c:x val="-1.1590842175989956E-2"/>
                  <c:y val="7.49999999999999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E25-4E56-A551-A9D388209A62}"/>
                </c:ext>
              </c:extLst>
            </c:dLbl>
            <c:dLbl>
              <c:idx val="3"/>
              <c:layout>
                <c:manualLayout>
                  <c:x val="-6.490871618554328E-2"/>
                  <c:y val="6.94444444444444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E25-4E56-A551-A9D388209A62}"/>
                </c:ext>
              </c:extLst>
            </c:dLbl>
            <c:dLbl>
              <c:idx val="4"/>
              <c:layout>
                <c:manualLayout>
                  <c:x val="-9.2726737407918966E-2"/>
                  <c:y val="2.50000000000000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E25-4E56-A551-A9D388209A62}"/>
                </c:ext>
              </c:extLst>
            </c:dLbl>
            <c:dLbl>
              <c:idx val="5"/>
              <c:layout>
                <c:manualLayout>
                  <c:x val="-8.3454063667127071E-2"/>
                  <c:y val="-5.55555555555560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E25-4E56-A551-A9D388209A62}"/>
                </c:ext>
              </c:extLst>
            </c:dLbl>
            <c:dLbl>
              <c:idx val="6"/>
              <c:layout>
                <c:manualLayout>
                  <c:x val="-7.4181389926335176E-2"/>
                  <c:y val="-5.55555555555555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E25-4E56-A551-A9D388209A6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Retail &amp; Supermarkets</c:v>
                </c:pt>
                <c:pt idx="1">
                  <c:v>Wholesale</c:v>
                </c:pt>
                <c:pt idx="2">
                  <c:v>General Manufacturing</c:v>
                </c:pt>
                <c:pt idx="3">
                  <c:v>Oil and Gas</c:v>
                </c:pt>
                <c:pt idx="4">
                  <c:v>Healthcare</c:v>
                </c:pt>
                <c:pt idx="5">
                  <c:v>Automotive</c:v>
                </c:pt>
                <c:pt idx="6">
                  <c:v>Other</c:v>
                </c:pt>
              </c:strCache>
            </c:strRef>
          </c:cat>
          <c:val>
            <c:numRef>
              <c:f>Sheet1!$B$2:$B$8</c:f>
              <c:numCache>
                <c:formatCode>#,##0.00</c:formatCode>
                <c:ptCount val="7"/>
                <c:pt idx="0">
                  <c:v>26.324999999999999</c:v>
                </c:pt>
                <c:pt idx="1">
                  <c:v>24.38166</c:v>
                </c:pt>
                <c:pt idx="2">
                  <c:v>14.756449999999999</c:v>
                </c:pt>
                <c:pt idx="3">
                  <c:v>7.2311000000000005</c:v>
                </c:pt>
                <c:pt idx="4">
                  <c:v>6.7350000000000003</c:v>
                </c:pt>
                <c:pt idx="5">
                  <c:v>6.6851000000000003</c:v>
                </c:pt>
                <c:pt idx="6">
                  <c:v>33.861283000000014</c:v>
                </c:pt>
              </c:numCache>
            </c:numRef>
          </c:val>
          <c:extLst>
            <c:ext xmlns:c16="http://schemas.microsoft.com/office/drawing/2014/chart" uri="{C3380CC4-5D6E-409C-BE32-E72D297353CC}">
              <c16:uniqueId val="{0000000E-8E25-4E56-A551-A9D388209A62}"/>
            </c:ext>
          </c:extLst>
        </c:ser>
        <c:dLbls>
          <c:showLegendKey val="0"/>
          <c:showVal val="0"/>
          <c:showCatName val="0"/>
          <c:showSerName val="0"/>
          <c:showPercent val="1"/>
          <c:showBubbleSize val="0"/>
          <c:showLeaderLines val="0"/>
        </c:dLbls>
        <c:firstSliceAng val="0"/>
        <c:holeSize val="75"/>
      </c:doughnutChart>
      <c:spPr>
        <a:noFill/>
        <a:ln>
          <a:noFill/>
        </a:ln>
        <a:effectLst/>
      </c:spPr>
    </c:plotArea>
    <c:legend>
      <c:legendPos val="b"/>
      <c:layout>
        <c:manualLayout>
          <c:xMode val="edge"/>
          <c:yMode val="edge"/>
          <c:x val="5.5314784456881441E-2"/>
          <c:y val="0.87522703412073499"/>
          <c:w val="0.94267078193281584"/>
          <c:h val="0.1247729658792650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r>
              <a:rPr lang="en-US" sz="1400" b="1" i="0" baseline="0">
                <a:effectLst/>
              </a:rPr>
              <a:t>US Monthly Loan Fund Flows </a:t>
            </a:r>
            <a:br>
              <a:rPr lang="en-US" sz="1400" b="1" i="0" baseline="0">
                <a:effectLst/>
              </a:rPr>
            </a:br>
            <a:r>
              <a:rPr lang="en-US" sz="1400" b="1" i="0" baseline="0">
                <a:effectLst/>
              </a:rPr>
              <a:t>(</a:t>
            </a:r>
            <a:r>
              <a:rPr lang="en-US" sz="1400" b="1" i="0" baseline="0" err="1">
                <a:effectLst/>
              </a:rPr>
              <a:t>US$bn</a:t>
            </a:r>
            <a:r>
              <a:rPr lang="en-US" sz="1400" b="1" i="0" baseline="0">
                <a:effectLst/>
              </a:rPr>
              <a:t>)</a:t>
            </a:r>
            <a:endParaRPr lang="en-US" sz="1100" b="1">
              <a:effectLst/>
            </a:endParaRPr>
          </a:p>
        </c:rich>
      </c:tx>
      <c:layout>
        <c:manualLayout>
          <c:xMode val="edge"/>
          <c:yMode val="edge"/>
          <c:x val="1.9625942531691825E-3"/>
          <c:y val="1.1944444444444444E-3"/>
        </c:manualLayout>
      </c:layout>
      <c:overlay val="0"/>
    </c:title>
    <c:autoTitleDeleted val="0"/>
    <c:plotArea>
      <c:layout>
        <c:manualLayout>
          <c:layoutTarget val="inner"/>
          <c:xMode val="edge"/>
          <c:yMode val="edge"/>
          <c:x val="7.6535250484993739E-2"/>
          <c:y val="0.1270338703806953"/>
          <c:w val="0.89611849823119938"/>
          <c:h val="0.68780955172687408"/>
        </c:manualLayout>
      </c:layout>
      <c:barChart>
        <c:barDir val="col"/>
        <c:grouping val="clustered"/>
        <c:varyColors val="0"/>
        <c:ser>
          <c:idx val="0"/>
          <c:order val="0"/>
          <c:tx>
            <c:strRef>
              <c:f>Sheet1!$C$1</c:f>
              <c:strCache>
                <c:ptCount val="1"/>
                <c:pt idx="0">
                  <c:v>Bank Loan</c:v>
                </c:pt>
              </c:strCache>
            </c:strRef>
          </c:tx>
          <c:invertIfNegative val="0"/>
          <c:cat>
            <c:numRef>
              <c:f>Sheet1!$A$74:$A$91</c:f>
              <c:numCache>
                <c:formatCode>[$-409]mmm\-yy;@</c:formatCode>
                <c:ptCount val="18"/>
                <c:pt idx="0">
                  <c:v>44582</c:v>
                </c:pt>
                <c:pt idx="1">
                  <c:v>44614</c:v>
                </c:pt>
                <c:pt idx="2">
                  <c:v>44642</c:v>
                </c:pt>
                <c:pt idx="3">
                  <c:v>44674</c:v>
                </c:pt>
                <c:pt idx="4">
                  <c:v>44705</c:v>
                </c:pt>
                <c:pt idx="5">
                  <c:v>44737</c:v>
                </c:pt>
                <c:pt idx="6">
                  <c:v>44763</c:v>
                </c:pt>
                <c:pt idx="7">
                  <c:v>44795</c:v>
                </c:pt>
                <c:pt idx="8">
                  <c:v>44826</c:v>
                </c:pt>
                <c:pt idx="9">
                  <c:v>44856</c:v>
                </c:pt>
                <c:pt idx="10">
                  <c:v>44887</c:v>
                </c:pt>
                <c:pt idx="11">
                  <c:v>44917</c:v>
                </c:pt>
                <c:pt idx="12">
                  <c:v>44948</c:v>
                </c:pt>
                <c:pt idx="13">
                  <c:v>44979</c:v>
                </c:pt>
                <c:pt idx="14">
                  <c:v>45007</c:v>
                </c:pt>
                <c:pt idx="15">
                  <c:v>45038</c:v>
                </c:pt>
                <c:pt idx="16">
                  <c:v>45068</c:v>
                </c:pt>
                <c:pt idx="17">
                  <c:v>45099</c:v>
                </c:pt>
              </c:numCache>
            </c:numRef>
          </c:cat>
          <c:val>
            <c:numRef>
              <c:f>Sheet1!$C$74:$C$91</c:f>
              <c:numCache>
                <c:formatCode>General</c:formatCode>
                <c:ptCount val="18"/>
                <c:pt idx="0">
                  <c:v>10.47</c:v>
                </c:pt>
                <c:pt idx="1">
                  <c:v>6.48</c:v>
                </c:pt>
                <c:pt idx="2">
                  <c:v>2.59</c:v>
                </c:pt>
                <c:pt idx="3">
                  <c:v>5.52</c:v>
                </c:pt>
                <c:pt idx="4">
                  <c:v>-4.12</c:v>
                </c:pt>
                <c:pt idx="5">
                  <c:v>-5.21</c:v>
                </c:pt>
                <c:pt idx="6">
                  <c:v>-5.04</c:v>
                </c:pt>
                <c:pt idx="7">
                  <c:v>-3.64</c:v>
                </c:pt>
                <c:pt idx="8">
                  <c:v>-6.1470000000000002</c:v>
                </c:pt>
                <c:pt idx="9">
                  <c:v>-5.4</c:v>
                </c:pt>
                <c:pt idx="10">
                  <c:v>-2.968</c:v>
                </c:pt>
                <c:pt idx="11">
                  <c:v>-4.6360000000000001</c:v>
                </c:pt>
                <c:pt idx="12">
                  <c:v>-2.1659999999999999</c:v>
                </c:pt>
                <c:pt idx="13">
                  <c:v>-2.6059999999999999</c:v>
                </c:pt>
                <c:pt idx="14">
                  <c:v>-5.66</c:v>
                </c:pt>
                <c:pt idx="15">
                  <c:v>-3.15</c:v>
                </c:pt>
                <c:pt idx="16">
                  <c:v>-4.53</c:v>
                </c:pt>
                <c:pt idx="17">
                  <c:v>-0.52</c:v>
                </c:pt>
              </c:numCache>
            </c:numRef>
          </c:val>
          <c:extLst>
            <c:ext xmlns:c16="http://schemas.microsoft.com/office/drawing/2014/chart" uri="{C3380CC4-5D6E-409C-BE32-E72D297353CC}">
              <c16:uniqueId val="{00000000-A700-494A-99AC-06D43FC2D518}"/>
            </c:ext>
          </c:extLst>
        </c:ser>
        <c:dLbls>
          <c:showLegendKey val="0"/>
          <c:showVal val="0"/>
          <c:showCatName val="0"/>
          <c:showSerName val="0"/>
          <c:showPercent val="0"/>
          <c:showBubbleSize val="0"/>
        </c:dLbls>
        <c:gapWidth val="150"/>
        <c:axId val="-1223753568"/>
        <c:axId val="-1223751520"/>
      </c:barChart>
      <c:catAx>
        <c:axId val="-1223753568"/>
        <c:scaling>
          <c:orientation val="minMax"/>
        </c:scaling>
        <c:delete val="0"/>
        <c:axPos val="b"/>
        <c:numFmt formatCode="[$-409]mmm\-yy;@" sourceLinked="0"/>
        <c:majorTickMark val="none"/>
        <c:minorTickMark val="none"/>
        <c:tickLblPos val="low"/>
        <c:spPr>
          <a:ln>
            <a:solidFill>
              <a:schemeClr val="bg2"/>
            </a:solidFill>
          </a:ln>
        </c:spPr>
        <c:txPr>
          <a:bodyPr rot="-5400000" vert="horz"/>
          <a:lstStyle/>
          <a:p>
            <a:pPr>
              <a:defRPr sz="1000" b="0"/>
            </a:pPr>
            <a:endParaRPr lang="en-US"/>
          </a:p>
        </c:txPr>
        <c:crossAx val="-1223751520"/>
        <c:crosses val="autoZero"/>
        <c:auto val="0"/>
        <c:lblAlgn val="ctr"/>
        <c:lblOffset val="100"/>
        <c:noMultiLvlLbl val="0"/>
      </c:catAx>
      <c:valAx>
        <c:axId val="-1223751520"/>
        <c:scaling>
          <c:orientation val="minMax"/>
          <c:max val="15"/>
          <c:min val="-15"/>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sz="1400" b="1">
                <a:latin typeface="Arial" panose="020B0604020202020204" pitchFamily="34" charset="0"/>
                <a:cs typeface="Arial" panose="020B0604020202020204" pitchFamily="34" charset="0"/>
              </a:rPr>
              <a:t>Average pro rata pricing (bps)*</a:t>
            </a:r>
          </a:p>
        </c:rich>
      </c:tx>
      <c:layout>
        <c:manualLayout>
          <c:xMode val="edge"/>
          <c:yMode val="edge"/>
          <c:x val="5.4513511014375503E-3"/>
          <c:y val="1.1467119767133755E-3"/>
        </c:manualLayout>
      </c:layout>
      <c:overlay val="0"/>
    </c:title>
    <c:autoTitleDeleted val="0"/>
    <c:plotArea>
      <c:layout>
        <c:manualLayout>
          <c:layoutTarget val="inner"/>
          <c:xMode val="edge"/>
          <c:yMode val="edge"/>
          <c:x val="4.9853731317539306E-2"/>
          <c:y val="0.10845166229221348"/>
          <c:w val="0.90153381160886603"/>
          <c:h val="0.65922909453614631"/>
        </c:manualLayout>
      </c:layout>
      <c:lineChart>
        <c:grouping val="standard"/>
        <c:varyColors val="0"/>
        <c:ser>
          <c:idx val="0"/>
          <c:order val="0"/>
          <c:tx>
            <c:strRef>
              <c:f>Sheet1!$B$1</c:f>
              <c:strCache>
                <c:ptCount val="1"/>
                <c:pt idx="0">
                  <c:v>Undrawn</c:v>
                </c:pt>
              </c:strCache>
            </c:strRef>
          </c:tx>
          <c:spPr>
            <a:ln w="28575">
              <a:solidFill>
                <a:srgbClr val="000000"/>
              </a:solidFill>
            </a:ln>
            <a:effectLst/>
          </c:spPr>
          <c:marker>
            <c:symbol val="none"/>
          </c:marker>
          <c:cat>
            <c:strRef>
              <c:f>Sheet1!$A$10:$A$75</c:f>
              <c:strCache>
                <c:ptCount val="66"/>
                <c:pt idx="0">
                  <c:v>1Q07</c:v>
                </c:pt>
                <c:pt idx="1">
                  <c:v>2Q07</c:v>
                </c:pt>
                <c:pt idx="2">
                  <c:v>3Q07</c:v>
                </c:pt>
                <c:pt idx="3">
                  <c:v>4Q07</c:v>
                </c:pt>
                <c:pt idx="4">
                  <c:v>1Q08</c:v>
                </c:pt>
                <c:pt idx="5">
                  <c:v>2Q08</c:v>
                </c:pt>
                <c:pt idx="6">
                  <c:v>3Q08</c:v>
                </c:pt>
                <c:pt idx="7">
                  <c:v>4Q08</c:v>
                </c:pt>
                <c:pt idx="8">
                  <c:v>1Q09</c:v>
                </c:pt>
                <c:pt idx="9">
                  <c:v>2Q09</c:v>
                </c:pt>
                <c:pt idx="10">
                  <c:v>3Q09</c:v>
                </c:pt>
                <c:pt idx="11">
                  <c:v>4Q09</c:v>
                </c:pt>
                <c:pt idx="12">
                  <c:v>1Q10</c:v>
                </c:pt>
                <c:pt idx="13">
                  <c:v>2Q10</c:v>
                </c:pt>
                <c:pt idx="14">
                  <c:v>3Q10</c:v>
                </c:pt>
                <c:pt idx="15">
                  <c:v>4Q10</c:v>
                </c:pt>
                <c:pt idx="16">
                  <c:v>1Q11</c:v>
                </c:pt>
                <c:pt idx="17">
                  <c:v>2Q11</c:v>
                </c:pt>
                <c:pt idx="18">
                  <c:v>3Q11</c:v>
                </c:pt>
                <c:pt idx="19">
                  <c:v>4Q11</c:v>
                </c:pt>
                <c:pt idx="20">
                  <c:v>1Q12</c:v>
                </c:pt>
                <c:pt idx="21">
                  <c:v>2Q12</c:v>
                </c:pt>
                <c:pt idx="22">
                  <c:v>3Q12</c:v>
                </c:pt>
                <c:pt idx="23">
                  <c:v>4Q12</c:v>
                </c:pt>
                <c:pt idx="24">
                  <c:v>1Q13</c:v>
                </c:pt>
                <c:pt idx="25">
                  <c:v>2Q13</c:v>
                </c:pt>
                <c:pt idx="26">
                  <c:v>3Q13</c:v>
                </c:pt>
                <c:pt idx="27">
                  <c:v>4Q13</c:v>
                </c:pt>
                <c:pt idx="28">
                  <c:v>1Q14</c:v>
                </c:pt>
                <c:pt idx="29">
                  <c:v>2Q14</c:v>
                </c:pt>
                <c:pt idx="30">
                  <c:v>3Q14</c:v>
                </c:pt>
                <c:pt idx="31">
                  <c:v>4Q14</c:v>
                </c:pt>
                <c:pt idx="32">
                  <c:v>1Q15</c:v>
                </c:pt>
                <c:pt idx="33">
                  <c:v>2Q15</c:v>
                </c:pt>
                <c:pt idx="34">
                  <c:v>3Q15</c:v>
                </c:pt>
                <c:pt idx="35">
                  <c:v>4Q15</c:v>
                </c:pt>
                <c:pt idx="36">
                  <c:v>1Q16</c:v>
                </c:pt>
                <c:pt idx="37">
                  <c:v>2Q16</c:v>
                </c:pt>
                <c:pt idx="38">
                  <c:v>3Q16</c:v>
                </c:pt>
                <c:pt idx="39">
                  <c:v>4Q16</c:v>
                </c:pt>
                <c:pt idx="40">
                  <c:v>1Q17</c:v>
                </c:pt>
                <c:pt idx="41">
                  <c:v>2Q17</c:v>
                </c:pt>
                <c:pt idx="42">
                  <c:v>3Q17</c:v>
                </c:pt>
                <c:pt idx="43">
                  <c:v>4Q17</c:v>
                </c:pt>
                <c:pt idx="44">
                  <c:v>1Q18</c:v>
                </c:pt>
                <c:pt idx="45">
                  <c:v>2Q18</c:v>
                </c:pt>
                <c:pt idx="46">
                  <c:v>3Q18</c:v>
                </c:pt>
                <c:pt idx="47">
                  <c:v>4Q18</c:v>
                </c:pt>
                <c:pt idx="48">
                  <c:v>1Q19</c:v>
                </c:pt>
                <c:pt idx="49">
                  <c:v>2Q19</c:v>
                </c:pt>
                <c:pt idx="50">
                  <c:v>3Q19</c:v>
                </c:pt>
                <c:pt idx="51">
                  <c:v>4Q19</c:v>
                </c:pt>
                <c:pt idx="52">
                  <c:v>1Q20</c:v>
                </c:pt>
                <c:pt idx="53">
                  <c:v>2Q20</c:v>
                </c:pt>
                <c:pt idx="54">
                  <c:v>3Q20</c:v>
                </c:pt>
                <c:pt idx="55">
                  <c:v>4Q20</c:v>
                </c:pt>
                <c:pt idx="56">
                  <c:v>1Q21</c:v>
                </c:pt>
                <c:pt idx="57">
                  <c:v>2Q21</c:v>
                </c:pt>
                <c:pt idx="58">
                  <c:v>3Q21</c:v>
                </c:pt>
                <c:pt idx="59">
                  <c:v>4Q21</c:v>
                </c:pt>
                <c:pt idx="60">
                  <c:v>1Q22</c:v>
                </c:pt>
                <c:pt idx="61">
                  <c:v>2Q22</c:v>
                </c:pt>
                <c:pt idx="62">
                  <c:v>3Q22</c:v>
                </c:pt>
                <c:pt idx="63">
                  <c:v>4Q22</c:v>
                </c:pt>
                <c:pt idx="64">
                  <c:v>1Q23</c:v>
                </c:pt>
                <c:pt idx="65">
                  <c:v>2Q23</c:v>
                </c:pt>
              </c:strCache>
            </c:strRef>
          </c:cat>
          <c:val>
            <c:numRef>
              <c:f>Sheet1!$B$10:$B$75</c:f>
              <c:numCache>
                <c:formatCode>0.00</c:formatCode>
                <c:ptCount val="66"/>
                <c:pt idx="0">
                  <c:v>33.612903225806448</c:v>
                </c:pt>
                <c:pt idx="1">
                  <c:v>28.389473684210525</c:v>
                </c:pt>
                <c:pt idx="2">
                  <c:v>31.370967741935484</c:v>
                </c:pt>
                <c:pt idx="3">
                  <c:v>31.120689655172413</c:v>
                </c:pt>
                <c:pt idx="4">
                  <c:v>36.6</c:v>
                </c:pt>
                <c:pt idx="5">
                  <c:v>37.39</c:v>
                </c:pt>
                <c:pt idx="6">
                  <c:v>37.270000000000003</c:v>
                </c:pt>
                <c:pt idx="7">
                  <c:v>43.518518518518519</c:v>
                </c:pt>
                <c:pt idx="8">
                  <c:v>78</c:v>
                </c:pt>
                <c:pt idx="9">
                  <c:v>73.209999999999994</c:v>
                </c:pt>
                <c:pt idx="10">
                  <c:v>76.586956521739125</c:v>
                </c:pt>
                <c:pt idx="11">
                  <c:v>78.369565217391298</c:v>
                </c:pt>
                <c:pt idx="12">
                  <c:v>59.2</c:v>
                </c:pt>
                <c:pt idx="13">
                  <c:v>59.555</c:v>
                </c:pt>
                <c:pt idx="14">
                  <c:v>50.142857142857146</c:v>
                </c:pt>
                <c:pt idx="15">
                  <c:v>48.636363636363633</c:v>
                </c:pt>
                <c:pt idx="16">
                  <c:v>50.458333333333336</c:v>
                </c:pt>
                <c:pt idx="17">
                  <c:v>44.43</c:v>
                </c:pt>
                <c:pt idx="18">
                  <c:v>39.803921568627452</c:v>
                </c:pt>
                <c:pt idx="19">
                  <c:v>42.2</c:v>
                </c:pt>
                <c:pt idx="20">
                  <c:v>41.125</c:v>
                </c:pt>
                <c:pt idx="21">
                  <c:v>38.31</c:v>
                </c:pt>
                <c:pt idx="22">
                  <c:v>40.299999999999997</c:v>
                </c:pt>
                <c:pt idx="23">
                  <c:v>37.073170731707314</c:v>
                </c:pt>
                <c:pt idx="24">
                  <c:v>38.928571428571431</c:v>
                </c:pt>
                <c:pt idx="25">
                  <c:v>34.942999999999998</c:v>
                </c:pt>
                <c:pt idx="26">
                  <c:v>37.5</c:v>
                </c:pt>
                <c:pt idx="27">
                  <c:v>35.68</c:v>
                </c:pt>
                <c:pt idx="28">
                  <c:v>35.4</c:v>
                </c:pt>
                <c:pt idx="29">
                  <c:v>35.799999999999997</c:v>
                </c:pt>
                <c:pt idx="30">
                  <c:v>39.17</c:v>
                </c:pt>
                <c:pt idx="31">
                  <c:v>31.717391304347824</c:v>
                </c:pt>
                <c:pt idx="32">
                  <c:v>32.770000000000003</c:v>
                </c:pt>
                <c:pt idx="33">
                  <c:v>33</c:v>
                </c:pt>
                <c:pt idx="34">
                  <c:v>34.590000000000003</c:v>
                </c:pt>
                <c:pt idx="35">
                  <c:v>28.88</c:v>
                </c:pt>
                <c:pt idx="36">
                  <c:v>31.08</c:v>
                </c:pt>
                <c:pt idx="37">
                  <c:v>34.966666666666669</c:v>
                </c:pt>
                <c:pt idx="38">
                  <c:v>30.48</c:v>
                </c:pt>
                <c:pt idx="39">
                  <c:v>32.071428571428569</c:v>
                </c:pt>
                <c:pt idx="40">
                  <c:v>34.862000000000002</c:v>
                </c:pt>
                <c:pt idx="41">
                  <c:v>29.117647059999999</c:v>
                </c:pt>
                <c:pt idx="42">
                  <c:v>32.212000000000003</c:v>
                </c:pt>
                <c:pt idx="43">
                  <c:v>34.516129030000002</c:v>
                </c:pt>
                <c:pt idx="44">
                  <c:v>35.296296296296298</c:v>
                </c:pt>
                <c:pt idx="45">
                  <c:v>32</c:v>
                </c:pt>
                <c:pt idx="46">
                  <c:v>29.76</c:v>
                </c:pt>
                <c:pt idx="47">
                  <c:v>30.72</c:v>
                </c:pt>
                <c:pt idx="48">
                  <c:v>28.083333333333332</c:v>
                </c:pt>
                <c:pt idx="49">
                  <c:v>29.032258064516128</c:v>
                </c:pt>
                <c:pt idx="50">
                  <c:v>29.25</c:v>
                </c:pt>
                <c:pt idx="51">
                  <c:v>28.904761904761905</c:v>
                </c:pt>
                <c:pt idx="52">
                  <c:v>28.879310344827587</c:v>
                </c:pt>
                <c:pt idx="53">
                  <c:v>33.863636363636367</c:v>
                </c:pt>
                <c:pt idx="54">
                  <c:v>40.261904761904759</c:v>
                </c:pt>
                <c:pt idx="55">
                  <c:v>36.339285714285715</c:v>
                </c:pt>
                <c:pt idx="56">
                  <c:v>29.35483870967742</c:v>
                </c:pt>
                <c:pt idx="57">
                  <c:v>28.214285714285715</c:v>
                </c:pt>
                <c:pt idx="58">
                  <c:v>28.13953488372093</c:v>
                </c:pt>
                <c:pt idx="59">
                  <c:v>27.942307692307693</c:v>
                </c:pt>
                <c:pt idx="60">
                  <c:v>27.69</c:v>
                </c:pt>
                <c:pt idx="61">
                  <c:v>26.49</c:v>
                </c:pt>
                <c:pt idx="62">
                  <c:v>25.76</c:v>
                </c:pt>
                <c:pt idx="63">
                  <c:v>27.15</c:v>
                </c:pt>
                <c:pt idx="64">
                  <c:v>31.62</c:v>
                </c:pt>
                <c:pt idx="65">
                  <c:v>30.96</c:v>
                </c:pt>
              </c:numCache>
            </c:numRef>
          </c:val>
          <c:smooth val="0"/>
          <c:extLst>
            <c:ext xmlns:c16="http://schemas.microsoft.com/office/drawing/2014/chart" uri="{C3380CC4-5D6E-409C-BE32-E72D297353CC}">
              <c16:uniqueId val="{00000000-D6FB-44C9-A2AA-D36380ADF672}"/>
            </c:ext>
          </c:extLst>
        </c:ser>
        <c:ser>
          <c:idx val="1"/>
          <c:order val="1"/>
          <c:tx>
            <c:strRef>
              <c:f>Sheet1!$C$1</c:f>
              <c:strCache>
                <c:ptCount val="1"/>
                <c:pt idx="0">
                  <c:v>Drawn</c:v>
                </c:pt>
              </c:strCache>
            </c:strRef>
          </c:tx>
          <c:spPr>
            <a:ln w="28575">
              <a:solidFill>
                <a:srgbClr val="001DFF"/>
              </a:solidFill>
            </a:ln>
          </c:spPr>
          <c:marker>
            <c:symbol val="none"/>
          </c:marker>
          <c:cat>
            <c:strRef>
              <c:f>Sheet1!$A$10:$A$75</c:f>
              <c:strCache>
                <c:ptCount val="66"/>
                <c:pt idx="0">
                  <c:v>1Q07</c:v>
                </c:pt>
                <c:pt idx="1">
                  <c:v>2Q07</c:v>
                </c:pt>
                <c:pt idx="2">
                  <c:v>3Q07</c:v>
                </c:pt>
                <c:pt idx="3">
                  <c:v>4Q07</c:v>
                </c:pt>
                <c:pt idx="4">
                  <c:v>1Q08</c:v>
                </c:pt>
                <c:pt idx="5">
                  <c:v>2Q08</c:v>
                </c:pt>
                <c:pt idx="6">
                  <c:v>3Q08</c:v>
                </c:pt>
                <c:pt idx="7">
                  <c:v>4Q08</c:v>
                </c:pt>
                <c:pt idx="8">
                  <c:v>1Q09</c:v>
                </c:pt>
                <c:pt idx="9">
                  <c:v>2Q09</c:v>
                </c:pt>
                <c:pt idx="10">
                  <c:v>3Q09</c:v>
                </c:pt>
                <c:pt idx="11">
                  <c:v>4Q09</c:v>
                </c:pt>
                <c:pt idx="12">
                  <c:v>1Q10</c:v>
                </c:pt>
                <c:pt idx="13">
                  <c:v>2Q10</c:v>
                </c:pt>
                <c:pt idx="14">
                  <c:v>3Q10</c:v>
                </c:pt>
                <c:pt idx="15">
                  <c:v>4Q10</c:v>
                </c:pt>
                <c:pt idx="16">
                  <c:v>1Q11</c:v>
                </c:pt>
                <c:pt idx="17">
                  <c:v>2Q11</c:v>
                </c:pt>
                <c:pt idx="18">
                  <c:v>3Q11</c:v>
                </c:pt>
                <c:pt idx="19">
                  <c:v>4Q11</c:v>
                </c:pt>
                <c:pt idx="20">
                  <c:v>1Q12</c:v>
                </c:pt>
                <c:pt idx="21">
                  <c:v>2Q12</c:v>
                </c:pt>
                <c:pt idx="22">
                  <c:v>3Q12</c:v>
                </c:pt>
                <c:pt idx="23">
                  <c:v>4Q12</c:v>
                </c:pt>
                <c:pt idx="24">
                  <c:v>1Q13</c:v>
                </c:pt>
                <c:pt idx="25">
                  <c:v>2Q13</c:v>
                </c:pt>
                <c:pt idx="26">
                  <c:v>3Q13</c:v>
                </c:pt>
                <c:pt idx="27">
                  <c:v>4Q13</c:v>
                </c:pt>
                <c:pt idx="28">
                  <c:v>1Q14</c:v>
                </c:pt>
                <c:pt idx="29">
                  <c:v>2Q14</c:v>
                </c:pt>
                <c:pt idx="30">
                  <c:v>3Q14</c:v>
                </c:pt>
                <c:pt idx="31">
                  <c:v>4Q14</c:v>
                </c:pt>
                <c:pt idx="32">
                  <c:v>1Q15</c:v>
                </c:pt>
                <c:pt idx="33">
                  <c:v>2Q15</c:v>
                </c:pt>
                <c:pt idx="34">
                  <c:v>3Q15</c:v>
                </c:pt>
                <c:pt idx="35">
                  <c:v>4Q15</c:v>
                </c:pt>
                <c:pt idx="36">
                  <c:v>1Q16</c:v>
                </c:pt>
                <c:pt idx="37">
                  <c:v>2Q16</c:v>
                </c:pt>
                <c:pt idx="38">
                  <c:v>3Q16</c:v>
                </c:pt>
                <c:pt idx="39">
                  <c:v>4Q16</c:v>
                </c:pt>
                <c:pt idx="40">
                  <c:v>1Q17</c:v>
                </c:pt>
                <c:pt idx="41">
                  <c:v>2Q17</c:v>
                </c:pt>
                <c:pt idx="42">
                  <c:v>3Q17</c:v>
                </c:pt>
                <c:pt idx="43">
                  <c:v>4Q17</c:v>
                </c:pt>
                <c:pt idx="44">
                  <c:v>1Q18</c:v>
                </c:pt>
                <c:pt idx="45">
                  <c:v>2Q18</c:v>
                </c:pt>
                <c:pt idx="46">
                  <c:v>3Q18</c:v>
                </c:pt>
                <c:pt idx="47">
                  <c:v>4Q18</c:v>
                </c:pt>
                <c:pt idx="48">
                  <c:v>1Q19</c:v>
                </c:pt>
                <c:pt idx="49">
                  <c:v>2Q19</c:v>
                </c:pt>
                <c:pt idx="50">
                  <c:v>3Q19</c:v>
                </c:pt>
                <c:pt idx="51">
                  <c:v>4Q19</c:v>
                </c:pt>
                <c:pt idx="52">
                  <c:v>1Q20</c:v>
                </c:pt>
                <c:pt idx="53">
                  <c:v>2Q20</c:v>
                </c:pt>
                <c:pt idx="54">
                  <c:v>3Q20</c:v>
                </c:pt>
                <c:pt idx="55">
                  <c:v>4Q20</c:v>
                </c:pt>
                <c:pt idx="56">
                  <c:v>1Q21</c:v>
                </c:pt>
                <c:pt idx="57">
                  <c:v>2Q21</c:v>
                </c:pt>
                <c:pt idx="58">
                  <c:v>3Q21</c:v>
                </c:pt>
                <c:pt idx="59">
                  <c:v>4Q21</c:v>
                </c:pt>
                <c:pt idx="60">
                  <c:v>1Q22</c:v>
                </c:pt>
                <c:pt idx="61">
                  <c:v>2Q22</c:v>
                </c:pt>
                <c:pt idx="62">
                  <c:v>3Q22</c:v>
                </c:pt>
                <c:pt idx="63">
                  <c:v>4Q22</c:v>
                </c:pt>
                <c:pt idx="64">
                  <c:v>1Q23</c:v>
                </c:pt>
                <c:pt idx="65">
                  <c:v>2Q23</c:v>
                </c:pt>
              </c:strCache>
            </c:strRef>
          </c:cat>
          <c:val>
            <c:numRef>
              <c:f>Sheet1!$C$10:$C$75</c:f>
              <c:numCache>
                <c:formatCode>0.00</c:formatCode>
                <c:ptCount val="66"/>
                <c:pt idx="0">
                  <c:v>172.125</c:v>
                </c:pt>
                <c:pt idx="1">
                  <c:v>162</c:v>
                </c:pt>
                <c:pt idx="2">
                  <c:v>165.81818181818181</c:v>
                </c:pt>
                <c:pt idx="3">
                  <c:v>181.18180000000001</c:v>
                </c:pt>
                <c:pt idx="4">
                  <c:v>227.23</c:v>
                </c:pt>
                <c:pt idx="5">
                  <c:v>234.459</c:v>
                </c:pt>
                <c:pt idx="6">
                  <c:v>256.64999999999998</c:v>
                </c:pt>
                <c:pt idx="7">
                  <c:v>266.75572519083971</c:v>
                </c:pt>
                <c:pt idx="8">
                  <c:v>432.41935483870969</c:v>
                </c:pt>
                <c:pt idx="9">
                  <c:v>406.82</c:v>
                </c:pt>
                <c:pt idx="10">
                  <c:v>393.75</c:v>
                </c:pt>
                <c:pt idx="11">
                  <c:v>391.44736842105266</c:v>
                </c:pt>
                <c:pt idx="12">
                  <c:v>376.28205128205127</c:v>
                </c:pt>
                <c:pt idx="13">
                  <c:v>340.04166666666669</c:v>
                </c:pt>
                <c:pt idx="14">
                  <c:v>278.46153846153845</c:v>
                </c:pt>
                <c:pt idx="15">
                  <c:v>277.5462962962963</c:v>
                </c:pt>
                <c:pt idx="16">
                  <c:v>269.66216216216219</c:v>
                </c:pt>
                <c:pt idx="17">
                  <c:v>240</c:v>
                </c:pt>
                <c:pt idx="18">
                  <c:v>230.234375</c:v>
                </c:pt>
                <c:pt idx="19">
                  <c:v>224</c:v>
                </c:pt>
                <c:pt idx="20">
                  <c:v>227.88461538461539</c:v>
                </c:pt>
                <c:pt idx="21">
                  <c:v>208.96</c:v>
                </c:pt>
                <c:pt idx="22">
                  <c:v>227.08333333333334</c:v>
                </c:pt>
                <c:pt idx="23">
                  <c:v>223.27586206896552</c:v>
                </c:pt>
                <c:pt idx="24">
                  <c:v>242.60416666666666</c:v>
                </c:pt>
                <c:pt idx="25">
                  <c:v>205.71</c:v>
                </c:pt>
                <c:pt idx="26">
                  <c:v>204.375</c:v>
                </c:pt>
                <c:pt idx="27">
                  <c:v>195.56</c:v>
                </c:pt>
                <c:pt idx="28">
                  <c:v>202.71</c:v>
                </c:pt>
                <c:pt idx="29">
                  <c:v>210.99</c:v>
                </c:pt>
                <c:pt idx="30">
                  <c:v>191.11</c:v>
                </c:pt>
                <c:pt idx="31">
                  <c:v>195</c:v>
                </c:pt>
                <c:pt idx="32">
                  <c:v>217.57</c:v>
                </c:pt>
                <c:pt idx="33">
                  <c:v>185.1</c:v>
                </c:pt>
                <c:pt idx="34">
                  <c:v>182.93</c:v>
                </c:pt>
                <c:pt idx="35">
                  <c:v>191.14</c:v>
                </c:pt>
                <c:pt idx="36">
                  <c:v>181.56</c:v>
                </c:pt>
                <c:pt idx="37">
                  <c:v>190</c:v>
                </c:pt>
                <c:pt idx="38">
                  <c:v>176.06</c:v>
                </c:pt>
                <c:pt idx="39">
                  <c:v>200.46875</c:v>
                </c:pt>
                <c:pt idx="40">
                  <c:v>200.56800000000001</c:v>
                </c:pt>
                <c:pt idx="41">
                  <c:v>167.16</c:v>
                </c:pt>
                <c:pt idx="42">
                  <c:v>167.40909099999999</c:v>
                </c:pt>
                <c:pt idx="43">
                  <c:v>188.2</c:v>
                </c:pt>
                <c:pt idx="44">
                  <c:v>197.55555555555554</c:v>
                </c:pt>
                <c:pt idx="45">
                  <c:v>194.31399999999999</c:v>
                </c:pt>
                <c:pt idx="46">
                  <c:v>195.11</c:v>
                </c:pt>
                <c:pt idx="47">
                  <c:v>175.57017543859649</c:v>
                </c:pt>
                <c:pt idx="48">
                  <c:v>180.55555555555554</c:v>
                </c:pt>
                <c:pt idx="49">
                  <c:v>169.76229508196721</c:v>
                </c:pt>
                <c:pt idx="50">
                  <c:v>169.31818181818181</c:v>
                </c:pt>
                <c:pt idx="51">
                  <c:v>168.625</c:v>
                </c:pt>
                <c:pt idx="52">
                  <c:v>167.28260869565219</c:v>
                </c:pt>
                <c:pt idx="53">
                  <c:v>226.42857142857142</c:v>
                </c:pt>
                <c:pt idx="54">
                  <c:v>236.20689655172413</c:v>
                </c:pt>
                <c:pt idx="55">
                  <c:v>206.86046511627907</c:v>
                </c:pt>
                <c:pt idx="56">
                  <c:v>189.36111111111111</c:v>
                </c:pt>
                <c:pt idx="57">
                  <c:v>170.73770491803279</c:v>
                </c:pt>
                <c:pt idx="58">
                  <c:v>175.76612903225808</c:v>
                </c:pt>
                <c:pt idx="59">
                  <c:v>173.731884057971</c:v>
                </c:pt>
                <c:pt idx="60">
                  <c:v>174.9</c:v>
                </c:pt>
                <c:pt idx="61">
                  <c:v>174.54</c:v>
                </c:pt>
                <c:pt idx="62">
                  <c:v>168</c:v>
                </c:pt>
                <c:pt idx="63">
                  <c:v>165.54</c:v>
                </c:pt>
                <c:pt idx="64">
                  <c:v>215</c:v>
                </c:pt>
                <c:pt idx="65">
                  <c:v>214.4</c:v>
                </c:pt>
              </c:numCache>
            </c:numRef>
          </c:val>
          <c:smooth val="0"/>
          <c:extLst>
            <c:ext xmlns:c16="http://schemas.microsoft.com/office/drawing/2014/chart" uri="{C3380CC4-5D6E-409C-BE32-E72D297353CC}">
              <c16:uniqueId val="{00000001-D6FB-44C9-A2AA-D36380ADF672}"/>
            </c:ext>
          </c:extLst>
        </c:ser>
        <c:dLbls>
          <c:showLegendKey val="0"/>
          <c:showVal val="0"/>
          <c:showCatName val="0"/>
          <c:showSerName val="0"/>
          <c:showPercent val="0"/>
          <c:showBubbleSize val="0"/>
        </c:dLbls>
        <c:smooth val="0"/>
        <c:axId val="352089208"/>
        <c:axId val="352089600"/>
      </c:lineChart>
      <c:catAx>
        <c:axId val="35208920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2089600"/>
        <c:crosses val="autoZero"/>
        <c:auto val="1"/>
        <c:lblAlgn val="ctr"/>
        <c:lblOffset val="100"/>
        <c:noMultiLvlLbl val="0"/>
      </c:catAx>
      <c:valAx>
        <c:axId val="352089600"/>
        <c:scaling>
          <c:orientation val="minMax"/>
          <c:max val="500"/>
          <c:min val="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52089208"/>
        <c:crosses val="autoZero"/>
        <c:crossBetween val="between"/>
      </c:valAx>
      <c:spPr>
        <a:ln>
          <a:noFill/>
        </a:ln>
      </c:spPr>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b="1" baseline="0">
                <a:latin typeface="Arial" panose="020B0604020202020204" pitchFamily="34" charset="0"/>
                <a:cs typeface="Arial" panose="020B0604020202020204" pitchFamily="34" charset="0"/>
              </a:rPr>
              <a:t>All-in drawn spread buckets (% by deal count)*</a:t>
            </a:r>
          </a:p>
        </c:rich>
      </c:tx>
      <c:layout>
        <c:manualLayout>
          <c:xMode val="edge"/>
          <c:yMode val="edge"/>
          <c:x val="1.0701934437822881E-3"/>
          <c:y val="1.1467629046369213E-3"/>
        </c:manualLayout>
      </c:layout>
      <c:overlay val="0"/>
    </c:title>
    <c:autoTitleDeleted val="0"/>
    <c:plotArea>
      <c:layout>
        <c:manualLayout>
          <c:layoutTarget val="inner"/>
          <c:xMode val="edge"/>
          <c:yMode val="edge"/>
          <c:x val="7.3171105785689833E-2"/>
          <c:y val="9.4562773403324585E-2"/>
          <c:w val="0.90153381160886603"/>
          <c:h val="0.65922909453614631"/>
        </c:manualLayout>
      </c:layout>
      <c:lineChart>
        <c:grouping val="standard"/>
        <c:varyColors val="0"/>
        <c:ser>
          <c:idx val="2"/>
          <c:order val="0"/>
          <c:tx>
            <c:strRef>
              <c:f>Sheet1!$C$1</c:f>
              <c:strCache>
                <c:ptCount val="1"/>
                <c:pt idx="0">
                  <c:v>4Q22</c:v>
                </c:pt>
              </c:strCache>
            </c:strRef>
          </c:tx>
          <c:spPr>
            <a:ln w="28575">
              <a:solidFill>
                <a:srgbClr val="000000">
                  <a:lumMod val="50000"/>
                  <a:lumOff val="50000"/>
                </a:srgbClr>
              </a:solidFill>
              <a:prstDash val="dash"/>
            </a:ln>
          </c:spPr>
          <c:marker>
            <c:symbol val="none"/>
          </c:marker>
          <c:cat>
            <c:strRef>
              <c:f>Sheet1!$A$2:$A$9</c:f>
              <c:strCache>
                <c:ptCount val="8"/>
                <c:pt idx="0">
                  <c:v>&lt;150</c:v>
                </c:pt>
                <c:pt idx="1">
                  <c:v>150</c:v>
                </c:pt>
                <c:pt idx="2">
                  <c:v>175</c:v>
                </c:pt>
                <c:pt idx="3">
                  <c:v>200</c:v>
                </c:pt>
                <c:pt idx="4">
                  <c:v>225</c:v>
                </c:pt>
                <c:pt idx="5">
                  <c:v>250</c:v>
                </c:pt>
                <c:pt idx="6">
                  <c:v>275</c:v>
                </c:pt>
                <c:pt idx="7">
                  <c:v>&gt;275</c:v>
                </c:pt>
              </c:strCache>
            </c:strRef>
          </c:cat>
          <c:val>
            <c:numRef>
              <c:f>Sheet1!$C$2:$C$9</c:f>
              <c:numCache>
                <c:formatCode>0.00%</c:formatCode>
                <c:ptCount val="8"/>
                <c:pt idx="0">
                  <c:v>0.27660000000000001</c:v>
                </c:pt>
                <c:pt idx="1">
                  <c:v>0.31909999999999999</c:v>
                </c:pt>
                <c:pt idx="2">
                  <c:v>0.27660000000000001</c:v>
                </c:pt>
                <c:pt idx="3">
                  <c:v>4.2599999999999999E-2</c:v>
                </c:pt>
                <c:pt idx="4">
                  <c:v>0</c:v>
                </c:pt>
                <c:pt idx="5">
                  <c:v>2.1299999999999999E-2</c:v>
                </c:pt>
                <c:pt idx="6">
                  <c:v>4.2599999999999999E-2</c:v>
                </c:pt>
                <c:pt idx="7">
                  <c:v>2.1299999999999999E-2</c:v>
                </c:pt>
              </c:numCache>
            </c:numRef>
          </c:val>
          <c:smooth val="0"/>
          <c:extLst>
            <c:ext xmlns:c16="http://schemas.microsoft.com/office/drawing/2014/chart" uri="{C3380CC4-5D6E-409C-BE32-E72D297353CC}">
              <c16:uniqueId val="{00000000-512C-40B4-B235-2BF1FA446716}"/>
            </c:ext>
          </c:extLst>
        </c:ser>
        <c:ser>
          <c:idx val="0"/>
          <c:order val="1"/>
          <c:tx>
            <c:strRef>
              <c:f>Sheet1!$D$1</c:f>
              <c:strCache>
                <c:ptCount val="1"/>
                <c:pt idx="0">
                  <c:v>1Q23</c:v>
                </c:pt>
              </c:strCache>
            </c:strRef>
          </c:tx>
          <c:marker>
            <c:symbol val="none"/>
          </c:marker>
          <c:cat>
            <c:strRef>
              <c:f>Sheet1!$A$2:$A$9</c:f>
              <c:strCache>
                <c:ptCount val="8"/>
                <c:pt idx="0">
                  <c:v>&lt;150</c:v>
                </c:pt>
                <c:pt idx="1">
                  <c:v>150</c:v>
                </c:pt>
                <c:pt idx="2">
                  <c:v>175</c:v>
                </c:pt>
                <c:pt idx="3">
                  <c:v>200</c:v>
                </c:pt>
                <c:pt idx="4">
                  <c:v>225</c:v>
                </c:pt>
                <c:pt idx="5">
                  <c:v>250</c:v>
                </c:pt>
                <c:pt idx="6">
                  <c:v>275</c:v>
                </c:pt>
                <c:pt idx="7">
                  <c:v>&gt;275</c:v>
                </c:pt>
              </c:strCache>
            </c:strRef>
          </c:cat>
          <c:val>
            <c:numRef>
              <c:f>Sheet1!$D$2:$D$9</c:f>
              <c:numCache>
                <c:formatCode>0.00%</c:formatCode>
                <c:ptCount val="8"/>
                <c:pt idx="0">
                  <c:v>0.36620000000000003</c:v>
                </c:pt>
                <c:pt idx="1">
                  <c:v>0.2535</c:v>
                </c:pt>
                <c:pt idx="2">
                  <c:v>0.1268</c:v>
                </c:pt>
                <c:pt idx="3">
                  <c:v>8.4500000000000006E-2</c:v>
                </c:pt>
                <c:pt idx="4">
                  <c:v>1.41E-2</c:v>
                </c:pt>
                <c:pt idx="5">
                  <c:v>2.8199999999999999E-2</c:v>
                </c:pt>
                <c:pt idx="6">
                  <c:v>2.8199999999999999E-2</c:v>
                </c:pt>
                <c:pt idx="7">
                  <c:v>9.8599999999999993E-2</c:v>
                </c:pt>
              </c:numCache>
            </c:numRef>
          </c:val>
          <c:smooth val="0"/>
          <c:extLst>
            <c:ext xmlns:c16="http://schemas.microsoft.com/office/drawing/2014/chart" uri="{C3380CC4-5D6E-409C-BE32-E72D297353CC}">
              <c16:uniqueId val="{00000001-512C-40B4-B235-2BF1FA446716}"/>
            </c:ext>
          </c:extLst>
        </c:ser>
        <c:ser>
          <c:idx val="3"/>
          <c:order val="2"/>
          <c:tx>
            <c:strRef>
              <c:f>Sheet1!$E$1</c:f>
              <c:strCache>
                <c:ptCount val="1"/>
                <c:pt idx="0">
                  <c:v>2Q23</c:v>
                </c:pt>
              </c:strCache>
            </c:strRef>
          </c:tx>
          <c:marker>
            <c:symbol val="none"/>
          </c:marker>
          <c:cat>
            <c:strRef>
              <c:f>Sheet1!$A$2:$A$9</c:f>
              <c:strCache>
                <c:ptCount val="8"/>
                <c:pt idx="0">
                  <c:v>&lt;150</c:v>
                </c:pt>
                <c:pt idx="1">
                  <c:v>150</c:v>
                </c:pt>
                <c:pt idx="2">
                  <c:v>175</c:v>
                </c:pt>
                <c:pt idx="3">
                  <c:v>200</c:v>
                </c:pt>
                <c:pt idx="4">
                  <c:v>225</c:v>
                </c:pt>
                <c:pt idx="5">
                  <c:v>250</c:v>
                </c:pt>
                <c:pt idx="6">
                  <c:v>275</c:v>
                </c:pt>
                <c:pt idx="7">
                  <c:v>&gt;275</c:v>
                </c:pt>
              </c:strCache>
            </c:strRef>
          </c:cat>
          <c:val>
            <c:numRef>
              <c:f>Sheet1!$E$2:$E$9</c:f>
              <c:numCache>
                <c:formatCode>0.00%</c:formatCode>
                <c:ptCount val="8"/>
                <c:pt idx="0">
                  <c:v>0.131579</c:v>
                </c:pt>
                <c:pt idx="1">
                  <c:v>0.236842105</c:v>
                </c:pt>
                <c:pt idx="2">
                  <c:v>0.21052631599999999</c:v>
                </c:pt>
                <c:pt idx="3">
                  <c:v>0.15789473700000001</c:v>
                </c:pt>
                <c:pt idx="4">
                  <c:v>0.105263158</c:v>
                </c:pt>
                <c:pt idx="5">
                  <c:v>2.6315788999999999E-2</c:v>
                </c:pt>
                <c:pt idx="6">
                  <c:v>0</c:v>
                </c:pt>
                <c:pt idx="7">
                  <c:v>0.131579</c:v>
                </c:pt>
              </c:numCache>
            </c:numRef>
          </c:val>
          <c:smooth val="0"/>
          <c:extLst>
            <c:ext xmlns:c16="http://schemas.microsoft.com/office/drawing/2014/chart" uri="{C3380CC4-5D6E-409C-BE32-E72D297353CC}">
              <c16:uniqueId val="{00000002-512C-40B4-B235-2BF1FA446716}"/>
            </c:ext>
          </c:extLst>
        </c:ser>
        <c:dLbls>
          <c:showLegendKey val="0"/>
          <c:showVal val="0"/>
          <c:showCatName val="0"/>
          <c:showSerName val="0"/>
          <c:showPercent val="0"/>
          <c:showBubbleSize val="0"/>
        </c:dLbls>
        <c:smooth val="0"/>
        <c:axId val="351487976"/>
        <c:axId val="351488368"/>
      </c:lineChart>
      <c:catAx>
        <c:axId val="35148797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488368"/>
        <c:crosses val="autoZero"/>
        <c:auto val="1"/>
        <c:lblAlgn val="ctr"/>
        <c:lblOffset val="100"/>
        <c:noMultiLvlLbl val="0"/>
      </c:catAx>
      <c:valAx>
        <c:axId val="351488368"/>
        <c:scaling>
          <c:orientation val="minMax"/>
          <c:min val="0"/>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b="0"/>
            </a:pPr>
            <a:endParaRPr lang="en-US"/>
          </a:p>
        </c:txPr>
        <c:crossAx val="351487976"/>
        <c:crosses val="autoZero"/>
        <c:crossBetween val="between"/>
      </c:valAx>
      <c:spPr>
        <a:ln>
          <a:noFill/>
        </a:ln>
      </c:spPr>
    </c:plotArea>
    <c:legend>
      <c:legendPos val="b"/>
      <c:layout>
        <c:manualLayout>
          <c:xMode val="edge"/>
          <c:yMode val="edge"/>
          <c:x val="0.13073550154056832"/>
          <c:y val="0.91680730533683275"/>
          <c:w val="0.61167344516718014"/>
          <c:h val="4.9859361329833769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sz="1400" b="1" i="0" u="none" strike="noStrike" baseline="0">
                <a:effectLst/>
                <a:latin typeface="Arial" panose="020B0604020202020204" pitchFamily="34" charset="0"/>
                <a:cs typeface="Arial" panose="020B0604020202020204" pitchFamily="34" charset="0"/>
              </a:rPr>
              <a:t>Average ABL pro rata vs BB/B pro rata cash flow spreads vs BB/B institutional spreads </a:t>
            </a:r>
            <a:endParaRPr lang="en-US" sz="1400" b="1">
              <a:latin typeface="Arial" panose="020B0604020202020204" pitchFamily="34" charset="0"/>
              <a:cs typeface="Arial" panose="020B0604020202020204" pitchFamily="34" charset="0"/>
            </a:endParaRPr>
          </a:p>
        </c:rich>
      </c:tx>
      <c:layout>
        <c:manualLayout>
          <c:xMode val="edge"/>
          <c:yMode val="edge"/>
          <c:x val="1.0701934437822877E-3"/>
          <c:y val="1.1467629046369204E-3"/>
        </c:manualLayout>
      </c:layout>
      <c:overlay val="0"/>
    </c:title>
    <c:autoTitleDeleted val="0"/>
    <c:plotArea>
      <c:layout>
        <c:manualLayout>
          <c:layoutTarget val="inner"/>
          <c:xMode val="edge"/>
          <c:yMode val="edge"/>
          <c:x val="4.9853731317539306E-2"/>
          <c:y val="9.4562773403324585E-2"/>
          <c:w val="0.90153381160886603"/>
          <c:h val="0.65922909453614653"/>
        </c:manualLayout>
      </c:layout>
      <c:lineChart>
        <c:grouping val="standard"/>
        <c:varyColors val="0"/>
        <c:ser>
          <c:idx val="0"/>
          <c:order val="0"/>
          <c:tx>
            <c:strRef>
              <c:f>Sheet1!$B$1</c:f>
              <c:strCache>
                <c:ptCount val="1"/>
                <c:pt idx="0">
                  <c:v>ABL Pro Rata</c:v>
                </c:pt>
              </c:strCache>
            </c:strRef>
          </c:tx>
          <c:spPr>
            <a:ln w="28575">
              <a:solidFill>
                <a:srgbClr val="000000"/>
              </a:solidFill>
            </a:ln>
            <a:effectLst/>
          </c:spPr>
          <c:marker>
            <c:symbol val="none"/>
          </c:marker>
          <c:cat>
            <c:strRef>
              <c:f>Sheet1!$A$23:$A$75</c:f>
              <c:strCache>
                <c:ptCount val="53"/>
                <c:pt idx="0">
                  <c:v>2Q10</c:v>
                </c:pt>
                <c:pt idx="1">
                  <c:v>3Q10</c:v>
                </c:pt>
                <c:pt idx="2">
                  <c:v>4Q10</c:v>
                </c:pt>
                <c:pt idx="3">
                  <c:v>1Q11</c:v>
                </c:pt>
                <c:pt idx="4">
                  <c:v>2Q11</c:v>
                </c:pt>
                <c:pt idx="5">
                  <c:v>3Q11</c:v>
                </c:pt>
                <c:pt idx="6">
                  <c:v>4Q11</c:v>
                </c:pt>
                <c:pt idx="7">
                  <c:v>1Q12</c:v>
                </c:pt>
                <c:pt idx="8">
                  <c:v>2Q12</c:v>
                </c:pt>
                <c:pt idx="9">
                  <c:v>3Q12</c:v>
                </c:pt>
                <c:pt idx="10">
                  <c:v>4Q12</c:v>
                </c:pt>
                <c:pt idx="11">
                  <c:v>1Q13</c:v>
                </c:pt>
                <c:pt idx="12">
                  <c:v>2Q13</c:v>
                </c:pt>
                <c:pt idx="13">
                  <c:v>3Q13</c:v>
                </c:pt>
                <c:pt idx="14">
                  <c:v>4Q13</c:v>
                </c:pt>
                <c:pt idx="15">
                  <c:v>1Q14</c:v>
                </c:pt>
                <c:pt idx="16">
                  <c:v>2Q14</c:v>
                </c:pt>
                <c:pt idx="17">
                  <c:v>3Q14</c:v>
                </c:pt>
                <c:pt idx="18">
                  <c:v>4Q14</c:v>
                </c:pt>
                <c:pt idx="19">
                  <c:v>1Q15</c:v>
                </c:pt>
                <c:pt idx="20">
                  <c:v>2Q15</c:v>
                </c:pt>
                <c:pt idx="21">
                  <c:v>3Q15</c:v>
                </c:pt>
                <c:pt idx="22">
                  <c:v>4Q15</c:v>
                </c:pt>
                <c:pt idx="23">
                  <c:v>1Q16</c:v>
                </c:pt>
                <c:pt idx="24">
                  <c:v>2Q16</c:v>
                </c:pt>
                <c:pt idx="25">
                  <c:v>3Q16</c:v>
                </c:pt>
                <c:pt idx="26">
                  <c:v>4Q16</c:v>
                </c:pt>
                <c:pt idx="27">
                  <c:v>1Q17</c:v>
                </c:pt>
                <c:pt idx="28">
                  <c:v>2Q17</c:v>
                </c:pt>
                <c:pt idx="29">
                  <c:v>3Q17</c:v>
                </c:pt>
                <c:pt idx="30">
                  <c:v>4Q17</c:v>
                </c:pt>
                <c:pt idx="31">
                  <c:v>1Q18</c:v>
                </c:pt>
                <c:pt idx="32">
                  <c:v>2Q18</c:v>
                </c:pt>
                <c:pt idx="33">
                  <c:v>3Q18</c:v>
                </c:pt>
                <c:pt idx="34">
                  <c:v>4Q18</c:v>
                </c:pt>
                <c:pt idx="35">
                  <c:v>1Q19</c:v>
                </c:pt>
                <c:pt idx="36">
                  <c:v>2Q19</c:v>
                </c:pt>
                <c:pt idx="37">
                  <c:v>3Q19</c:v>
                </c:pt>
                <c:pt idx="38">
                  <c:v>4Q19</c:v>
                </c:pt>
                <c:pt idx="39">
                  <c:v>1Q20</c:v>
                </c:pt>
                <c:pt idx="40">
                  <c:v>2Q20</c:v>
                </c:pt>
                <c:pt idx="41">
                  <c:v>3Q20</c:v>
                </c:pt>
                <c:pt idx="42">
                  <c:v>4Q20</c:v>
                </c:pt>
                <c:pt idx="43">
                  <c:v>1Q21</c:v>
                </c:pt>
                <c:pt idx="44">
                  <c:v>2Q21</c:v>
                </c:pt>
                <c:pt idx="45">
                  <c:v>3Q21</c:v>
                </c:pt>
                <c:pt idx="46">
                  <c:v>4Q21</c:v>
                </c:pt>
                <c:pt idx="47">
                  <c:v>1Q22</c:v>
                </c:pt>
                <c:pt idx="48">
                  <c:v>2Q22</c:v>
                </c:pt>
                <c:pt idx="49">
                  <c:v>3Q22</c:v>
                </c:pt>
                <c:pt idx="50">
                  <c:v>4Q22</c:v>
                </c:pt>
                <c:pt idx="51">
                  <c:v>1Q23</c:v>
                </c:pt>
                <c:pt idx="52">
                  <c:v>2Q23</c:v>
                </c:pt>
              </c:strCache>
            </c:strRef>
          </c:cat>
          <c:val>
            <c:numRef>
              <c:f>Sheet1!$B$23:$B$75</c:f>
              <c:numCache>
                <c:formatCode>0.00</c:formatCode>
                <c:ptCount val="53"/>
                <c:pt idx="0">
                  <c:v>340.04166666666669</c:v>
                </c:pt>
                <c:pt idx="1">
                  <c:v>278.46153846153845</c:v>
                </c:pt>
                <c:pt idx="2">
                  <c:v>277.5462962962963</c:v>
                </c:pt>
                <c:pt idx="3">
                  <c:v>269.66216216216219</c:v>
                </c:pt>
                <c:pt idx="4">
                  <c:v>240</c:v>
                </c:pt>
                <c:pt idx="5">
                  <c:v>230.234375</c:v>
                </c:pt>
                <c:pt idx="6">
                  <c:v>224</c:v>
                </c:pt>
                <c:pt idx="7">
                  <c:v>227.88461538461539</c:v>
                </c:pt>
                <c:pt idx="8">
                  <c:v>208.96</c:v>
                </c:pt>
                <c:pt idx="9">
                  <c:v>227.08333333333334</c:v>
                </c:pt>
                <c:pt idx="10">
                  <c:v>223.27586206896552</c:v>
                </c:pt>
                <c:pt idx="11">
                  <c:v>242.60416666666666</c:v>
                </c:pt>
                <c:pt idx="12">
                  <c:v>205.71</c:v>
                </c:pt>
                <c:pt idx="13">
                  <c:v>204.375</c:v>
                </c:pt>
                <c:pt idx="14">
                  <c:v>195.56034482758622</c:v>
                </c:pt>
                <c:pt idx="15">
                  <c:v>202.71</c:v>
                </c:pt>
                <c:pt idx="16">
                  <c:v>210.99</c:v>
                </c:pt>
                <c:pt idx="17">
                  <c:v>191.11</c:v>
                </c:pt>
                <c:pt idx="18">
                  <c:v>195</c:v>
                </c:pt>
                <c:pt idx="19">
                  <c:v>217.57</c:v>
                </c:pt>
                <c:pt idx="20">
                  <c:v>185.1</c:v>
                </c:pt>
                <c:pt idx="21">
                  <c:v>182.93</c:v>
                </c:pt>
                <c:pt idx="22">
                  <c:v>191.14035087719299</c:v>
                </c:pt>
                <c:pt idx="23">
                  <c:v>181.5625</c:v>
                </c:pt>
                <c:pt idx="24">
                  <c:v>190</c:v>
                </c:pt>
                <c:pt idx="25">
                  <c:v>176.06</c:v>
                </c:pt>
                <c:pt idx="26">
                  <c:v>200.46875</c:v>
                </c:pt>
                <c:pt idx="27">
                  <c:v>200.56800000000001</c:v>
                </c:pt>
                <c:pt idx="28">
                  <c:v>167.15517199999999</c:v>
                </c:pt>
                <c:pt idx="29">
                  <c:v>167.40909090909091</c:v>
                </c:pt>
                <c:pt idx="30">
                  <c:v>188.2</c:v>
                </c:pt>
                <c:pt idx="31">
                  <c:v>197.55600000000001</c:v>
                </c:pt>
                <c:pt idx="32">
                  <c:v>194.31399999999999</c:v>
                </c:pt>
                <c:pt idx="33">
                  <c:v>195.11</c:v>
                </c:pt>
                <c:pt idx="34">
                  <c:v>175.57</c:v>
                </c:pt>
                <c:pt idx="35">
                  <c:v>180.55555555555554</c:v>
                </c:pt>
                <c:pt idx="36">
                  <c:v>169.76229508196721</c:v>
                </c:pt>
                <c:pt idx="37">
                  <c:v>169.31818181818181</c:v>
                </c:pt>
                <c:pt idx="38">
                  <c:v>168.625</c:v>
                </c:pt>
                <c:pt idx="39">
                  <c:v>167.28260869565219</c:v>
                </c:pt>
                <c:pt idx="40">
                  <c:v>226.42857142857142</c:v>
                </c:pt>
                <c:pt idx="41">
                  <c:v>236.20689655172413</c:v>
                </c:pt>
                <c:pt idx="42">
                  <c:v>206.86046511627907</c:v>
                </c:pt>
                <c:pt idx="43">
                  <c:v>189.36111111111111</c:v>
                </c:pt>
                <c:pt idx="44">
                  <c:v>170.73770491803279</c:v>
                </c:pt>
                <c:pt idx="45">
                  <c:v>175.76612903225808</c:v>
                </c:pt>
                <c:pt idx="46">
                  <c:v>173.731884057971</c:v>
                </c:pt>
                <c:pt idx="47">
                  <c:v>175.27</c:v>
                </c:pt>
                <c:pt idx="48">
                  <c:v>173.68</c:v>
                </c:pt>
                <c:pt idx="49">
                  <c:v>168</c:v>
                </c:pt>
                <c:pt idx="50" formatCode="General">
                  <c:v>165.54</c:v>
                </c:pt>
                <c:pt idx="51" formatCode="General">
                  <c:v>189.83</c:v>
                </c:pt>
                <c:pt idx="52" formatCode="General">
                  <c:v>191.3</c:v>
                </c:pt>
              </c:numCache>
            </c:numRef>
          </c:val>
          <c:smooth val="0"/>
          <c:extLst>
            <c:ext xmlns:c16="http://schemas.microsoft.com/office/drawing/2014/chart" uri="{C3380CC4-5D6E-409C-BE32-E72D297353CC}">
              <c16:uniqueId val="{00000000-DD34-644E-B6D4-70A34DC5C920}"/>
            </c:ext>
          </c:extLst>
        </c:ser>
        <c:ser>
          <c:idx val="1"/>
          <c:order val="1"/>
          <c:tx>
            <c:strRef>
              <c:f>Sheet1!$C$1</c:f>
              <c:strCache>
                <c:ptCount val="1"/>
                <c:pt idx="0">
                  <c:v>BB Pro rata</c:v>
                </c:pt>
              </c:strCache>
            </c:strRef>
          </c:tx>
          <c:spPr>
            <a:ln w="28575">
              <a:solidFill>
                <a:srgbClr val="001DFF"/>
              </a:solidFill>
            </a:ln>
          </c:spPr>
          <c:marker>
            <c:symbol val="none"/>
          </c:marker>
          <c:cat>
            <c:strRef>
              <c:f>Sheet1!$A$23:$A$75</c:f>
              <c:strCache>
                <c:ptCount val="53"/>
                <c:pt idx="0">
                  <c:v>2Q10</c:v>
                </c:pt>
                <c:pt idx="1">
                  <c:v>3Q10</c:v>
                </c:pt>
                <c:pt idx="2">
                  <c:v>4Q10</c:v>
                </c:pt>
                <c:pt idx="3">
                  <c:v>1Q11</c:v>
                </c:pt>
                <c:pt idx="4">
                  <c:v>2Q11</c:v>
                </c:pt>
                <c:pt idx="5">
                  <c:v>3Q11</c:v>
                </c:pt>
                <c:pt idx="6">
                  <c:v>4Q11</c:v>
                </c:pt>
                <c:pt idx="7">
                  <c:v>1Q12</c:v>
                </c:pt>
                <c:pt idx="8">
                  <c:v>2Q12</c:v>
                </c:pt>
                <c:pt idx="9">
                  <c:v>3Q12</c:v>
                </c:pt>
                <c:pt idx="10">
                  <c:v>4Q12</c:v>
                </c:pt>
                <c:pt idx="11">
                  <c:v>1Q13</c:v>
                </c:pt>
                <c:pt idx="12">
                  <c:v>2Q13</c:v>
                </c:pt>
                <c:pt idx="13">
                  <c:v>3Q13</c:v>
                </c:pt>
                <c:pt idx="14">
                  <c:v>4Q13</c:v>
                </c:pt>
                <c:pt idx="15">
                  <c:v>1Q14</c:v>
                </c:pt>
                <c:pt idx="16">
                  <c:v>2Q14</c:v>
                </c:pt>
                <c:pt idx="17">
                  <c:v>3Q14</c:v>
                </c:pt>
                <c:pt idx="18">
                  <c:v>4Q14</c:v>
                </c:pt>
                <c:pt idx="19">
                  <c:v>1Q15</c:v>
                </c:pt>
                <c:pt idx="20">
                  <c:v>2Q15</c:v>
                </c:pt>
                <c:pt idx="21">
                  <c:v>3Q15</c:v>
                </c:pt>
                <c:pt idx="22">
                  <c:v>4Q15</c:v>
                </c:pt>
                <c:pt idx="23">
                  <c:v>1Q16</c:v>
                </c:pt>
                <c:pt idx="24">
                  <c:v>2Q16</c:v>
                </c:pt>
                <c:pt idx="25">
                  <c:v>3Q16</c:v>
                </c:pt>
                <c:pt idx="26">
                  <c:v>4Q16</c:v>
                </c:pt>
                <c:pt idx="27">
                  <c:v>1Q17</c:v>
                </c:pt>
                <c:pt idx="28">
                  <c:v>2Q17</c:v>
                </c:pt>
                <c:pt idx="29">
                  <c:v>3Q17</c:v>
                </c:pt>
                <c:pt idx="30">
                  <c:v>4Q17</c:v>
                </c:pt>
                <c:pt idx="31">
                  <c:v>1Q18</c:v>
                </c:pt>
                <c:pt idx="32">
                  <c:v>2Q18</c:v>
                </c:pt>
                <c:pt idx="33">
                  <c:v>3Q18</c:v>
                </c:pt>
                <c:pt idx="34">
                  <c:v>4Q18</c:v>
                </c:pt>
                <c:pt idx="35">
                  <c:v>1Q19</c:v>
                </c:pt>
                <c:pt idx="36">
                  <c:v>2Q19</c:v>
                </c:pt>
                <c:pt idx="37">
                  <c:v>3Q19</c:v>
                </c:pt>
                <c:pt idx="38">
                  <c:v>4Q19</c:v>
                </c:pt>
                <c:pt idx="39">
                  <c:v>1Q20</c:v>
                </c:pt>
                <c:pt idx="40">
                  <c:v>2Q20</c:v>
                </c:pt>
                <c:pt idx="41">
                  <c:v>3Q20</c:v>
                </c:pt>
                <c:pt idx="42">
                  <c:v>4Q20</c:v>
                </c:pt>
                <c:pt idx="43">
                  <c:v>1Q21</c:v>
                </c:pt>
                <c:pt idx="44">
                  <c:v>2Q21</c:v>
                </c:pt>
                <c:pt idx="45">
                  <c:v>3Q21</c:v>
                </c:pt>
                <c:pt idx="46">
                  <c:v>4Q21</c:v>
                </c:pt>
                <c:pt idx="47">
                  <c:v>1Q22</c:v>
                </c:pt>
                <c:pt idx="48">
                  <c:v>2Q22</c:v>
                </c:pt>
                <c:pt idx="49">
                  <c:v>3Q22</c:v>
                </c:pt>
                <c:pt idx="50">
                  <c:v>4Q22</c:v>
                </c:pt>
                <c:pt idx="51">
                  <c:v>1Q23</c:v>
                </c:pt>
                <c:pt idx="52">
                  <c:v>2Q23</c:v>
                </c:pt>
              </c:strCache>
            </c:strRef>
          </c:cat>
          <c:val>
            <c:numRef>
              <c:f>Sheet1!$C$23:$C$75</c:f>
              <c:numCache>
                <c:formatCode>0.00</c:formatCode>
                <c:ptCount val="53"/>
                <c:pt idx="0">
                  <c:v>379.41</c:v>
                </c:pt>
                <c:pt idx="1">
                  <c:v>415</c:v>
                </c:pt>
                <c:pt idx="2">
                  <c:v>413.33</c:v>
                </c:pt>
                <c:pt idx="3">
                  <c:v>353.13</c:v>
                </c:pt>
                <c:pt idx="4">
                  <c:v>352.5</c:v>
                </c:pt>
                <c:pt idx="5">
                  <c:v>432.5</c:v>
                </c:pt>
                <c:pt idx="6">
                  <c:v>402.08</c:v>
                </c:pt>
                <c:pt idx="7">
                  <c:v>291.67</c:v>
                </c:pt>
                <c:pt idx="8">
                  <c:v>343.75</c:v>
                </c:pt>
                <c:pt idx="9">
                  <c:v>341.67</c:v>
                </c:pt>
                <c:pt idx="10">
                  <c:v>328.33</c:v>
                </c:pt>
                <c:pt idx="11">
                  <c:v>257.5</c:v>
                </c:pt>
                <c:pt idx="12">
                  <c:v>236.76</c:v>
                </c:pt>
                <c:pt idx="13">
                  <c:v>248.68</c:v>
                </c:pt>
                <c:pt idx="14">
                  <c:v>232.5</c:v>
                </c:pt>
                <c:pt idx="15">
                  <c:v>237.36</c:v>
                </c:pt>
                <c:pt idx="16">
                  <c:v>235.71</c:v>
                </c:pt>
                <c:pt idx="17">
                  <c:v>225</c:v>
                </c:pt>
                <c:pt idx="18">
                  <c:v>256.62</c:v>
                </c:pt>
                <c:pt idx="19">
                  <c:v>275</c:v>
                </c:pt>
                <c:pt idx="20">
                  <c:v>221.43</c:v>
                </c:pt>
                <c:pt idx="21">
                  <c:v>233.33</c:v>
                </c:pt>
                <c:pt idx="22">
                  <c:v>283.33</c:v>
                </c:pt>
                <c:pt idx="23">
                  <c:v>241.67</c:v>
                </c:pt>
                <c:pt idx="24">
                  <c:v>266.58999999999997</c:v>
                </c:pt>
                <c:pt idx="25">
                  <c:v>236.25</c:v>
                </c:pt>
                <c:pt idx="26">
                  <c:v>237.5</c:v>
                </c:pt>
                <c:pt idx="27">
                  <c:v>240.22</c:v>
                </c:pt>
                <c:pt idx="28">
                  <c:v>218.44</c:v>
                </c:pt>
                <c:pt idx="29">
                  <c:v>207.69</c:v>
                </c:pt>
                <c:pt idx="30">
                  <c:v>237.5</c:v>
                </c:pt>
                <c:pt idx="31">
                  <c:v>216.35</c:v>
                </c:pt>
                <c:pt idx="32">
                  <c:v>223.54</c:v>
                </c:pt>
                <c:pt idx="33">
                  <c:v>231.25</c:v>
                </c:pt>
                <c:pt idx="34">
                  <c:v>210</c:v>
                </c:pt>
                <c:pt idx="35">
                  <c:v>237.5</c:v>
                </c:pt>
                <c:pt idx="36">
                  <c:v>195.45</c:v>
                </c:pt>
                <c:pt idx="37">
                  <c:v>192.86</c:v>
                </c:pt>
                <c:pt idx="38">
                  <c:v>209.62</c:v>
                </c:pt>
                <c:pt idx="39">
                  <c:v>192.71</c:v>
                </c:pt>
                <c:pt idx="40">
                  <c:v>250</c:v>
                </c:pt>
                <c:pt idx="41">
                  <c:v>200</c:v>
                </c:pt>
                <c:pt idx="42">
                  <c:v>205</c:v>
                </c:pt>
                <c:pt idx="43">
                  <c:v>216.43</c:v>
                </c:pt>
                <c:pt idx="44">
                  <c:v>215.38</c:v>
                </c:pt>
                <c:pt idx="45">
                  <c:v>225</c:v>
                </c:pt>
                <c:pt idx="46">
                  <c:v>202.27</c:v>
                </c:pt>
                <c:pt idx="48">
                  <c:v>194.44</c:v>
                </c:pt>
                <c:pt idx="49">
                  <c:v>208.33</c:v>
                </c:pt>
                <c:pt idx="50" formatCode="General">
                  <c:v>233.75</c:v>
                </c:pt>
                <c:pt idx="51" formatCode="General">
                  <c:v>225</c:v>
                </c:pt>
                <c:pt idx="52" formatCode="General">
                  <c:v>214.5</c:v>
                </c:pt>
              </c:numCache>
            </c:numRef>
          </c:val>
          <c:smooth val="0"/>
          <c:extLst>
            <c:ext xmlns:c16="http://schemas.microsoft.com/office/drawing/2014/chart" uri="{C3380CC4-5D6E-409C-BE32-E72D297353CC}">
              <c16:uniqueId val="{00000000-C95F-472F-8E13-4F1C8414C2B1}"/>
            </c:ext>
          </c:extLst>
        </c:ser>
        <c:ser>
          <c:idx val="2"/>
          <c:order val="2"/>
          <c:tx>
            <c:strRef>
              <c:f>Sheet1!$D$1</c:f>
              <c:strCache>
                <c:ptCount val="1"/>
                <c:pt idx="0">
                  <c:v>B Pro rata</c:v>
                </c:pt>
              </c:strCache>
            </c:strRef>
          </c:tx>
          <c:marker>
            <c:symbol val="none"/>
          </c:marker>
          <c:cat>
            <c:strRef>
              <c:f>Sheet1!$A$23:$A$75</c:f>
              <c:strCache>
                <c:ptCount val="53"/>
                <c:pt idx="0">
                  <c:v>2Q10</c:v>
                </c:pt>
                <c:pt idx="1">
                  <c:v>3Q10</c:v>
                </c:pt>
                <c:pt idx="2">
                  <c:v>4Q10</c:v>
                </c:pt>
                <c:pt idx="3">
                  <c:v>1Q11</c:v>
                </c:pt>
                <c:pt idx="4">
                  <c:v>2Q11</c:v>
                </c:pt>
                <c:pt idx="5">
                  <c:v>3Q11</c:v>
                </c:pt>
                <c:pt idx="6">
                  <c:v>4Q11</c:v>
                </c:pt>
                <c:pt idx="7">
                  <c:v>1Q12</c:v>
                </c:pt>
                <c:pt idx="8">
                  <c:v>2Q12</c:v>
                </c:pt>
                <c:pt idx="9">
                  <c:v>3Q12</c:v>
                </c:pt>
                <c:pt idx="10">
                  <c:v>4Q12</c:v>
                </c:pt>
                <c:pt idx="11">
                  <c:v>1Q13</c:v>
                </c:pt>
                <c:pt idx="12">
                  <c:v>2Q13</c:v>
                </c:pt>
                <c:pt idx="13">
                  <c:v>3Q13</c:v>
                </c:pt>
                <c:pt idx="14">
                  <c:v>4Q13</c:v>
                </c:pt>
                <c:pt idx="15">
                  <c:v>1Q14</c:v>
                </c:pt>
                <c:pt idx="16">
                  <c:v>2Q14</c:v>
                </c:pt>
                <c:pt idx="17">
                  <c:v>3Q14</c:v>
                </c:pt>
                <c:pt idx="18">
                  <c:v>4Q14</c:v>
                </c:pt>
                <c:pt idx="19">
                  <c:v>1Q15</c:v>
                </c:pt>
                <c:pt idx="20">
                  <c:v>2Q15</c:v>
                </c:pt>
                <c:pt idx="21">
                  <c:v>3Q15</c:v>
                </c:pt>
                <c:pt idx="22">
                  <c:v>4Q15</c:v>
                </c:pt>
                <c:pt idx="23">
                  <c:v>1Q16</c:v>
                </c:pt>
                <c:pt idx="24">
                  <c:v>2Q16</c:v>
                </c:pt>
                <c:pt idx="25">
                  <c:v>3Q16</c:v>
                </c:pt>
                <c:pt idx="26">
                  <c:v>4Q16</c:v>
                </c:pt>
                <c:pt idx="27">
                  <c:v>1Q17</c:v>
                </c:pt>
                <c:pt idx="28">
                  <c:v>2Q17</c:v>
                </c:pt>
                <c:pt idx="29">
                  <c:v>3Q17</c:v>
                </c:pt>
                <c:pt idx="30">
                  <c:v>4Q17</c:v>
                </c:pt>
                <c:pt idx="31">
                  <c:v>1Q18</c:v>
                </c:pt>
                <c:pt idx="32">
                  <c:v>2Q18</c:v>
                </c:pt>
                <c:pt idx="33">
                  <c:v>3Q18</c:v>
                </c:pt>
                <c:pt idx="34">
                  <c:v>4Q18</c:v>
                </c:pt>
                <c:pt idx="35">
                  <c:v>1Q19</c:v>
                </c:pt>
                <c:pt idx="36">
                  <c:v>2Q19</c:v>
                </c:pt>
                <c:pt idx="37">
                  <c:v>3Q19</c:v>
                </c:pt>
                <c:pt idx="38">
                  <c:v>4Q19</c:v>
                </c:pt>
                <c:pt idx="39">
                  <c:v>1Q20</c:v>
                </c:pt>
                <c:pt idx="40">
                  <c:v>2Q20</c:v>
                </c:pt>
                <c:pt idx="41">
                  <c:v>3Q20</c:v>
                </c:pt>
                <c:pt idx="42">
                  <c:v>4Q20</c:v>
                </c:pt>
                <c:pt idx="43">
                  <c:v>1Q21</c:v>
                </c:pt>
                <c:pt idx="44">
                  <c:v>2Q21</c:v>
                </c:pt>
                <c:pt idx="45">
                  <c:v>3Q21</c:v>
                </c:pt>
                <c:pt idx="46">
                  <c:v>4Q21</c:v>
                </c:pt>
                <c:pt idx="47">
                  <c:v>1Q22</c:v>
                </c:pt>
                <c:pt idx="48">
                  <c:v>2Q22</c:v>
                </c:pt>
                <c:pt idx="49">
                  <c:v>3Q22</c:v>
                </c:pt>
                <c:pt idx="50">
                  <c:v>4Q22</c:v>
                </c:pt>
                <c:pt idx="51">
                  <c:v>1Q23</c:v>
                </c:pt>
                <c:pt idx="52">
                  <c:v>2Q23</c:v>
                </c:pt>
              </c:strCache>
            </c:strRef>
          </c:cat>
          <c:val>
            <c:numRef>
              <c:f>Sheet1!$D$23:$D$75</c:f>
              <c:numCache>
                <c:formatCode>0.00</c:formatCode>
                <c:ptCount val="53"/>
                <c:pt idx="0">
                  <c:v>484.38</c:v>
                </c:pt>
                <c:pt idx="1">
                  <c:v>493.18</c:v>
                </c:pt>
                <c:pt idx="2">
                  <c:v>448.21</c:v>
                </c:pt>
                <c:pt idx="3">
                  <c:v>448.91</c:v>
                </c:pt>
                <c:pt idx="4">
                  <c:v>402.38</c:v>
                </c:pt>
                <c:pt idx="5">
                  <c:v>502.5</c:v>
                </c:pt>
                <c:pt idx="6" formatCode="General">
                  <c:v>500</c:v>
                </c:pt>
                <c:pt idx="7" formatCode="General">
                  <c:v>500</c:v>
                </c:pt>
                <c:pt idx="8" formatCode="General">
                  <c:v>480</c:v>
                </c:pt>
                <c:pt idx="9" formatCode="General">
                  <c:v>485</c:v>
                </c:pt>
                <c:pt idx="10" formatCode="General">
                  <c:v>472.06</c:v>
                </c:pt>
                <c:pt idx="11" formatCode="General">
                  <c:v>391.67</c:v>
                </c:pt>
                <c:pt idx="12" formatCode="General">
                  <c:v>371.15</c:v>
                </c:pt>
                <c:pt idx="13" formatCode="General">
                  <c:v>388.46</c:v>
                </c:pt>
                <c:pt idx="14" formatCode="General">
                  <c:v>378.53</c:v>
                </c:pt>
                <c:pt idx="15" formatCode="General">
                  <c:v>350</c:v>
                </c:pt>
                <c:pt idx="16" formatCode="General">
                  <c:v>385</c:v>
                </c:pt>
                <c:pt idx="17" formatCode="General">
                  <c:v>386.36</c:v>
                </c:pt>
                <c:pt idx="18" formatCode="General">
                  <c:v>430.56</c:v>
                </c:pt>
                <c:pt idx="19" formatCode="General">
                  <c:v>428.57</c:v>
                </c:pt>
                <c:pt idx="20" formatCode="General">
                  <c:v>406.25</c:v>
                </c:pt>
                <c:pt idx="21" formatCode="General">
                  <c:v>415</c:v>
                </c:pt>
                <c:pt idx="22" formatCode="General">
                  <c:v>425</c:v>
                </c:pt>
                <c:pt idx="23" formatCode="General">
                  <c:v>450</c:v>
                </c:pt>
                <c:pt idx="24" formatCode="General">
                  <c:v>415</c:v>
                </c:pt>
                <c:pt idx="25" formatCode="General">
                  <c:v>420.83</c:v>
                </c:pt>
                <c:pt idx="26" formatCode="General">
                  <c:v>425</c:v>
                </c:pt>
                <c:pt idx="27" formatCode="General">
                  <c:v>387.5</c:v>
                </c:pt>
                <c:pt idx="28" formatCode="General">
                  <c:v>372.97</c:v>
                </c:pt>
                <c:pt idx="29" formatCode="General">
                  <c:v>366.3</c:v>
                </c:pt>
                <c:pt idx="30" formatCode="General">
                  <c:v>360.53</c:v>
                </c:pt>
                <c:pt idx="31" formatCode="General">
                  <c:v>336.72</c:v>
                </c:pt>
                <c:pt idx="32" formatCode="General">
                  <c:v>357.41</c:v>
                </c:pt>
                <c:pt idx="33" formatCode="General">
                  <c:v>376.39</c:v>
                </c:pt>
                <c:pt idx="34" formatCode="General">
                  <c:v>348.33</c:v>
                </c:pt>
                <c:pt idx="35" formatCode="General">
                  <c:v>413.46</c:v>
                </c:pt>
                <c:pt idx="36" formatCode="General">
                  <c:v>383.33</c:v>
                </c:pt>
                <c:pt idx="37" formatCode="General">
                  <c:v>423.44</c:v>
                </c:pt>
                <c:pt idx="38" formatCode="General">
                  <c:v>409.38</c:v>
                </c:pt>
                <c:pt idx="39" formatCode="General">
                  <c:v>392.86</c:v>
                </c:pt>
                <c:pt idx="41" formatCode="General">
                  <c:v>375</c:v>
                </c:pt>
                <c:pt idx="42" formatCode="General">
                  <c:v>400</c:v>
                </c:pt>
                <c:pt idx="43" formatCode="General">
                  <c:v>362.5</c:v>
                </c:pt>
                <c:pt idx="44" formatCode="General">
                  <c:v>320.24</c:v>
                </c:pt>
                <c:pt idx="45" formatCode="General">
                  <c:v>335.71</c:v>
                </c:pt>
                <c:pt idx="46" formatCode="General">
                  <c:v>329.17</c:v>
                </c:pt>
                <c:pt idx="47" formatCode="General">
                  <c:v>360</c:v>
                </c:pt>
                <c:pt idx="48" formatCode="General">
                  <c:v>387.5</c:v>
                </c:pt>
                <c:pt idx="50" formatCode="General">
                  <c:v>412.5</c:v>
                </c:pt>
                <c:pt idx="51" formatCode="General">
                  <c:v>335</c:v>
                </c:pt>
                <c:pt idx="52" formatCode="General">
                  <c:v>350</c:v>
                </c:pt>
              </c:numCache>
            </c:numRef>
          </c:val>
          <c:smooth val="0"/>
          <c:extLst>
            <c:ext xmlns:c16="http://schemas.microsoft.com/office/drawing/2014/chart" uri="{C3380CC4-5D6E-409C-BE32-E72D297353CC}">
              <c16:uniqueId val="{00000000-FBFB-4B28-897D-CCE4982A666C}"/>
            </c:ext>
          </c:extLst>
        </c:ser>
        <c:ser>
          <c:idx val="3"/>
          <c:order val="3"/>
          <c:tx>
            <c:strRef>
              <c:f>Sheet1!$E$1</c:f>
              <c:strCache>
                <c:ptCount val="1"/>
                <c:pt idx="0">
                  <c:v>BB Institutional</c:v>
                </c:pt>
              </c:strCache>
            </c:strRef>
          </c:tx>
          <c:spPr>
            <a:ln>
              <a:prstDash val="dash"/>
            </a:ln>
          </c:spPr>
          <c:marker>
            <c:symbol val="none"/>
          </c:marker>
          <c:cat>
            <c:strRef>
              <c:f>Sheet1!$A$23:$A$75</c:f>
              <c:strCache>
                <c:ptCount val="53"/>
                <c:pt idx="0">
                  <c:v>2Q10</c:v>
                </c:pt>
                <c:pt idx="1">
                  <c:v>3Q10</c:v>
                </c:pt>
                <c:pt idx="2">
                  <c:v>4Q10</c:v>
                </c:pt>
                <c:pt idx="3">
                  <c:v>1Q11</c:v>
                </c:pt>
                <c:pt idx="4">
                  <c:v>2Q11</c:v>
                </c:pt>
                <c:pt idx="5">
                  <c:v>3Q11</c:v>
                </c:pt>
                <c:pt idx="6">
                  <c:v>4Q11</c:v>
                </c:pt>
                <c:pt idx="7">
                  <c:v>1Q12</c:v>
                </c:pt>
                <c:pt idx="8">
                  <c:v>2Q12</c:v>
                </c:pt>
                <c:pt idx="9">
                  <c:v>3Q12</c:v>
                </c:pt>
                <c:pt idx="10">
                  <c:v>4Q12</c:v>
                </c:pt>
                <c:pt idx="11">
                  <c:v>1Q13</c:v>
                </c:pt>
                <c:pt idx="12">
                  <c:v>2Q13</c:v>
                </c:pt>
                <c:pt idx="13">
                  <c:v>3Q13</c:v>
                </c:pt>
                <c:pt idx="14">
                  <c:v>4Q13</c:v>
                </c:pt>
                <c:pt idx="15">
                  <c:v>1Q14</c:v>
                </c:pt>
                <c:pt idx="16">
                  <c:v>2Q14</c:v>
                </c:pt>
                <c:pt idx="17">
                  <c:v>3Q14</c:v>
                </c:pt>
                <c:pt idx="18">
                  <c:v>4Q14</c:v>
                </c:pt>
                <c:pt idx="19">
                  <c:v>1Q15</c:v>
                </c:pt>
                <c:pt idx="20">
                  <c:v>2Q15</c:v>
                </c:pt>
                <c:pt idx="21">
                  <c:v>3Q15</c:v>
                </c:pt>
                <c:pt idx="22">
                  <c:v>4Q15</c:v>
                </c:pt>
                <c:pt idx="23">
                  <c:v>1Q16</c:v>
                </c:pt>
                <c:pt idx="24">
                  <c:v>2Q16</c:v>
                </c:pt>
                <c:pt idx="25">
                  <c:v>3Q16</c:v>
                </c:pt>
                <c:pt idx="26">
                  <c:v>4Q16</c:v>
                </c:pt>
                <c:pt idx="27">
                  <c:v>1Q17</c:v>
                </c:pt>
                <c:pt idx="28">
                  <c:v>2Q17</c:v>
                </c:pt>
                <c:pt idx="29">
                  <c:v>3Q17</c:v>
                </c:pt>
                <c:pt idx="30">
                  <c:v>4Q17</c:v>
                </c:pt>
                <c:pt idx="31">
                  <c:v>1Q18</c:v>
                </c:pt>
                <c:pt idx="32">
                  <c:v>2Q18</c:v>
                </c:pt>
                <c:pt idx="33">
                  <c:v>3Q18</c:v>
                </c:pt>
                <c:pt idx="34">
                  <c:v>4Q18</c:v>
                </c:pt>
                <c:pt idx="35">
                  <c:v>1Q19</c:v>
                </c:pt>
                <c:pt idx="36">
                  <c:v>2Q19</c:v>
                </c:pt>
                <c:pt idx="37">
                  <c:v>3Q19</c:v>
                </c:pt>
                <c:pt idx="38">
                  <c:v>4Q19</c:v>
                </c:pt>
                <c:pt idx="39">
                  <c:v>1Q20</c:v>
                </c:pt>
                <c:pt idx="40">
                  <c:v>2Q20</c:v>
                </c:pt>
                <c:pt idx="41">
                  <c:v>3Q20</c:v>
                </c:pt>
                <c:pt idx="42">
                  <c:v>4Q20</c:v>
                </c:pt>
                <c:pt idx="43">
                  <c:v>1Q21</c:v>
                </c:pt>
                <c:pt idx="44">
                  <c:v>2Q21</c:v>
                </c:pt>
                <c:pt idx="45">
                  <c:v>3Q21</c:v>
                </c:pt>
                <c:pt idx="46">
                  <c:v>4Q21</c:v>
                </c:pt>
                <c:pt idx="47">
                  <c:v>1Q22</c:v>
                </c:pt>
                <c:pt idx="48">
                  <c:v>2Q22</c:v>
                </c:pt>
                <c:pt idx="49">
                  <c:v>3Q22</c:v>
                </c:pt>
                <c:pt idx="50">
                  <c:v>4Q22</c:v>
                </c:pt>
                <c:pt idx="51">
                  <c:v>1Q23</c:v>
                </c:pt>
                <c:pt idx="52">
                  <c:v>2Q23</c:v>
                </c:pt>
              </c:strCache>
            </c:strRef>
          </c:cat>
          <c:val>
            <c:numRef>
              <c:f>Sheet1!$E$23:$E$75</c:f>
              <c:numCache>
                <c:formatCode>General</c:formatCode>
                <c:ptCount val="53"/>
                <c:pt idx="0">
                  <c:v>394.64</c:v>
                </c:pt>
                <c:pt idx="1">
                  <c:v>465.13</c:v>
                </c:pt>
                <c:pt idx="2">
                  <c:v>409.78</c:v>
                </c:pt>
                <c:pt idx="3">
                  <c:v>343.24</c:v>
                </c:pt>
                <c:pt idx="4">
                  <c:v>363.24</c:v>
                </c:pt>
                <c:pt idx="5">
                  <c:v>485</c:v>
                </c:pt>
                <c:pt idx="6">
                  <c:v>431.82</c:v>
                </c:pt>
                <c:pt idx="7">
                  <c:v>361</c:v>
                </c:pt>
                <c:pt idx="8">
                  <c:v>434.38</c:v>
                </c:pt>
                <c:pt idx="9">
                  <c:v>397.73</c:v>
                </c:pt>
                <c:pt idx="10">
                  <c:v>362.78</c:v>
                </c:pt>
                <c:pt idx="11">
                  <c:v>311.11</c:v>
                </c:pt>
                <c:pt idx="12">
                  <c:v>296.51</c:v>
                </c:pt>
                <c:pt idx="13">
                  <c:v>297.92</c:v>
                </c:pt>
                <c:pt idx="14">
                  <c:v>294.44</c:v>
                </c:pt>
                <c:pt idx="15">
                  <c:v>268.89999999999998</c:v>
                </c:pt>
                <c:pt idx="16">
                  <c:v>306</c:v>
                </c:pt>
                <c:pt idx="17">
                  <c:v>326.92</c:v>
                </c:pt>
                <c:pt idx="18">
                  <c:v>336.67</c:v>
                </c:pt>
                <c:pt idx="19" formatCode="_(* #,##0.00_);_(* \(#,##0.00\);_(* &quot;-&quot;??_);_(@_)">
                  <c:v>377.78</c:v>
                </c:pt>
                <c:pt idx="20" formatCode="_(* #,##0.00_);_(* \(#,##0.00\);_(* &quot;-&quot;??_);_(@_)">
                  <c:v>295.54000000000002</c:v>
                </c:pt>
                <c:pt idx="21" formatCode="_(* #,##0.00_);_(* \(#,##0.00\);_(* &quot;-&quot;??_);_(@_)">
                  <c:v>325</c:v>
                </c:pt>
                <c:pt idx="22" formatCode="_(* #,##0.00_);_(* \(#,##0.00\);_(* &quot;-&quot;??_);_(@_)">
                  <c:v>336.36</c:v>
                </c:pt>
                <c:pt idx="23">
                  <c:v>350</c:v>
                </c:pt>
                <c:pt idx="24">
                  <c:v>340.63</c:v>
                </c:pt>
                <c:pt idx="25">
                  <c:v>314.27999999999997</c:v>
                </c:pt>
                <c:pt idx="26">
                  <c:v>312.27</c:v>
                </c:pt>
                <c:pt idx="27">
                  <c:v>289.93</c:v>
                </c:pt>
                <c:pt idx="28">
                  <c:v>265</c:v>
                </c:pt>
                <c:pt idx="29">
                  <c:v>282.14</c:v>
                </c:pt>
                <c:pt idx="30">
                  <c:v>265</c:v>
                </c:pt>
                <c:pt idx="31">
                  <c:v>268.89999999999998</c:v>
                </c:pt>
                <c:pt idx="32">
                  <c:v>245.04</c:v>
                </c:pt>
                <c:pt idx="33">
                  <c:v>285.70999999999998</c:v>
                </c:pt>
                <c:pt idx="34">
                  <c:v>291.38</c:v>
                </c:pt>
                <c:pt idx="35">
                  <c:v>339.29</c:v>
                </c:pt>
                <c:pt idx="36">
                  <c:v>320.83</c:v>
                </c:pt>
                <c:pt idx="37">
                  <c:v>295.54000000000002</c:v>
                </c:pt>
                <c:pt idx="38">
                  <c:v>235.19</c:v>
                </c:pt>
                <c:pt idx="39">
                  <c:v>225</c:v>
                </c:pt>
                <c:pt idx="40">
                  <c:v>460</c:v>
                </c:pt>
                <c:pt idx="41" formatCode="0.00">
                  <c:v>350</c:v>
                </c:pt>
                <c:pt idx="42">
                  <c:v>297.22000000000003</c:v>
                </c:pt>
                <c:pt idx="43" formatCode="0.00">
                  <c:v>278.13</c:v>
                </c:pt>
                <c:pt idx="44" formatCode="0.00">
                  <c:v>268.52</c:v>
                </c:pt>
                <c:pt idx="45">
                  <c:v>302.94</c:v>
                </c:pt>
                <c:pt idx="46">
                  <c:v>297.5</c:v>
                </c:pt>
                <c:pt idx="47">
                  <c:v>292.86</c:v>
                </c:pt>
                <c:pt idx="48">
                  <c:v>275</c:v>
                </c:pt>
                <c:pt idx="49">
                  <c:v>266.67</c:v>
                </c:pt>
                <c:pt idx="50">
                  <c:v>325</c:v>
                </c:pt>
                <c:pt idx="51">
                  <c:v>327.27</c:v>
                </c:pt>
                <c:pt idx="52">
                  <c:v>340</c:v>
                </c:pt>
              </c:numCache>
            </c:numRef>
          </c:val>
          <c:smooth val="0"/>
          <c:extLst>
            <c:ext xmlns:c16="http://schemas.microsoft.com/office/drawing/2014/chart" uri="{C3380CC4-5D6E-409C-BE32-E72D297353CC}">
              <c16:uniqueId val="{00000001-FBFB-4B28-897D-CCE4982A666C}"/>
            </c:ext>
          </c:extLst>
        </c:ser>
        <c:ser>
          <c:idx val="4"/>
          <c:order val="4"/>
          <c:tx>
            <c:strRef>
              <c:f>Sheet1!$F$1</c:f>
              <c:strCache>
                <c:ptCount val="1"/>
                <c:pt idx="0">
                  <c:v>B Institutional</c:v>
                </c:pt>
              </c:strCache>
            </c:strRef>
          </c:tx>
          <c:spPr>
            <a:ln>
              <a:prstDash val="dash"/>
            </a:ln>
          </c:spPr>
          <c:marker>
            <c:symbol val="none"/>
          </c:marker>
          <c:cat>
            <c:strRef>
              <c:f>Sheet1!$A$23:$A$75</c:f>
              <c:strCache>
                <c:ptCount val="53"/>
                <c:pt idx="0">
                  <c:v>2Q10</c:v>
                </c:pt>
                <c:pt idx="1">
                  <c:v>3Q10</c:v>
                </c:pt>
                <c:pt idx="2">
                  <c:v>4Q10</c:v>
                </c:pt>
                <c:pt idx="3">
                  <c:v>1Q11</c:v>
                </c:pt>
                <c:pt idx="4">
                  <c:v>2Q11</c:v>
                </c:pt>
                <c:pt idx="5">
                  <c:v>3Q11</c:v>
                </c:pt>
                <c:pt idx="6">
                  <c:v>4Q11</c:v>
                </c:pt>
                <c:pt idx="7">
                  <c:v>1Q12</c:v>
                </c:pt>
                <c:pt idx="8">
                  <c:v>2Q12</c:v>
                </c:pt>
                <c:pt idx="9">
                  <c:v>3Q12</c:v>
                </c:pt>
                <c:pt idx="10">
                  <c:v>4Q12</c:v>
                </c:pt>
                <c:pt idx="11">
                  <c:v>1Q13</c:v>
                </c:pt>
                <c:pt idx="12">
                  <c:v>2Q13</c:v>
                </c:pt>
                <c:pt idx="13">
                  <c:v>3Q13</c:v>
                </c:pt>
                <c:pt idx="14">
                  <c:v>4Q13</c:v>
                </c:pt>
                <c:pt idx="15">
                  <c:v>1Q14</c:v>
                </c:pt>
                <c:pt idx="16">
                  <c:v>2Q14</c:v>
                </c:pt>
                <c:pt idx="17">
                  <c:v>3Q14</c:v>
                </c:pt>
                <c:pt idx="18">
                  <c:v>4Q14</c:v>
                </c:pt>
                <c:pt idx="19">
                  <c:v>1Q15</c:v>
                </c:pt>
                <c:pt idx="20">
                  <c:v>2Q15</c:v>
                </c:pt>
                <c:pt idx="21">
                  <c:v>3Q15</c:v>
                </c:pt>
                <c:pt idx="22">
                  <c:v>4Q15</c:v>
                </c:pt>
                <c:pt idx="23">
                  <c:v>1Q16</c:v>
                </c:pt>
                <c:pt idx="24">
                  <c:v>2Q16</c:v>
                </c:pt>
                <c:pt idx="25">
                  <c:v>3Q16</c:v>
                </c:pt>
                <c:pt idx="26">
                  <c:v>4Q16</c:v>
                </c:pt>
                <c:pt idx="27">
                  <c:v>1Q17</c:v>
                </c:pt>
                <c:pt idx="28">
                  <c:v>2Q17</c:v>
                </c:pt>
                <c:pt idx="29">
                  <c:v>3Q17</c:v>
                </c:pt>
                <c:pt idx="30">
                  <c:v>4Q17</c:v>
                </c:pt>
                <c:pt idx="31">
                  <c:v>1Q18</c:v>
                </c:pt>
                <c:pt idx="32">
                  <c:v>2Q18</c:v>
                </c:pt>
                <c:pt idx="33">
                  <c:v>3Q18</c:v>
                </c:pt>
                <c:pt idx="34">
                  <c:v>4Q18</c:v>
                </c:pt>
                <c:pt idx="35">
                  <c:v>1Q19</c:v>
                </c:pt>
                <c:pt idx="36">
                  <c:v>2Q19</c:v>
                </c:pt>
                <c:pt idx="37">
                  <c:v>3Q19</c:v>
                </c:pt>
                <c:pt idx="38">
                  <c:v>4Q19</c:v>
                </c:pt>
                <c:pt idx="39">
                  <c:v>1Q20</c:v>
                </c:pt>
                <c:pt idx="40">
                  <c:v>2Q20</c:v>
                </c:pt>
                <c:pt idx="41">
                  <c:v>3Q20</c:v>
                </c:pt>
                <c:pt idx="42">
                  <c:v>4Q20</c:v>
                </c:pt>
                <c:pt idx="43">
                  <c:v>1Q21</c:v>
                </c:pt>
                <c:pt idx="44">
                  <c:v>2Q21</c:v>
                </c:pt>
                <c:pt idx="45">
                  <c:v>3Q21</c:v>
                </c:pt>
                <c:pt idx="46">
                  <c:v>4Q21</c:v>
                </c:pt>
                <c:pt idx="47">
                  <c:v>1Q22</c:v>
                </c:pt>
                <c:pt idx="48">
                  <c:v>2Q22</c:v>
                </c:pt>
                <c:pt idx="49">
                  <c:v>3Q22</c:v>
                </c:pt>
                <c:pt idx="50">
                  <c:v>4Q22</c:v>
                </c:pt>
                <c:pt idx="51">
                  <c:v>1Q23</c:v>
                </c:pt>
                <c:pt idx="52">
                  <c:v>2Q23</c:v>
                </c:pt>
              </c:strCache>
            </c:strRef>
          </c:cat>
          <c:val>
            <c:numRef>
              <c:f>Sheet1!$F$23:$F$75</c:f>
              <c:numCache>
                <c:formatCode>General</c:formatCode>
                <c:ptCount val="53"/>
                <c:pt idx="0">
                  <c:v>510</c:v>
                </c:pt>
                <c:pt idx="1">
                  <c:v>618.05999999999995</c:v>
                </c:pt>
                <c:pt idx="2">
                  <c:v>481.73</c:v>
                </c:pt>
                <c:pt idx="3">
                  <c:v>442.55</c:v>
                </c:pt>
                <c:pt idx="4">
                  <c:v>430.83</c:v>
                </c:pt>
                <c:pt idx="5">
                  <c:v>601.91999999999996</c:v>
                </c:pt>
                <c:pt idx="6">
                  <c:v>588.1</c:v>
                </c:pt>
                <c:pt idx="7">
                  <c:v>536.46</c:v>
                </c:pt>
                <c:pt idx="8">
                  <c:v>521.04999999999995</c:v>
                </c:pt>
                <c:pt idx="9">
                  <c:v>502.98</c:v>
                </c:pt>
                <c:pt idx="10">
                  <c:v>494.94</c:v>
                </c:pt>
                <c:pt idx="11">
                  <c:v>416.59</c:v>
                </c:pt>
                <c:pt idx="12">
                  <c:v>410.86</c:v>
                </c:pt>
                <c:pt idx="13">
                  <c:v>439.73</c:v>
                </c:pt>
                <c:pt idx="14">
                  <c:v>406.18</c:v>
                </c:pt>
                <c:pt idx="15">
                  <c:v>382.73</c:v>
                </c:pt>
                <c:pt idx="16">
                  <c:v>413.11</c:v>
                </c:pt>
                <c:pt idx="17">
                  <c:v>429.55</c:v>
                </c:pt>
                <c:pt idx="18">
                  <c:v>467.86</c:v>
                </c:pt>
                <c:pt idx="19">
                  <c:v>457.14</c:v>
                </c:pt>
                <c:pt idx="20">
                  <c:v>404.74</c:v>
                </c:pt>
                <c:pt idx="21">
                  <c:v>444.53</c:v>
                </c:pt>
                <c:pt idx="22">
                  <c:v>486.76</c:v>
                </c:pt>
                <c:pt idx="23">
                  <c:v>519.16999999999996</c:v>
                </c:pt>
                <c:pt idx="24">
                  <c:v>456.94</c:v>
                </c:pt>
                <c:pt idx="25">
                  <c:v>467.71</c:v>
                </c:pt>
                <c:pt idx="26">
                  <c:v>432.2</c:v>
                </c:pt>
                <c:pt idx="27">
                  <c:v>405.12</c:v>
                </c:pt>
                <c:pt idx="28">
                  <c:v>415.6</c:v>
                </c:pt>
                <c:pt idx="29">
                  <c:v>398.32</c:v>
                </c:pt>
                <c:pt idx="30">
                  <c:v>400.19</c:v>
                </c:pt>
                <c:pt idx="31">
                  <c:v>382.97</c:v>
                </c:pt>
                <c:pt idx="32">
                  <c:v>382.38</c:v>
                </c:pt>
                <c:pt idx="33">
                  <c:v>411.63</c:v>
                </c:pt>
                <c:pt idx="34">
                  <c:v>424.23</c:v>
                </c:pt>
                <c:pt idx="35">
                  <c:v>440</c:v>
                </c:pt>
                <c:pt idx="36">
                  <c:v>442.98</c:v>
                </c:pt>
                <c:pt idx="37">
                  <c:v>442.68</c:v>
                </c:pt>
                <c:pt idx="38">
                  <c:v>466.92</c:v>
                </c:pt>
                <c:pt idx="39">
                  <c:v>391.15</c:v>
                </c:pt>
                <c:pt idx="40">
                  <c:v>569.79</c:v>
                </c:pt>
                <c:pt idx="41">
                  <c:v>482.14</c:v>
                </c:pt>
                <c:pt idx="42">
                  <c:v>433.7</c:v>
                </c:pt>
                <c:pt idx="43">
                  <c:v>391.33</c:v>
                </c:pt>
                <c:pt idx="44">
                  <c:v>413.07</c:v>
                </c:pt>
                <c:pt idx="45">
                  <c:v>411.4</c:v>
                </c:pt>
                <c:pt idx="46">
                  <c:v>402.85</c:v>
                </c:pt>
                <c:pt idx="47">
                  <c:v>424.56</c:v>
                </c:pt>
                <c:pt idx="48">
                  <c:v>487.19</c:v>
                </c:pt>
                <c:pt idx="49">
                  <c:v>514.41999999999996</c:v>
                </c:pt>
                <c:pt idx="50">
                  <c:v>497.79</c:v>
                </c:pt>
                <c:pt idx="51">
                  <c:v>428.23</c:v>
                </c:pt>
                <c:pt idx="52">
                  <c:v>454.46</c:v>
                </c:pt>
              </c:numCache>
            </c:numRef>
          </c:val>
          <c:smooth val="0"/>
          <c:extLst>
            <c:ext xmlns:c16="http://schemas.microsoft.com/office/drawing/2014/chart" uri="{C3380CC4-5D6E-409C-BE32-E72D297353CC}">
              <c16:uniqueId val="{00000002-FBFB-4B28-897D-CCE4982A666C}"/>
            </c:ext>
          </c:extLst>
        </c:ser>
        <c:dLbls>
          <c:showLegendKey val="0"/>
          <c:showVal val="0"/>
          <c:showCatName val="0"/>
          <c:showSerName val="0"/>
          <c:showPercent val="0"/>
          <c:showBubbleSize val="0"/>
        </c:dLbls>
        <c:smooth val="0"/>
        <c:axId val="352090384"/>
        <c:axId val="351487192"/>
      </c:lineChart>
      <c:catAx>
        <c:axId val="352090384"/>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487192"/>
        <c:crosses val="autoZero"/>
        <c:auto val="1"/>
        <c:lblAlgn val="ctr"/>
        <c:lblOffset val="100"/>
        <c:noMultiLvlLbl val="0"/>
      </c:catAx>
      <c:valAx>
        <c:axId val="351487192"/>
        <c:scaling>
          <c:orientation val="minMax"/>
          <c:max val="700"/>
          <c:min val="125"/>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52090384"/>
        <c:crosses val="autoZero"/>
        <c:crossBetween val="between"/>
        <c:majorUnit val="100"/>
      </c:valAx>
      <c:spPr>
        <a:ln>
          <a:noFill/>
        </a:ln>
      </c:spPr>
    </c:plotArea>
    <c:legend>
      <c:legendPos val="b"/>
      <c:layout>
        <c:manualLayout>
          <c:xMode val="edge"/>
          <c:yMode val="edge"/>
          <c:x val="0.25345085424015318"/>
          <c:y val="0.89180730533683283"/>
          <c:w val="0.57610111167648403"/>
          <c:h val="4.9859361329833769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a:latin typeface="Arial" panose="020B0604020202020204" pitchFamily="34" charset="0"/>
                <a:cs typeface="Arial" panose="020B0604020202020204" pitchFamily="34" charset="0"/>
              </a:rPr>
              <a:t>Outstanding</a:t>
            </a:r>
            <a:r>
              <a:rPr lang="en-US" b="1" baseline="0">
                <a:latin typeface="Arial" panose="020B0604020202020204" pitchFamily="34" charset="0"/>
                <a:cs typeface="Arial" panose="020B0604020202020204" pitchFamily="34" charset="0"/>
              </a:rPr>
              <a:t> ABL </a:t>
            </a:r>
            <a:r>
              <a:rPr lang="en-US" b="1">
                <a:latin typeface="Arial" panose="020B0604020202020204" pitchFamily="34" charset="0"/>
                <a:cs typeface="Arial" panose="020B0604020202020204" pitchFamily="34" charset="0"/>
              </a:rPr>
              <a:t>loan commitments (</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a:t>
            </a:r>
          </a:p>
        </c:rich>
      </c:tx>
      <c:layout>
        <c:manualLayout>
          <c:xMode val="edge"/>
          <c:yMode val="edge"/>
          <c:x val="1.9626155426223897E-3"/>
          <c:y val="1.1944444444444444E-3"/>
        </c:manualLayout>
      </c:layout>
      <c:overlay val="0"/>
    </c:title>
    <c:autoTitleDeleted val="0"/>
    <c:plotArea>
      <c:layout>
        <c:manualLayout>
          <c:layoutTarget val="inner"/>
          <c:xMode val="edge"/>
          <c:yMode val="edge"/>
          <c:x val="8.2863859408878235E-2"/>
          <c:y val="0.10027777777777777"/>
          <c:w val="0.85394773479402031"/>
          <c:h val="0.71176902887139093"/>
        </c:manualLayout>
      </c:layout>
      <c:barChart>
        <c:barDir val="col"/>
        <c:grouping val="stacked"/>
        <c:varyColors val="0"/>
        <c:ser>
          <c:idx val="0"/>
          <c:order val="0"/>
          <c:tx>
            <c:strRef>
              <c:f>Sheet1!$B$1</c:f>
              <c:strCache>
                <c:ptCount val="1"/>
                <c:pt idx="0">
                  <c:v>Outstanding Commitments</c:v>
                </c:pt>
              </c:strCache>
            </c:strRef>
          </c:tx>
          <c:spPr>
            <a:solidFill>
              <a:schemeClr val="accent1"/>
            </a:solidFill>
          </c:spPr>
          <c:invertIfNegative val="0"/>
          <c:cat>
            <c:strRef>
              <c:f>Sheet1!$A$2:$A$16</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1H23</c:v>
                </c:pt>
              </c:strCache>
            </c:strRef>
          </c:cat>
          <c:val>
            <c:numRef>
              <c:f>Sheet1!$B$2:$B$16</c:f>
              <c:numCache>
                <c:formatCode>_(* #,##0.00_);_(* \(#,##0.00\);_(* "-"??_);_(@_)</c:formatCode>
                <c:ptCount val="15"/>
                <c:pt idx="0">
                  <c:v>187.15</c:v>
                </c:pt>
                <c:pt idx="1">
                  <c:v>180.86</c:v>
                </c:pt>
                <c:pt idx="2">
                  <c:v>166.08</c:v>
                </c:pt>
                <c:pt idx="3">
                  <c:v>207.56</c:v>
                </c:pt>
                <c:pt idx="4">
                  <c:v>214.56</c:v>
                </c:pt>
                <c:pt idx="5">
                  <c:v>240.17</c:v>
                </c:pt>
                <c:pt idx="6">
                  <c:v>267.98</c:v>
                </c:pt>
                <c:pt idx="7">
                  <c:v>257.81</c:v>
                </c:pt>
                <c:pt idx="8">
                  <c:v>269.3</c:v>
                </c:pt>
                <c:pt idx="9">
                  <c:v>276.99</c:v>
                </c:pt>
                <c:pt idx="10">
                  <c:v>274.2</c:v>
                </c:pt>
                <c:pt idx="11">
                  <c:v>290.8</c:v>
                </c:pt>
                <c:pt idx="12">
                  <c:v>319</c:v>
                </c:pt>
                <c:pt idx="13">
                  <c:v>342.8</c:v>
                </c:pt>
                <c:pt idx="14">
                  <c:v>354.69</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219"/>
        <c:overlap val="100"/>
        <c:axId val="348761136"/>
        <c:axId val="348761528"/>
      </c:barChart>
      <c:catAx>
        <c:axId val="348761136"/>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48761528"/>
        <c:crosses val="autoZero"/>
        <c:auto val="1"/>
        <c:lblAlgn val="ctr"/>
        <c:lblOffset val="100"/>
        <c:noMultiLvlLbl val="0"/>
      </c:catAx>
      <c:valAx>
        <c:axId val="348761528"/>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48761136"/>
        <c:crosses val="autoZero"/>
        <c:crossBetween val="between"/>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b="1">
                <a:latin typeface="Arial" panose="020B0604020202020204" pitchFamily="34" charset="0"/>
                <a:cs typeface="Arial" panose="020B0604020202020204" pitchFamily="34" charset="0"/>
              </a:rPr>
              <a:t>ABL Maturing Volume (</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6.5275331821200336E-2"/>
          <c:y val="0.10027777777777777"/>
          <c:w val="0.86973204198325149"/>
          <c:h val="0.71176902887139093"/>
        </c:manualLayout>
      </c:layout>
      <c:barChart>
        <c:barDir val="col"/>
        <c:grouping val="stacked"/>
        <c:varyColors val="0"/>
        <c:ser>
          <c:idx val="0"/>
          <c:order val="0"/>
          <c:tx>
            <c:strRef>
              <c:f>Sheet1!$B$1</c:f>
              <c:strCache>
                <c:ptCount val="1"/>
                <c:pt idx="0">
                  <c:v>ABL Maturing Vol. (US$bn)</c:v>
                </c:pt>
              </c:strCache>
            </c:strRef>
          </c:tx>
          <c:spPr>
            <a:solidFill>
              <a:schemeClr val="accent1"/>
            </a:solidFill>
          </c:spPr>
          <c:invertIfNegative val="0"/>
          <c:cat>
            <c:strRef>
              <c:f>Sheet1!$A$2:$A$23</c:f>
              <c:strCache>
                <c:ptCount val="22"/>
                <c:pt idx="0">
                  <c:v>3Q23</c:v>
                </c:pt>
                <c:pt idx="1">
                  <c:v>4Q23</c:v>
                </c:pt>
                <c:pt idx="2">
                  <c:v>1Q24</c:v>
                </c:pt>
                <c:pt idx="3">
                  <c:v>2Q24</c:v>
                </c:pt>
                <c:pt idx="4">
                  <c:v>3Q24</c:v>
                </c:pt>
                <c:pt idx="5">
                  <c:v>4Q24</c:v>
                </c:pt>
                <c:pt idx="6">
                  <c:v>1Q25</c:v>
                </c:pt>
                <c:pt idx="7">
                  <c:v>2Q25</c:v>
                </c:pt>
                <c:pt idx="8">
                  <c:v>3Q25</c:v>
                </c:pt>
                <c:pt idx="9">
                  <c:v>4Q25</c:v>
                </c:pt>
                <c:pt idx="10">
                  <c:v>1Q26</c:v>
                </c:pt>
                <c:pt idx="11">
                  <c:v>2Q26</c:v>
                </c:pt>
                <c:pt idx="12">
                  <c:v>3Q26</c:v>
                </c:pt>
                <c:pt idx="13">
                  <c:v>4Q26</c:v>
                </c:pt>
                <c:pt idx="14">
                  <c:v>1Q27</c:v>
                </c:pt>
                <c:pt idx="15">
                  <c:v>2Q27</c:v>
                </c:pt>
                <c:pt idx="16">
                  <c:v>3Q27</c:v>
                </c:pt>
                <c:pt idx="17">
                  <c:v>4Q27</c:v>
                </c:pt>
                <c:pt idx="18">
                  <c:v>1Q28</c:v>
                </c:pt>
                <c:pt idx="19">
                  <c:v>2Q28</c:v>
                </c:pt>
                <c:pt idx="20">
                  <c:v>3Q28</c:v>
                </c:pt>
                <c:pt idx="21">
                  <c:v>4Q28</c:v>
                </c:pt>
              </c:strCache>
            </c:strRef>
          </c:cat>
          <c:val>
            <c:numRef>
              <c:f>Sheet1!$B$2:$B$23</c:f>
              <c:numCache>
                <c:formatCode>0.00</c:formatCode>
                <c:ptCount val="22"/>
                <c:pt idx="0">
                  <c:v>4.78</c:v>
                </c:pt>
                <c:pt idx="1">
                  <c:v>11.78</c:v>
                </c:pt>
                <c:pt idx="2">
                  <c:v>5.86</c:v>
                </c:pt>
                <c:pt idx="3">
                  <c:v>11.59</c:v>
                </c:pt>
                <c:pt idx="4">
                  <c:v>10.67</c:v>
                </c:pt>
                <c:pt idx="5">
                  <c:v>10.87</c:v>
                </c:pt>
                <c:pt idx="6">
                  <c:v>10.71</c:v>
                </c:pt>
                <c:pt idx="7">
                  <c:v>10.77</c:v>
                </c:pt>
                <c:pt idx="8">
                  <c:v>3.55</c:v>
                </c:pt>
                <c:pt idx="9">
                  <c:v>11.96</c:v>
                </c:pt>
                <c:pt idx="10">
                  <c:v>19.940000000000001</c:v>
                </c:pt>
                <c:pt idx="11">
                  <c:v>29.27</c:v>
                </c:pt>
                <c:pt idx="12">
                  <c:v>34</c:v>
                </c:pt>
                <c:pt idx="13">
                  <c:v>32.020000000000003</c:v>
                </c:pt>
                <c:pt idx="14">
                  <c:v>24.17</c:v>
                </c:pt>
                <c:pt idx="15">
                  <c:v>26.76</c:v>
                </c:pt>
                <c:pt idx="16">
                  <c:v>32.880000000000003</c:v>
                </c:pt>
                <c:pt idx="17">
                  <c:v>24.55</c:v>
                </c:pt>
                <c:pt idx="18">
                  <c:v>14.94</c:v>
                </c:pt>
                <c:pt idx="19">
                  <c:v>21.47</c:v>
                </c:pt>
                <c:pt idx="20">
                  <c:v>0</c:v>
                </c:pt>
                <c:pt idx="21">
                  <c:v>2.15</c:v>
                </c:pt>
              </c:numCache>
            </c:numRef>
          </c:val>
          <c:extLst>
            <c:ext xmlns:c16="http://schemas.microsoft.com/office/drawing/2014/chart" uri="{C3380CC4-5D6E-409C-BE32-E72D297353CC}">
              <c16:uniqueId val="{00000000-3577-4927-B103-4E9925E17AA1}"/>
            </c:ext>
          </c:extLst>
        </c:ser>
        <c:dLbls>
          <c:showLegendKey val="0"/>
          <c:showVal val="0"/>
          <c:showCatName val="0"/>
          <c:showSerName val="0"/>
          <c:showPercent val="0"/>
          <c:showBubbleSize val="0"/>
        </c:dLbls>
        <c:gapWidth val="219"/>
        <c:overlap val="100"/>
        <c:axId val="351499872"/>
        <c:axId val="351500264"/>
      </c:barChart>
      <c:catAx>
        <c:axId val="351499872"/>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51500264"/>
        <c:crosses val="autoZero"/>
        <c:auto val="1"/>
        <c:lblAlgn val="ctr"/>
        <c:lblOffset val="100"/>
        <c:noMultiLvlLbl val="0"/>
      </c:catAx>
      <c:valAx>
        <c:axId val="351500264"/>
        <c:scaling>
          <c:orientation val="minMax"/>
          <c:min val="0"/>
        </c:scaling>
        <c:delete val="0"/>
        <c:axPos val="l"/>
        <c:majorGridlines>
          <c:spPr>
            <a:ln>
              <a:solidFill>
                <a:schemeClr val="bg2"/>
              </a:solidFill>
            </a:ln>
          </c:spPr>
        </c:majorGridlines>
        <c:numFmt formatCode="&quot;$&quot;#,##0.0" sourceLinked="0"/>
        <c:majorTickMark val="none"/>
        <c:minorTickMark val="none"/>
        <c:tickLblPos val="nextTo"/>
        <c:spPr>
          <a:ln>
            <a:noFill/>
          </a:ln>
        </c:spPr>
        <c:txPr>
          <a:bodyPr/>
          <a:lstStyle/>
          <a:p>
            <a:pPr>
              <a:defRPr sz="1000" b="0"/>
            </a:pPr>
            <a:endParaRPr lang="en-US"/>
          </a:p>
        </c:txPr>
        <c:crossAx val="351499872"/>
        <c:crosses val="autoZero"/>
        <c:crossBetween val="between"/>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1"/>
            </a:pPr>
            <a:r>
              <a:rPr lang="en-US" sz="1400" b="1" i="0" baseline="0">
                <a:effectLst/>
                <a:latin typeface="Arial Body"/>
              </a:rPr>
              <a:t>US CLO New-Issue Volume (</a:t>
            </a:r>
            <a:r>
              <a:rPr lang="en-US" sz="1400" b="1" i="0" baseline="0" err="1">
                <a:effectLst/>
                <a:latin typeface="Arial Body"/>
              </a:rPr>
              <a:t>US$bn</a:t>
            </a:r>
            <a:r>
              <a:rPr lang="en-US" sz="1400" b="1" i="0" baseline="0">
                <a:effectLst/>
                <a:latin typeface="Arial Body"/>
              </a:rPr>
              <a:t>)</a:t>
            </a:r>
            <a:endParaRPr lang="en-US" sz="1100">
              <a:effectLst/>
              <a:latin typeface="Arial Body"/>
            </a:endParaRPr>
          </a:p>
        </c:rich>
      </c:tx>
      <c:layout>
        <c:manualLayout>
          <c:xMode val="edge"/>
          <c:yMode val="edge"/>
          <c:x val="1.9626002034298603E-3"/>
          <c:y val="1.1943712906070001E-3"/>
        </c:manualLayout>
      </c:layout>
      <c:overlay val="0"/>
    </c:title>
    <c:autoTitleDeleted val="0"/>
    <c:plotArea>
      <c:layout>
        <c:manualLayout>
          <c:layoutTarget val="inner"/>
          <c:xMode val="edge"/>
          <c:yMode val="edge"/>
          <c:x val="3.9895990547731366E-2"/>
          <c:y val="0.11740633921408009"/>
          <c:w val="0.92340126432717273"/>
          <c:h val="0.69160384768394312"/>
        </c:manualLayout>
      </c:layout>
      <c:barChart>
        <c:barDir val="col"/>
        <c:grouping val="stacked"/>
        <c:varyColors val="0"/>
        <c:ser>
          <c:idx val="0"/>
          <c:order val="0"/>
          <c:tx>
            <c:strRef>
              <c:f>Sheet1!$B$1</c:f>
              <c:strCache>
                <c:ptCount val="1"/>
                <c:pt idx="0">
                  <c:v>CLO Issuance</c:v>
                </c:pt>
              </c:strCache>
            </c:strRef>
          </c:tx>
          <c:spPr>
            <a:solidFill>
              <a:schemeClr val="accent1"/>
            </a:solidFill>
          </c:spPr>
          <c:invertIfNegative val="0"/>
          <c:cat>
            <c:numRef>
              <c:f>Sheet1!$A$2:$A$55</c:f>
              <c:numCache>
                <c:formatCode>[$-409]mmm\-yy;@</c:formatCode>
                <c:ptCount val="54"/>
                <c:pt idx="0">
                  <c:v>43466</c:v>
                </c:pt>
                <c:pt idx="1">
                  <c:v>43498</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numCache>
            </c:numRef>
          </c:cat>
          <c:val>
            <c:numRef>
              <c:f>Sheet1!$B$2:$B$55</c:f>
              <c:numCache>
                <c:formatCode>0.0_);[Red]\(0.0\)</c:formatCode>
                <c:ptCount val="54"/>
                <c:pt idx="0">
                  <c:v>5.0999999999999996</c:v>
                </c:pt>
                <c:pt idx="1">
                  <c:v>13.2</c:v>
                </c:pt>
                <c:pt idx="2">
                  <c:v>11</c:v>
                </c:pt>
                <c:pt idx="3">
                  <c:v>15.7</c:v>
                </c:pt>
                <c:pt idx="4">
                  <c:v>10</c:v>
                </c:pt>
                <c:pt idx="5">
                  <c:v>10.199999999999999</c:v>
                </c:pt>
                <c:pt idx="6">
                  <c:v>9.3000000000000007</c:v>
                </c:pt>
                <c:pt idx="7">
                  <c:v>7.4</c:v>
                </c:pt>
                <c:pt idx="8">
                  <c:v>8.1</c:v>
                </c:pt>
                <c:pt idx="9">
                  <c:v>10.4</c:v>
                </c:pt>
                <c:pt idx="10">
                  <c:v>9.6999999999999993</c:v>
                </c:pt>
                <c:pt idx="11">
                  <c:v>8.6999999999999993</c:v>
                </c:pt>
                <c:pt idx="12">
                  <c:v>4.0999999999999996</c:v>
                </c:pt>
                <c:pt idx="13">
                  <c:v>8.3000000000000007</c:v>
                </c:pt>
                <c:pt idx="14">
                  <c:v>3.4</c:v>
                </c:pt>
                <c:pt idx="15">
                  <c:v>3.9</c:v>
                </c:pt>
                <c:pt idx="16">
                  <c:v>6</c:v>
                </c:pt>
                <c:pt idx="17">
                  <c:v>8.1999999999999993</c:v>
                </c:pt>
                <c:pt idx="18">
                  <c:v>9.5</c:v>
                </c:pt>
                <c:pt idx="19">
                  <c:v>3.9</c:v>
                </c:pt>
                <c:pt idx="20">
                  <c:v>11.4</c:v>
                </c:pt>
                <c:pt idx="21">
                  <c:v>13.8</c:v>
                </c:pt>
                <c:pt idx="22">
                  <c:v>7</c:v>
                </c:pt>
                <c:pt idx="23">
                  <c:v>10.7</c:v>
                </c:pt>
                <c:pt idx="24">
                  <c:v>9.1999999999999993</c:v>
                </c:pt>
                <c:pt idx="25">
                  <c:v>15.2</c:v>
                </c:pt>
                <c:pt idx="26">
                  <c:v>13.9</c:v>
                </c:pt>
                <c:pt idx="27">
                  <c:v>13.4</c:v>
                </c:pt>
                <c:pt idx="28">
                  <c:v>13.7</c:v>
                </c:pt>
                <c:pt idx="29">
                  <c:v>15.3</c:v>
                </c:pt>
                <c:pt idx="30">
                  <c:v>10.1</c:v>
                </c:pt>
                <c:pt idx="31">
                  <c:v>19.2</c:v>
                </c:pt>
                <c:pt idx="32">
                  <c:v>17.899999999999999</c:v>
                </c:pt>
                <c:pt idx="33">
                  <c:v>18.399999999999999</c:v>
                </c:pt>
                <c:pt idx="34">
                  <c:v>25.9</c:v>
                </c:pt>
                <c:pt idx="35">
                  <c:v>10.5</c:v>
                </c:pt>
                <c:pt idx="36">
                  <c:v>4.91</c:v>
                </c:pt>
                <c:pt idx="37">
                  <c:v>15.57</c:v>
                </c:pt>
                <c:pt idx="38">
                  <c:v>11.15</c:v>
                </c:pt>
                <c:pt idx="39">
                  <c:v>13.56</c:v>
                </c:pt>
                <c:pt idx="40">
                  <c:v>13.86</c:v>
                </c:pt>
                <c:pt idx="41">
                  <c:v>13.59</c:v>
                </c:pt>
                <c:pt idx="42">
                  <c:v>12.36</c:v>
                </c:pt>
                <c:pt idx="43">
                  <c:v>7.62</c:v>
                </c:pt>
                <c:pt idx="44">
                  <c:v>13.26</c:v>
                </c:pt>
                <c:pt idx="45">
                  <c:v>8.32</c:v>
                </c:pt>
                <c:pt idx="46">
                  <c:v>8.6300000000000008</c:v>
                </c:pt>
                <c:pt idx="47">
                  <c:v>6.09</c:v>
                </c:pt>
                <c:pt idx="48">
                  <c:v>7.37</c:v>
                </c:pt>
                <c:pt idx="49">
                  <c:v>15.24</c:v>
                </c:pt>
                <c:pt idx="50">
                  <c:v>11.39</c:v>
                </c:pt>
                <c:pt idx="51">
                  <c:v>7.6</c:v>
                </c:pt>
                <c:pt idx="52">
                  <c:v>9.43</c:v>
                </c:pt>
                <c:pt idx="53">
                  <c:v>4.28</c:v>
                </c:pt>
              </c:numCache>
            </c:numRef>
          </c:val>
          <c:extLst>
            <c:ext xmlns:c16="http://schemas.microsoft.com/office/drawing/2014/chart" uri="{C3380CC4-5D6E-409C-BE32-E72D297353CC}">
              <c16:uniqueId val="{00000000-9E29-44DB-961F-EF99A8F60B9D}"/>
            </c:ext>
          </c:extLst>
        </c:ser>
        <c:dLbls>
          <c:showLegendKey val="0"/>
          <c:showVal val="0"/>
          <c:showCatName val="0"/>
          <c:showSerName val="0"/>
          <c:showPercent val="0"/>
          <c:showBubbleSize val="0"/>
        </c:dLbls>
        <c:gapWidth val="176"/>
        <c:overlap val="100"/>
        <c:axId val="800056608"/>
        <c:axId val="800057000"/>
      </c:barChart>
      <c:lineChart>
        <c:grouping val="standard"/>
        <c:varyColors val="0"/>
        <c:ser>
          <c:idx val="1"/>
          <c:order val="1"/>
          <c:tx>
            <c:strRef>
              <c:f>Sheet1!$C$1</c:f>
              <c:strCache>
                <c:ptCount val="1"/>
                <c:pt idx="0">
                  <c:v>Libor Avg</c:v>
                </c:pt>
              </c:strCache>
            </c:strRef>
          </c:tx>
          <c:spPr>
            <a:ln>
              <a:solidFill>
                <a:srgbClr val="99A5FF"/>
              </a:solidFill>
            </a:ln>
          </c:spPr>
          <c:marker>
            <c:symbol val="none"/>
          </c:marker>
          <c:cat>
            <c:numRef>
              <c:f>Sheet1!$A$2:$A$55</c:f>
              <c:numCache>
                <c:formatCode>[$-409]mmm\-yy;@</c:formatCode>
                <c:ptCount val="54"/>
                <c:pt idx="0">
                  <c:v>43466</c:v>
                </c:pt>
                <c:pt idx="1">
                  <c:v>43498</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numCache>
            </c:numRef>
          </c:cat>
          <c:val>
            <c:numRef>
              <c:f>Sheet1!$C$2:$C$55</c:f>
              <c:numCache>
                <c:formatCode>_(* #,##0.00_);_(* \(#,##0.00\);_(* "-"??_);_(@_)</c:formatCode>
                <c:ptCount val="54"/>
                <c:pt idx="0">
                  <c:v>134.57142857142858</c:v>
                </c:pt>
                <c:pt idx="1">
                  <c:v>138.05555555555554</c:v>
                </c:pt>
                <c:pt idx="2">
                  <c:v>138.83333333333334</c:v>
                </c:pt>
                <c:pt idx="3">
                  <c:v>136.28571428571428</c:v>
                </c:pt>
                <c:pt idx="4">
                  <c:v>131.66666666666666</c:v>
                </c:pt>
                <c:pt idx="5">
                  <c:v>132.4</c:v>
                </c:pt>
                <c:pt idx="6">
                  <c:v>133.78571428571428</c:v>
                </c:pt>
                <c:pt idx="7">
                  <c:v>137.11111111111111</c:v>
                </c:pt>
                <c:pt idx="8">
                  <c:v>132.9</c:v>
                </c:pt>
                <c:pt idx="9">
                  <c:v>134.25</c:v>
                </c:pt>
                <c:pt idx="10">
                  <c:v>133.64285714285714</c:v>
                </c:pt>
                <c:pt idx="11">
                  <c:v>136.66666666666666</c:v>
                </c:pt>
                <c:pt idx="12">
                  <c:v>129.6</c:v>
                </c:pt>
                <c:pt idx="13">
                  <c:v>127.125</c:v>
                </c:pt>
                <c:pt idx="14">
                  <c:v>117</c:v>
                </c:pt>
                <c:pt idx="15">
                  <c:v>216.66666666666666</c:v>
                </c:pt>
                <c:pt idx="16">
                  <c:v>187.5</c:v>
                </c:pt>
                <c:pt idx="17">
                  <c:v>178.125</c:v>
                </c:pt>
                <c:pt idx="18">
                  <c:v>171.5</c:v>
                </c:pt>
                <c:pt idx="19">
                  <c:v>179.66666666666666</c:v>
                </c:pt>
                <c:pt idx="20">
                  <c:v>136.625</c:v>
                </c:pt>
                <c:pt idx="21">
                  <c:v>141.30000000000001</c:v>
                </c:pt>
                <c:pt idx="22">
                  <c:v>136.66666666666666</c:v>
                </c:pt>
                <c:pt idx="23">
                  <c:v>129.76470588235293</c:v>
                </c:pt>
                <c:pt idx="24" formatCode="General">
                  <c:v>124</c:v>
                </c:pt>
                <c:pt idx="25" formatCode="General">
                  <c:v>116</c:v>
                </c:pt>
                <c:pt idx="26" formatCode="General">
                  <c:v>105</c:v>
                </c:pt>
                <c:pt idx="27" formatCode="General">
                  <c:v>115</c:v>
                </c:pt>
                <c:pt idx="28" formatCode="General">
                  <c:v>114</c:v>
                </c:pt>
                <c:pt idx="29" formatCode="General">
                  <c:v>117</c:v>
                </c:pt>
                <c:pt idx="30" formatCode="General">
                  <c:v>117</c:v>
                </c:pt>
                <c:pt idx="31" formatCode="General">
                  <c:v>117.52</c:v>
                </c:pt>
                <c:pt idx="32" formatCode="General">
                  <c:v>117</c:v>
                </c:pt>
                <c:pt idx="33" formatCode="General">
                  <c:v>117</c:v>
                </c:pt>
                <c:pt idx="34" formatCode="General">
                  <c:v>116</c:v>
                </c:pt>
                <c:pt idx="35" formatCode="General">
                  <c:v>112</c:v>
                </c:pt>
              </c:numCache>
            </c:numRef>
          </c:val>
          <c:smooth val="0"/>
          <c:extLst>
            <c:ext xmlns:c16="http://schemas.microsoft.com/office/drawing/2014/chart" uri="{C3380CC4-5D6E-409C-BE32-E72D297353CC}">
              <c16:uniqueId val="{00000001-9E29-44DB-961F-EF99A8F60B9D}"/>
            </c:ext>
          </c:extLst>
        </c:ser>
        <c:ser>
          <c:idx val="2"/>
          <c:order val="2"/>
          <c:tx>
            <c:strRef>
              <c:f>Sheet1!$D$1</c:f>
              <c:strCache>
                <c:ptCount val="1"/>
                <c:pt idx="0">
                  <c:v>TSOFR Avg</c:v>
                </c:pt>
              </c:strCache>
            </c:strRef>
          </c:tx>
          <c:spPr>
            <a:ln>
              <a:solidFill>
                <a:srgbClr val="B2B2B2"/>
              </a:solidFill>
            </a:ln>
          </c:spPr>
          <c:marker>
            <c:symbol val="none"/>
          </c:marker>
          <c:cat>
            <c:numRef>
              <c:f>Sheet1!$A$2:$A$55</c:f>
              <c:numCache>
                <c:formatCode>[$-409]mmm\-yy;@</c:formatCode>
                <c:ptCount val="54"/>
                <c:pt idx="0">
                  <c:v>43466</c:v>
                </c:pt>
                <c:pt idx="1">
                  <c:v>43498</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numCache>
            </c:numRef>
          </c:cat>
          <c:val>
            <c:numRef>
              <c:f>Sheet1!$D$2:$D$55</c:f>
              <c:numCache>
                <c:formatCode>General</c:formatCode>
                <c:ptCount val="54"/>
                <c:pt idx="36">
                  <c:v>131</c:v>
                </c:pt>
                <c:pt idx="37">
                  <c:v>132</c:v>
                </c:pt>
                <c:pt idx="38">
                  <c:v>139</c:v>
                </c:pt>
                <c:pt idx="39">
                  <c:v>145.4</c:v>
                </c:pt>
                <c:pt idx="40">
                  <c:v>150</c:v>
                </c:pt>
                <c:pt idx="41">
                  <c:v>181</c:v>
                </c:pt>
                <c:pt idx="42">
                  <c:v>208</c:v>
                </c:pt>
                <c:pt idx="43">
                  <c:v>222</c:v>
                </c:pt>
                <c:pt idx="44">
                  <c:v>206</c:v>
                </c:pt>
                <c:pt idx="45">
                  <c:v>215</c:v>
                </c:pt>
                <c:pt idx="46">
                  <c:v>227</c:v>
                </c:pt>
                <c:pt idx="47">
                  <c:v>243</c:v>
                </c:pt>
                <c:pt idx="48">
                  <c:v>206.5</c:v>
                </c:pt>
                <c:pt idx="49">
                  <c:v>193.7</c:v>
                </c:pt>
                <c:pt idx="50">
                  <c:v>194.4</c:v>
                </c:pt>
                <c:pt idx="51">
                  <c:v>195.9</c:v>
                </c:pt>
                <c:pt idx="52">
                  <c:v>189.4</c:v>
                </c:pt>
                <c:pt idx="53">
                  <c:v>194.2</c:v>
                </c:pt>
              </c:numCache>
            </c:numRef>
          </c:val>
          <c:smooth val="0"/>
          <c:extLst>
            <c:ext xmlns:c16="http://schemas.microsoft.com/office/drawing/2014/chart" uri="{C3380CC4-5D6E-409C-BE32-E72D297353CC}">
              <c16:uniqueId val="{00000002-9E29-44DB-961F-EF99A8F60B9D}"/>
            </c:ext>
          </c:extLst>
        </c:ser>
        <c:dLbls>
          <c:showLegendKey val="0"/>
          <c:showVal val="0"/>
          <c:showCatName val="0"/>
          <c:showSerName val="0"/>
          <c:showPercent val="0"/>
          <c:showBubbleSize val="0"/>
        </c:dLbls>
        <c:marker val="1"/>
        <c:smooth val="0"/>
        <c:axId val="1172404560"/>
        <c:axId val="1172407056"/>
      </c:lineChart>
      <c:dateAx>
        <c:axId val="800056608"/>
        <c:scaling>
          <c:orientation val="minMax"/>
        </c:scaling>
        <c:delete val="0"/>
        <c:axPos val="b"/>
        <c:numFmt formatCode="[$-409]mmm\-yy;@" sourceLinked="1"/>
        <c:majorTickMark val="none"/>
        <c:minorTickMark val="none"/>
        <c:tickLblPos val="low"/>
        <c:spPr>
          <a:ln>
            <a:solidFill>
              <a:schemeClr val="bg2"/>
            </a:solidFill>
          </a:ln>
        </c:spPr>
        <c:txPr>
          <a:bodyPr rot="-5400000" vert="horz"/>
          <a:lstStyle/>
          <a:p>
            <a:pPr>
              <a:defRPr sz="1000" b="0"/>
            </a:pPr>
            <a:endParaRPr lang="en-US"/>
          </a:p>
        </c:txPr>
        <c:crossAx val="800057000"/>
        <c:crosses val="autoZero"/>
        <c:auto val="1"/>
        <c:lblOffset val="100"/>
        <c:baseTimeUnit val="months"/>
      </c:dateAx>
      <c:valAx>
        <c:axId val="800057000"/>
        <c:scaling>
          <c:orientation val="minMax"/>
          <c:max val="35"/>
          <c:min val="0"/>
        </c:scaling>
        <c:delete val="0"/>
        <c:axPos val="l"/>
        <c:majorGridlines>
          <c:spPr>
            <a:ln>
              <a:solidFill>
                <a:schemeClr val="bg2"/>
              </a:solidFill>
            </a:ln>
          </c:spPr>
        </c:majorGridlines>
        <c:numFmt formatCode="General" sourceLinked="0"/>
        <c:majorTickMark val="none"/>
        <c:minorTickMark val="none"/>
        <c:tickLblPos val="nextTo"/>
        <c:spPr>
          <a:ln>
            <a:noFill/>
          </a:ln>
        </c:spPr>
        <c:txPr>
          <a:bodyPr/>
          <a:lstStyle/>
          <a:p>
            <a:pPr>
              <a:defRPr sz="1000" b="0"/>
            </a:pPr>
            <a:endParaRPr lang="en-US"/>
          </a:p>
        </c:txPr>
        <c:crossAx val="800056608"/>
        <c:crosses val="autoZero"/>
        <c:crossBetween val="between"/>
        <c:majorUnit val="5"/>
      </c:valAx>
      <c:valAx>
        <c:axId val="1172407056"/>
        <c:scaling>
          <c:orientation val="minMax"/>
        </c:scaling>
        <c:delete val="0"/>
        <c:axPos val="r"/>
        <c:title>
          <c:tx>
            <c:rich>
              <a:bodyPr rot="0" vert="horz" anchor="t" anchorCtr="0"/>
              <a:lstStyle/>
              <a:p>
                <a:pPr>
                  <a:defRPr/>
                </a:pPr>
                <a:r>
                  <a:rPr lang="en-US" sz="1400"/>
                  <a:t>Avg. AAA spread</a:t>
                </a:r>
              </a:p>
            </c:rich>
          </c:tx>
          <c:layout>
            <c:manualLayout>
              <c:xMode val="edge"/>
              <c:yMode val="edge"/>
              <c:x val="0.785114740724977"/>
              <c:y val="0"/>
            </c:manualLayout>
          </c:layout>
          <c:overlay val="0"/>
        </c:title>
        <c:numFmt formatCode="#,##0" sourceLinked="0"/>
        <c:majorTickMark val="out"/>
        <c:minorTickMark val="none"/>
        <c:tickLblPos val="nextTo"/>
        <c:txPr>
          <a:bodyPr/>
          <a:lstStyle/>
          <a:p>
            <a:pPr>
              <a:defRPr sz="1000"/>
            </a:pPr>
            <a:endParaRPr lang="en-US"/>
          </a:p>
        </c:txPr>
        <c:crossAx val="1172404560"/>
        <c:crosses val="max"/>
        <c:crossBetween val="between"/>
      </c:valAx>
      <c:dateAx>
        <c:axId val="1172404560"/>
        <c:scaling>
          <c:orientation val="minMax"/>
        </c:scaling>
        <c:delete val="1"/>
        <c:axPos val="b"/>
        <c:numFmt formatCode="[$-409]mmm\-yy;@" sourceLinked="1"/>
        <c:majorTickMark val="out"/>
        <c:minorTickMark val="none"/>
        <c:tickLblPos val="nextTo"/>
        <c:crossAx val="1172407056"/>
        <c:crosses val="autoZero"/>
        <c:auto val="1"/>
        <c:lblOffset val="100"/>
        <c:baseTimeUnit val="days"/>
      </c:date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400" b="0"/>
            </a:pPr>
            <a:r>
              <a:rPr lang="en-US" b="1" baseline="0" dirty="0">
                <a:latin typeface="Arial" panose="020B0604020202020204" pitchFamily="34" charset="0"/>
                <a:cs typeface="Arial" panose="020B0604020202020204" pitchFamily="34" charset="0"/>
              </a:rPr>
              <a:t>Maturing Institutional loan volume (</a:t>
            </a:r>
            <a:r>
              <a:rPr lang="en-US" b="1" baseline="0" dirty="0" err="1">
                <a:latin typeface="Arial" panose="020B0604020202020204" pitchFamily="34" charset="0"/>
                <a:cs typeface="Arial" panose="020B0604020202020204" pitchFamily="34" charset="0"/>
              </a:rPr>
              <a:t>US$bn</a:t>
            </a:r>
            <a:r>
              <a:rPr lang="en-US" b="1" baseline="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c:rich>
      </c:tx>
      <c:layout>
        <c:manualLayout>
          <c:xMode val="edge"/>
          <c:yMode val="edge"/>
          <c:x val="1.9626002034298603E-3"/>
          <c:y val="1.1943712906070001E-3"/>
        </c:manualLayout>
      </c:layout>
      <c:overlay val="0"/>
    </c:title>
    <c:autoTitleDeleted val="0"/>
    <c:plotArea>
      <c:layout>
        <c:manualLayout>
          <c:layoutTarget val="inner"/>
          <c:xMode val="edge"/>
          <c:yMode val="edge"/>
          <c:x val="5.2519685039370066E-2"/>
          <c:y val="9.1944444444444454E-2"/>
          <c:w val="0.93296304180600298"/>
          <c:h val="0.73844466316710411"/>
        </c:manualLayout>
      </c:layout>
      <c:barChart>
        <c:barDir val="col"/>
        <c:grouping val="stacked"/>
        <c:varyColors val="0"/>
        <c:ser>
          <c:idx val="0"/>
          <c:order val="0"/>
          <c:tx>
            <c:strRef>
              <c:f>Sheet1!$B$1</c:f>
              <c:strCache>
                <c:ptCount val="1"/>
                <c:pt idx="0">
                  <c:v>Maturing Institutional loan volume (US$bn)</c:v>
                </c:pt>
              </c:strCache>
            </c:strRef>
          </c:tx>
          <c:spPr>
            <a:solidFill>
              <a:schemeClr val="accent1"/>
            </a:solidFill>
          </c:spPr>
          <c:invertIfNegative val="0"/>
          <c:cat>
            <c:strRef>
              <c:f>Sheet1!$A$2:$A$29</c:f>
              <c:strCache>
                <c:ptCount val="28"/>
                <c:pt idx="0">
                  <c:v>3Q23</c:v>
                </c:pt>
                <c:pt idx="1">
                  <c:v>4Q23</c:v>
                </c:pt>
                <c:pt idx="2">
                  <c:v>1Q24</c:v>
                </c:pt>
                <c:pt idx="3">
                  <c:v>2Q24</c:v>
                </c:pt>
                <c:pt idx="4">
                  <c:v>3Q24</c:v>
                </c:pt>
                <c:pt idx="5">
                  <c:v>4Q24</c:v>
                </c:pt>
                <c:pt idx="6">
                  <c:v>1Q25</c:v>
                </c:pt>
                <c:pt idx="7">
                  <c:v>2Q25</c:v>
                </c:pt>
                <c:pt idx="8">
                  <c:v>3Q25</c:v>
                </c:pt>
                <c:pt idx="9">
                  <c:v>4Q25</c:v>
                </c:pt>
                <c:pt idx="10">
                  <c:v>1Q26</c:v>
                </c:pt>
                <c:pt idx="11">
                  <c:v>2Q26</c:v>
                </c:pt>
                <c:pt idx="12">
                  <c:v>3Q26</c:v>
                </c:pt>
                <c:pt idx="13">
                  <c:v>4Q26</c:v>
                </c:pt>
                <c:pt idx="14">
                  <c:v>1Q27</c:v>
                </c:pt>
                <c:pt idx="15">
                  <c:v>2Q27</c:v>
                </c:pt>
                <c:pt idx="16">
                  <c:v>3Q27</c:v>
                </c:pt>
                <c:pt idx="17">
                  <c:v>4Q27</c:v>
                </c:pt>
                <c:pt idx="18">
                  <c:v>1Q28</c:v>
                </c:pt>
                <c:pt idx="19">
                  <c:v>2Q28</c:v>
                </c:pt>
                <c:pt idx="20">
                  <c:v>3Q28</c:v>
                </c:pt>
                <c:pt idx="21">
                  <c:v>4Q28</c:v>
                </c:pt>
                <c:pt idx="22">
                  <c:v>1Q29</c:v>
                </c:pt>
                <c:pt idx="23">
                  <c:v>2Q29</c:v>
                </c:pt>
                <c:pt idx="24">
                  <c:v>3Q29</c:v>
                </c:pt>
                <c:pt idx="25">
                  <c:v>4Q29</c:v>
                </c:pt>
                <c:pt idx="26">
                  <c:v>1Q30</c:v>
                </c:pt>
                <c:pt idx="27">
                  <c:v>2Q30</c:v>
                </c:pt>
              </c:strCache>
            </c:strRef>
          </c:cat>
          <c:val>
            <c:numRef>
              <c:f>Sheet1!$B$2:$B$29</c:f>
              <c:numCache>
                <c:formatCode>0.00</c:formatCode>
                <c:ptCount val="28"/>
                <c:pt idx="0">
                  <c:v>29.67</c:v>
                </c:pt>
                <c:pt idx="1">
                  <c:v>38.880000000000003</c:v>
                </c:pt>
                <c:pt idx="2">
                  <c:v>61.54</c:v>
                </c:pt>
                <c:pt idx="3">
                  <c:v>62.15</c:v>
                </c:pt>
                <c:pt idx="4">
                  <c:v>61.74</c:v>
                </c:pt>
                <c:pt idx="5">
                  <c:v>59.45</c:v>
                </c:pt>
                <c:pt idx="6">
                  <c:v>66.44</c:v>
                </c:pt>
                <c:pt idx="7">
                  <c:v>105.13</c:v>
                </c:pt>
                <c:pt idx="8">
                  <c:v>73.319999999999993</c:v>
                </c:pt>
                <c:pt idx="9">
                  <c:v>80.599999999999994</c:v>
                </c:pt>
                <c:pt idx="10">
                  <c:v>62.88</c:v>
                </c:pt>
                <c:pt idx="11">
                  <c:v>75.38</c:v>
                </c:pt>
                <c:pt idx="12">
                  <c:v>99.93</c:v>
                </c:pt>
                <c:pt idx="13">
                  <c:v>117.69</c:v>
                </c:pt>
                <c:pt idx="14">
                  <c:v>117.07</c:v>
                </c:pt>
                <c:pt idx="15">
                  <c:v>40.56</c:v>
                </c:pt>
                <c:pt idx="16">
                  <c:v>54</c:v>
                </c:pt>
                <c:pt idx="17">
                  <c:v>137.94999999999999</c:v>
                </c:pt>
                <c:pt idx="18">
                  <c:v>159.61000000000001</c:v>
                </c:pt>
                <c:pt idx="19">
                  <c:v>179.17</c:v>
                </c:pt>
                <c:pt idx="20">
                  <c:v>127.64</c:v>
                </c:pt>
                <c:pt idx="21">
                  <c:v>159.91</c:v>
                </c:pt>
                <c:pt idx="22">
                  <c:v>82.81</c:v>
                </c:pt>
                <c:pt idx="23">
                  <c:v>64.7</c:v>
                </c:pt>
                <c:pt idx="24">
                  <c:v>49.72</c:v>
                </c:pt>
                <c:pt idx="25">
                  <c:v>41.48</c:v>
                </c:pt>
                <c:pt idx="26">
                  <c:v>32.78</c:v>
                </c:pt>
                <c:pt idx="27">
                  <c:v>40.299999999999997</c:v>
                </c:pt>
              </c:numCache>
            </c:numRef>
          </c:val>
          <c:extLst>
            <c:ext xmlns:c16="http://schemas.microsoft.com/office/drawing/2014/chart" uri="{C3380CC4-5D6E-409C-BE32-E72D297353CC}">
              <c16:uniqueId val="{00000000-3E4E-A94B-8216-A5A5C819502E}"/>
            </c:ext>
          </c:extLst>
        </c:ser>
        <c:dLbls>
          <c:showLegendKey val="0"/>
          <c:showVal val="0"/>
          <c:showCatName val="0"/>
          <c:showSerName val="0"/>
          <c:showPercent val="0"/>
          <c:showBubbleSize val="0"/>
        </c:dLbls>
        <c:gapWidth val="104"/>
        <c:overlap val="100"/>
        <c:axId val="301916928"/>
        <c:axId val="301918464"/>
      </c:barChart>
      <c:catAx>
        <c:axId val="301916928"/>
        <c:scaling>
          <c:orientation val="minMax"/>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01918464"/>
        <c:crosses val="autoZero"/>
        <c:auto val="1"/>
        <c:lblAlgn val="ctr"/>
        <c:lblOffset val="100"/>
        <c:tickLblSkip val="1"/>
        <c:noMultiLvlLbl val="0"/>
      </c:catAx>
      <c:valAx>
        <c:axId val="301918464"/>
        <c:scaling>
          <c:orientation val="minMax"/>
          <c:max val="200"/>
          <c:min val="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301916928"/>
        <c:crosses val="autoZero"/>
        <c:crossBetween val="between"/>
        <c:majorUnit val="20"/>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b="1"/>
            </a:pPr>
            <a:r>
              <a:rPr lang="en-US" b="1">
                <a:latin typeface="Arial" panose="020B0604020202020204" pitchFamily="34" charset="0"/>
                <a:cs typeface="Arial" panose="020B0604020202020204" pitchFamily="34" charset="0"/>
              </a:rPr>
              <a:t>US M&amp;A loan issuance (</a:t>
            </a:r>
            <a:r>
              <a:rPr lang="en-US" b="1" err="1">
                <a:latin typeface="Arial" panose="020B0604020202020204" pitchFamily="34" charset="0"/>
                <a:cs typeface="Arial" panose="020B0604020202020204" pitchFamily="34" charset="0"/>
              </a:rPr>
              <a:t>US$bn</a:t>
            </a:r>
            <a:r>
              <a:rPr lang="en-US" b="1">
                <a:latin typeface="Arial" panose="020B0604020202020204" pitchFamily="34" charset="0"/>
                <a:cs typeface="Arial" panose="020B0604020202020204" pitchFamily="34" charset="0"/>
              </a:rPr>
              <a:t>)</a:t>
            </a:r>
          </a:p>
        </c:rich>
      </c:tx>
      <c:layout>
        <c:manualLayout>
          <c:xMode val="edge"/>
          <c:yMode val="edge"/>
          <c:x val="1.9626002034298603E-3"/>
          <c:y val="1.1943712906070001E-3"/>
        </c:manualLayout>
      </c:layout>
      <c:overlay val="0"/>
    </c:title>
    <c:autoTitleDeleted val="0"/>
    <c:plotArea>
      <c:layout>
        <c:manualLayout>
          <c:layoutTarget val="inner"/>
          <c:xMode val="edge"/>
          <c:yMode val="edge"/>
          <c:x val="4.5333073996528805E-2"/>
          <c:y val="0.10027777777777777"/>
          <c:w val="0.94929780395976759"/>
          <c:h val="0.76258499005118963"/>
        </c:manualLayout>
      </c:layout>
      <c:barChart>
        <c:barDir val="col"/>
        <c:grouping val="stacked"/>
        <c:varyColors val="0"/>
        <c:ser>
          <c:idx val="0"/>
          <c:order val="0"/>
          <c:tx>
            <c:strRef>
              <c:f>Sheet1!$B$1</c:f>
              <c:strCache>
                <c:ptCount val="1"/>
                <c:pt idx="0">
                  <c:v>Non-Lev.</c:v>
                </c:pt>
              </c:strCache>
            </c:strRef>
          </c:tx>
          <c:invertIfNegative val="0"/>
          <c:cat>
            <c:strRef>
              <c:f>Sheet1!$A$2:$A$75</c:f>
              <c:strCache>
                <c:ptCount val="74"/>
                <c:pt idx="0">
                  <c:v>2Q23</c:v>
                </c:pt>
                <c:pt idx="1">
                  <c:v>1Q23</c:v>
                </c:pt>
                <c:pt idx="2">
                  <c:v>4Q22</c:v>
                </c:pt>
                <c:pt idx="3">
                  <c:v>3Q22</c:v>
                </c:pt>
                <c:pt idx="4">
                  <c:v>2Q22</c:v>
                </c:pt>
                <c:pt idx="5">
                  <c:v>1Q22</c:v>
                </c:pt>
                <c:pt idx="6">
                  <c:v>4Q21</c:v>
                </c:pt>
                <c:pt idx="7">
                  <c:v>3Q21</c:v>
                </c:pt>
                <c:pt idx="8">
                  <c:v>2Q21</c:v>
                </c:pt>
                <c:pt idx="9">
                  <c:v>1Q21</c:v>
                </c:pt>
                <c:pt idx="10">
                  <c:v>4Q20</c:v>
                </c:pt>
                <c:pt idx="11">
                  <c:v>3Q20</c:v>
                </c:pt>
                <c:pt idx="12">
                  <c:v>2Q20</c:v>
                </c:pt>
                <c:pt idx="13">
                  <c:v>1Q20</c:v>
                </c:pt>
                <c:pt idx="14">
                  <c:v>4Q19</c:v>
                </c:pt>
                <c:pt idx="15">
                  <c:v>3Q19</c:v>
                </c:pt>
                <c:pt idx="16">
                  <c:v>2Q19</c:v>
                </c:pt>
                <c:pt idx="17">
                  <c:v>1Q19</c:v>
                </c:pt>
                <c:pt idx="18">
                  <c:v>4Q18</c:v>
                </c:pt>
                <c:pt idx="19">
                  <c:v>3Q18</c:v>
                </c:pt>
                <c:pt idx="20">
                  <c:v>2Q18</c:v>
                </c:pt>
                <c:pt idx="21">
                  <c:v>1Q18</c:v>
                </c:pt>
                <c:pt idx="22">
                  <c:v>4Q17</c:v>
                </c:pt>
                <c:pt idx="23">
                  <c:v>3Q17</c:v>
                </c:pt>
                <c:pt idx="24">
                  <c:v>2Q17</c:v>
                </c:pt>
                <c:pt idx="25">
                  <c:v>1Q17</c:v>
                </c:pt>
                <c:pt idx="26">
                  <c:v>4Q16</c:v>
                </c:pt>
                <c:pt idx="27">
                  <c:v>3Q16</c:v>
                </c:pt>
                <c:pt idx="28">
                  <c:v>2Q16</c:v>
                </c:pt>
                <c:pt idx="29">
                  <c:v>1Q16</c:v>
                </c:pt>
                <c:pt idx="30">
                  <c:v>4Q15</c:v>
                </c:pt>
                <c:pt idx="31">
                  <c:v>3Q15</c:v>
                </c:pt>
                <c:pt idx="32">
                  <c:v>2Q15</c:v>
                </c:pt>
                <c:pt idx="33">
                  <c:v>1Q15</c:v>
                </c:pt>
                <c:pt idx="34">
                  <c:v>4Q14</c:v>
                </c:pt>
                <c:pt idx="35">
                  <c:v>3Q14</c:v>
                </c:pt>
                <c:pt idx="36">
                  <c:v>2Q14</c:v>
                </c:pt>
                <c:pt idx="37">
                  <c:v>1Q14</c:v>
                </c:pt>
                <c:pt idx="38">
                  <c:v>4Q13</c:v>
                </c:pt>
                <c:pt idx="39">
                  <c:v>3Q13</c:v>
                </c:pt>
                <c:pt idx="40">
                  <c:v>2Q13</c:v>
                </c:pt>
                <c:pt idx="41">
                  <c:v>1Q13</c:v>
                </c:pt>
                <c:pt idx="42">
                  <c:v>4Q12</c:v>
                </c:pt>
                <c:pt idx="43">
                  <c:v>3Q12</c:v>
                </c:pt>
                <c:pt idx="44">
                  <c:v>2Q12</c:v>
                </c:pt>
                <c:pt idx="45">
                  <c:v>1Q12</c:v>
                </c:pt>
                <c:pt idx="46">
                  <c:v>4Q11</c:v>
                </c:pt>
                <c:pt idx="47">
                  <c:v>3Q11</c:v>
                </c:pt>
                <c:pt idx="48">
                  <c:v>2Q11</c:v>
                </c:pt>
                <c:pt idx="49">
                  <c:v>1Q11</c:v>
                </c:pt>
                <c:pt idx="50">
                  <c:v>4Q10</c:v>
                </c:pt>
                <c:pt idx="51">
                  <c:v>3Q10</c:v>
                </c:pt>
                <c:pt idx="52">
                  <c:v>2Q10</c:v>
                </c:pt>
                <c:pt idx="53">
                  <c:v>1Q10</c:v>
                </c:pt>
                <c:pt idx="54">
                  <c:v>4Q09</c:v>
                </c:pt>
                <c:pt idx="55">
                  <c:v>3Q09</c:v>
                </c:pt>
                <c:pt idx="56">
                  <c:v>2Q09</c:v>
                </c:pt>
                <c:pt idx="57">
                  <c:v>1Q09</c:v>
                </c:pt>
                <c:pt idx="58">
                  <c:v>4Q08</c:v>
                </c:pt>
                <c:pt idx="59">
                  <c:v>3Q08</c:v>
                </c:pt>
                <c:pt idx="60">
                  <c:v>2Q08</c:v>
                </c:pt>
                <c:pt idx="61">
                  <c:v>1Q08</c:v>
                </c:pt>
                <c:pt idx="62">
                  <c:v>4Q07</c:v>
                </c:pt>
                <c:pt idx="63">
                  <c:v>3Q07</c:v>
                </c:pt>
                <c:pt idx="64">
                  <c:v>2Q07</c:v>
                </c:pt>
                <c:pt idx="65">
                  <c:v>1Q07</c:v>
                </c:pt>
                <c:pt idx="66">
                  <c:v>4Q06</c:v>
                </c:pt>
                <c:pt idx="67">
                  <c:v>3Q06</c:v>
                </c:pt>
                <c:pt idx="68">
                  <c:v>2Q06</c:v>
                </c:pt>
                <c:pt idx="69">
                  <c:v>1Q06</c:v>
                </c:pt>
                <c:pt idx="70">
                  <c:v>4Q05</c:v>
                </c:pt>
                <c:pt idx="71">
                  <c:v>3Q05</c:v>
                </c:pt>
                <c:pt idx="72">
                  <c:v>2Q05</c:v>
                </c:pt>
                <c:pt idx="73">
                  <c:v>1Q05</c:v>
                </c:pt>
              </c:strCache>
            </c:strRef>
          </c:cat>
          <c:val>
            <c:numRef>
              <c:f>Sheet1!$B$2:$B$75</c:f>
              <c:numCache>
                <c:formatCode>#,##0.00</c:formatCode>
                <c:ptCount val="74"/>
                <c:pt idx="0">
                  <c:v>30.953790000000001</c:v>
                </c:pt>
                <c:pt idx="1">
                  <c:v>10.85596</c:v>
                </c:pt>
                <c:pt idx="2">
                  <c:v>55.169277999999984</c:v>
                </c:pt>
                <c:pt idx="3">
                  <c:v>28.501345000000011</c:v>
                </c:pt>
                <c:pt idx="4">
                  <c:v>54.604731999999998</c:v>
                </c:pt>
                <c:pt idx="5">
                  <c:v>48.462541000000002</c:v>
                </c:pt>
                <c:pt idx="6">
                  <c:v>48.297562000000021</c:v>
                </c:pt>
                <c:pt idx="7">
                  <c:v>35.891312000000021</c:v>
                </c:pt>
                <c:pt idx="8">
                  <c:v>88.581436000000025</c:v>
                </c:pt>
                <c:pt idx="9">
                  <c:v>51.355813999999988</c:v>
                </c:pt>
                <c:pt idx="10">
                  <c:v>24.084936000000006</c:v>
                </c:pt>
                <c:pt idx="11">
                  <c:v>12.272093</c:v>
                </c:pt>
                <c:pt idx="12">
                  <c:v>12.153722999999999</c:v>
                </c:pt>
                <c:pt idx="13">
                  <c:v>21.025130000000001</c:v>
                </c:pt>
                <c:pt idx="14">
                  <c:v>9.6849124999999994</c:v>
                </c:pt>
                <c:pt idx="15">
                  <c:v>47.145594500000001</c:v>
                </c:pt>
                <c:pt idx="16">
                  <c:v>70.988766589549996</c:v>
                </c:pt>
                <c:pt idx="17">
                  <c:v>84.413449999999997</c:v>
                </c:pt>
                <c:pt idx="18">
                  <c:v>50.913780170608</c:v>
                </c:pt>
                <c:pt idx="19">
                  <c:v>56.357187547132696</c:v>
                </c:pt>
                <c:pt idx="20">
                  <c:v>79.968115614654806</c:v>
                </c:pt>
                <c:pt idx="21">
                  <c:v>80.286270000000002</c:v>
                </c:pt>
                <c:pt idx="22">
                  <c:v>57.638967999999998</c:v>
                </c:pt>
                <c:pt idx="23">
                  <c:v>76.890814097906997</c:v>
                </c:pt>
                <c:pt idx="24">
                  <c:v>65.843999999999994</c:v>
                </c:pt>
                <c:pt idx="25">
                  <c:v>25.504000000000001</c:v>
                </c:pt>
                <c:pt idx="26">
                  <c:v>73.437989999999999</c:v>
                </c:pt>
                <c:pt idx="27">
                  <c:v>36.545313</c:v>
                </c:pt>
                <c:pt idx="28">
                  <c:v>54.543999999999997</c:v>
                </c:pt>
                <c:pt idx="29">
                  <c:v>43.453440000000001</c:v>
                </c:pt>
                <c:pt idx="30">
                  <c:v>67.414365000000004</c:v>
                </c:pt>
                <c:pt idx="31">
                  <c:v>74.367945000000006</c:v>
                </c:pt>
                <c:pt idx="32">
                  <c:v>22.102499999999999</c:v>
                </c:pt>
                <c:pt idx="33">
                  <c:v>51.44623</c:v>
                </c:pt>
                <c:pt idx="34">
                  <c:v>86.500675000000001</c:v>
                </c:pt>
                <c:pt idx="35">
                  <c:v>34.597432499999996</c:v>
                </c:pt>
                <c:pt idx="36">
                  <c:v>44.845500000000001</c:v>
                </c:pt>
                <c:pt idx="37">
                  <c:v>23.671500000000002</c:v>
                </c:pt>
                <c:pt idx="38">
                  <c:v>29.763750000000002</c:v>
                </c:pt>
                <c:pt idx="39">
                  <c:v>62.085000000000001</c:v>
                </c:pt>
                <c:pt idx="40">
                  <c:v>21.396999999999998</c:v>
                </c:pt>
                <c:pt idx="41">
                  <c:v>26.243500000000001</c:v>
                </c:pt>
                <c:pt idx="42">
                  <c:v>19.318000000000001</c:v>
                </c:pt>
                <c:pt idx="43">
                  <c:v>33.492410817708802</c:v>
                </c:pt>
                <c:pt idx="44">
                  <c:v>21.798100000000002</c:v>
                </c:pt>
                <c:pt idx="45">
                  <c:v>23.52572</c:v>
                </c:pt>
                <c:pt idx="46">
                  <c:v>38.642000000000003</c:v>
                </c:pt>
                <c:pt idx="47">
                  <c:v>43.700712500000002</c:v>
                </c:pt>
                <c:pt idx="48">
                  <c:v>40.869304863205102</c:v>
                </c:pt>
                <c:pt idx="49">
                  <c:v>36.053959999999996</c:v>
                </c:pt>
                <c:pt idx="50">
                  <c:v>19.348105577689299</c:v>
                </c:pt>
                <c:pt idx="51">
                  <c:v>10.1868982984165</c:v>
                </c:pt>
                <c:pt idx="52">
                  <c:v>18.619800000000001</c:v>
                </c:pt>
                <c:pt idx="53">
                  <c:v>19.189</c:v>
                </c:pt>
                <c:pt idx="54">
                  <c:v>9.7234999999999996</c:v>
                </c:pt>
                <c:pt idx="55">
                  <c:v>1.1969304622476</c:v>
                </c:pt>
                <c:pt idx="56">
                  <c:v>11.62</c:v>
                </c:pt>
                <c:pt idx="57">
                  <c:v>22.957000000000001</c:v>
                </c:pt>
                <c:pt idx="58">
                  <c:v>24.08</c:v>
                </c:pt>
                <c:pt idx="59">
                  <c:v>66.257654000000002</c:v>
                </c:pt>
                <c:pt idx="60">
                  <c:v>27.67</c:v>
                </c:pt>
                <c:pt idx="61">
                  <c:v>7.1150000000000002</c:v>
                </c:pt>
                <c:pt idx="62">
                  <c:v>27.316465000000001</c:v>
                </c:pt>
                <c:pt idx="63">
                  <c:v>33.608780000000003</c:v>
                </c:pt>
                <c:pt idx="64">
                  <c:v>28.566635301542703</c:v>
                </c:pt>
                <c:pt idx="65">
                  <c:v>24.5604131000233</c:v>
                </c:pt>
                <c:pt idx="66">
                  <c:v>18.9427594021424</c:v>
                </c:pt>
                <c:pt idx="67">
                  <c:v>32.792000000000002</c:v>
                </c:pt>
                <c:pt idx="68">
                  <c:v>36.244300000000003</c:v>
                </c:pt>
                <c:pt idx="69">
                  <c:v>67.697096000030001</c:v>
                </c:pt>
                <c:pt idx="70">
                  <c:v>41.79</c:v>
                </c:pt>
                <c:pt idx="71">
                  <c:v>15.19</c:v>
                </c:pt>
                <c:pt idx="72">
                  <c:v>20.190000000000001</c:v>
                </c:pt>
                <c:pt idx="73">
                  <c:v>10.66</c:v>
                </c:pt>
              </c:numCache>
            </c:numRef>
          </c:val>
          <c:extLst>
            <c:ext xmlns:c16="http://schemas.microsoft.com/office/drawing/2014/chart" uri="{C3380CC4-5D6E-409C-BE32-E72D297353CC}">
              <c16:uniqueId val="{00000000-A1DA-404E-9A34-BB4541995B51}"/>
            </c:ext>
          </c:extLst>
        </c:ser>
        <c:ser>
          <c:idx val="1"/>
          <c:order val="1"/>
          <c:tx>
            <c:strRef>
              <c:f>Sheet1!$C$1</c:f>
              <c:strCache>
                <c:ptCount val="1"/>
                <c:pt idx="0">
                  <c:v>Lev (excl. LBOs)</c:v>
                </c:pt>
              </c:strCache>
            </c:strRef>
          </c:tx>
          <c:spPr>
            <a:solidFill>
              <a:srgbClr val="99A5FF"/>
            </a:solidFill>
          </c:spPr>
          <c:invertIfNegative val="0"/>
          <c:cat>
            <c:strRef>
              <c:f>Sheet1!$A$2:$A$75</c:f>
              <c:strCache>
                <c:ptCount val="74"/>
                <c:pt idx="0">
                  <c:v>2Q23</c:v>
                </c:pt>
                <c:pt idx="1">
                  <c:v>1Q23</c:v>
                </c:pt>
                <c:pt idx="2">
                  <c:v>4Q22</c:v>
                </c:pt>
                <c:pt idx="3">
                  <c:v>3Q22</c:v>
                </c:pt>
                <c:pt idx="4">
                  <c:v>2Q22</c:v>
                </c:pt>
                <c:pt idx="5">
                  <c:v>1Q22</c:v>
                </c:pt>
                <c:pt idx="6">
                  <c:v>4Q21</c:v>
                </c:pt>
                <c:pt idx="7">
                  <c:v>3Q21</c:v>
                </c:pt>
                <c:pt idx="8">
                  <c:v>2Q21</c:v>
                </c:pt>
                <c:pt idx="9">
                  <c:v>1Q21</c:v>
                </c:pt>
                <c:pt idx="10">
                  <c:v>4Q20</c:v>
                </c:pt>
                <c:pt idx="11">
                  <c:v>3Q20</c:v>
                </c:pt>
                <c:pt idx="12">
                  <c:v>2Q20</c:v>
                </c:pt>
                <c:pt idx="13">
                  <c:v>1Q20</c:v>
                </c:pt>
                <c:pt idx="14">
                  <c:v>4Q19</c:v>
                </c:pt>
                <c:pt idx="15">
                  <c:v>3Q19</c:v>
                </c:pt>
                <c:pt idx="16">
                  <c:v>2Q19</c:v>
                </c:pt>
                <c:pt idx="17">
                  <c:v>1Q19</c:v>
                </c:pt>
                <c:pt idx="18">
                  <c:v>4Q18</c:v>
                </c:pt>
                <c:pt idx="19">
                  <c:v>3Q18</c:v>
                </c:pt>
                <c:pt idx="20">
                  <c:v>2Q18</c:v>
                </c:pt>
                <c:pt idx="21">
                  <c:v>1Q18</c:v>
                </c:pt>
                <c:pt idx="22">
                  <c:v>4Q17</c:v>
                </c:pt>
                <c:pt idx="23">
                  <c:v>3Q17</c:v>
                </c:pt>
                <c:pt idx="24">
                  <c:v>2Q17</c:v>
                </c:pt>
                <c:pt idx="25">
                  <c:v>1Q17</c:v>
                </c:pt>
                <c:pt idx="26">
                  <c:v>4Q16</c:v>
                </c:pt>
                <c:pt idx="27">
                  <c:v>3Q16</c:v>
                </c:pt>
                <c:pt idx="28">
                  <c:v>2Q16</c:v>
                </c:pt>
                <c:pt idx="29">
                  <c:v>1Q16</c:v>
                </c:pt>
                <c:pt idx="30">
                  <c:v>4Q15</c:v>
                </c:pt>
                <c:pt idx="31">
                  <c:v>3Q15</c:v>
                </c:pt>
                <c:pt idx="32">
                  <c:v>2Q15</c:v>
                </c:pt>
                <c:pt idx="33">
                  <c:v>1Q15</c:v>
                </c:pt>
                <c:pt idx="34">
                  <c:v>4Q14</c:v>
                </c:pt>
                <c:pt idx="35">
                  <c:v>3Q14</c:v>
                </c:pt>
                <c:pt idx="36">
                  <c:v>2Q14</c:v>
                </c:pt>
                <c:pt idx="37">
                  <c:v>1Q14</c:v>
                </c:pt>
                <c:pt idx="38">
                  <c:v>4Q13</c:v>
                </c:pt>
                <c:pt idx="39">
                  <c:v>3Q13</c:v>
                </c:pt>
                <c:pt idx="40">
                  <c:v>2Q13</c:v>
                </c:pt>
                <c:pt idx="41">
                  <c:v>1Q13</c:v>
                </c:pt>
                <c:pt idx="42">
                  <c:v>4Q12</c:v>
                </c:pt>
                <c:pt idx="43">
                  <c:v>3Q12</c:v>
                </c:pt>
                <c:pt idx="44">
                  <c:v>2Q12</c:v>
                </c:pt>
                <c:pt idx="45">
                  <c:v>1Q12</c:v>
                </c:pt>
                <c:pt idx="46">
                  <c:v>4Q11</c:v>
                </c:pt>
                <c:pt idx="47">
                  <c:v>3Q11</c:v>
                </c:pt>
                <c:pt idx="48">
                  <c:v>2Q11</c:v>
                </c:pt>
                <c:pt idx="49">
                  <c:v>1Q11</c:v>
                </c:pt>
                <c:pt idx="50">
                  <c:v>4Q10</c:v>
                </c:pt>
                <c:pt idx="51">
                  <c:v>3Q10</c:v>
                </c:pt>
                <c:pt idx="52">
                  <c:v>2Q10</c:v>
                </c:pt>
                <c:pt idx="53">
                  <c:v>1Q10</c:v>
                </c:pt>
                <c:pt idx="54">
                  <c:v>4Q09</c:v>
                </c:pt>
                <c:pt idx="55">
                  <c:v>3Q09</c:v>
                </c:pt>
                <c:pt idx="56">
                  <c:v>2Q09</c:v>
                </c:pt>
                <c:pt idx="57">
                  <c:v>1Q09</c:v>
                </c:pt>
                <c:pt idx="58">
                  <c:v>4Q08</c:v>
                </c:pt>
                <c:pt idx="59">
                  <c:v>3Q08</c:v>
                </c:pt>
                <c:pt idx="60">
                  <c:v>2Q08</c:v>
                </c:pt>
                <c:pt idx="61">
                  <c:v>1Q08</c:v>
                </c:pt>
                <c:pt idx="62">
                  <c:v>4Q07</c:v>
                </c:pt>
                <c:pt idx="63">
                  <c:v>3Q07</c:v>
                </c:pt>
                <c:pt idx="64">
                  <c:v>2Q07</c:v>
                </c:pt>
                <c:pt idx="65">
                  <c:v>1Q07</c:v>
                </c:pt>
                <c:pt idx="66">
                  <c:v>4Q06</c:v>
                </c:pt>
                <c:pt idx="67">
                  <c:v>3Q06</c:v>
                </c:pt>
                <c:pt idx="68">
                  <c:v>2Q06</c:v>
                </c:pt>
                <c:pt idx="69">
                  <c:v>1Q06</c:v>
                </c:pt>
                <c:pt idx="70">
                  <c:v>4Q05</c:v>
                </c:pt>
                <c:pt idx="71">
                  <c:v>3Q05</c:v>
                </c:pt>
                <c:pt idx="72">
                  <c:v>2Q05</c:v>
                </c:pt>
                <c:pt idx="73">
                  <c:v>1Q05</c:v>
                </c:pt>
              </c:strCache>
            </c:strRef>
          </c:cat>
          <c:val>
            <c:numRef>
              <c:f>Sheet1!$C$2:$C$75</c:f>
              <c:numCache>
                <c:formatCode>#,##0.00</c:formatCode>
                <c:ptCount val="74"/>
                <c:pt idx="0">
                  <c:v>8.4650500000000015</c:v>
                </c:pt>
                <c:pt idx="1">
                  <c:v>17.001857999999999</c:v>
                </c:pt>
                <c:pt idx="2">
                  <c:v>25.098208999999986</c:v>
                </c:pt>
                <c:pt idx="3">
                  <c:v>32.524729000000022</c:v>
                </c:pt>
                <c:pt idx="4">
                  <c:v>32.168363999999961</c:v>
                </c:pt>
                <c:pt idx="5">
                  <c:v>39.437570000000065</c:v>
                </c:pt>
                <c:pt idx="6">
                  <c:v>65.64308400000003</c:v>
                </c:pt>
                <c:pt idx="7">
                  <c:v>35.814030999999993</c:v>
                </c:pt>
                <c:pt idx="8">
                  <c:v>50.109692000000038</c:v>
                </c:pt>
                <c:pt idx="9">
                  <c:v>47.220269999999978</c:v>
                </c:pt>
                <c:pt idx="10">
                  <c:v>29.414725999999938</c:v>
                </c:pt>
                <c:pt idx="11">
                  <c:v>17.908873000000018</c:v>
                </c:pt>
                <c:pt idx="12">
                  <c:v>37.138266999999985</c:v>
                </c:pt>
                <c:pt idx="13">
                  <c:v>23.841108000000059</c:v>
                </c:pt>
                <c:pt idx="14">
                  <c:v>20.711258584929993</c:v>
                </c:pt>
                <c:pt idx="15">
                  <c:v>39.868914003499988</c:v>
                </c:pt>
                <c:pt idx="16">
                  <c:v>29.439749106949996</c:v>
                </c:pt>
                <c:pt idx="17">
                  <c:v>38.619797701000003</c:v>
                </c:pt>
                <c:pt idx="18">
                  <c:v>55.759175945910002</c:v>
                </c:pt>
                <c:pt idx="19">
                  <c:v>50.843173987065398</c:v>
                </c:pt>
                <c:pt idx="20">
                  <c:v>63.590963913838017</c:v>
                </c:pt>
                <c:pt idx="21">
                  <c:v>57.552901945439103</c:v>
                </c:pt>
                <c:pt idx="22">
                  <c:v>46.314291321684394</c:v>
                </c:pt>
                <c:pt idx="23">
                  <c:v>50.398758699999995</c:v>
                </c:pt>
                <c:pt idx="24">
                  <c:v>57.107434449408998</c:v>
                </c:pt>
                <c:pt idx="25">
                  <c:v>31.360493968216389</c:v>
                </c:pt>
                <c:pt idx="26">
                  <c:v>31.290843282880001</c:v>
                </c:pt>
                <c:pt idx="27">
                  <c:v>50.387129000000002</c:v>
                </c:pt>
                <c:pt idx="28">
                  <c:v>60.516261747413111</c:v>
                </c:pt>
                <c:pt idx="29">
                  <c:v>40.400878820999999</c:v>
                </c:pt>
                <c:pt idx="30">
                  <c:v>64.530972999999989</c:v>
                </c:pt>
                <c:pt idx="31">
                  <c:v>94.631237499999997</c:v>
                </c:pt>
                <c:pt idx="32">
                  <c:v>60.453911862769999</c:v>
                </c:pt>
                <c:pt idx="33">
                  <c:v>38.014772263000005</c:v>
                </c:pt>
                <c:pt idx="34">
                  <c:v>49.571213796795504</c:v>
                </c:pt>
                <c:pt idx="35">
                  <c:v>38.937636292399596</c:v>
                </c:pt>
                <c:pt idx="36">
                  <c:v>42.694221760000005</c:v>
                </c:pt>
                <c:pt idx="37">
                  <c:v>41.563770150470006</c:v>
                </c:pt>
                <c:pt idx="38">
                  <c:v>45.167959516788599</c:v>
                </c:pt>
                <c:pt idx="39">
                  <c:v>33.830261000999997</c:v>
                </c:pt>
                <c:pt idx="40">
                  <c:v>31.090880833537398</c:v>
                </c:pt>
                <c:pt idx="41">
                  <c:v>20.436319462818503</c:v>
                </c:pt>
                <c:pt idx="42">
                  <c:v>32.502674582393396</c:v>
                </c:pt>
                <c:pt idx="43">
                  <c:v>21.626380000000001</c:v>
                </c:pt>
                <c:pt idx="44">
                  <c:v>23.7627375</c:v>
                </c:pt>
                <c:pt idx="45">
                  <c:v>27.116299998403999</c:v>
                </c:pt>
                <c:pt idx="46">
                  <c:v>18.747499650000002</c:v>
                </c:pt>
                <c:pt idx="47">
                  <c:v>17.092774718279998</c:v>
                </c:pt>
                <c:pt idx="48">
                  <c:v>11.284799999999999</c:v>
                </c:pt>
                <c:pt idx="49">
                  <c:v>6.6933040000000013</c:v>
                </c:pt>
                <c:pt idx="50">
                  <c:v>14.443650999999999</c:v>
                </c:pt>
                <c:pt idx="51">
                  <c:v>20.679669999999998</c:v>
                </c:pt>
                <c:pt idx="52">
                  <c:v>14.458137326437598</c:v>
                </c:pt>
                <c:pt idx="53">
                  <c:v>3.8558479985094989</c:v>
                </c:pt>
                <c:pt idx="54">
                  <c:v>9.8271499999999996</c:v>
                </c:pt>
                <c:pt idx="55">
                  <c:v>1.7942667999999999</c:v>
                </c:pt>
                <c:pt idx="56">
                  <c:v>2.1012</c:v>
                </c:pt>
                <c:pt idx="57">
                  <c:v>0.6257625</c:v>
                </c:pt>
                <c:pt idx="58">
                  <c:v>6.5100999999999996</c:v>
                </c:pt>
                <c:pt idx="59">
                  <c:v>29.085107999999998</c:v>
                </c:pt>
                <c:pt idx="60">
                  <c:v>15.539916667</c:v>
                </c:pt>
                <c:pt idx="61">
                  <c:v>21.04627666</c:v>
                </c:pt>
                <c:pt idx="62">
                  <c:v>26.319712647449492</c:v>
                </c:pt>
                <c:pt idx="63">
                  <c:v>36.226898326246697</c:v>
                </c:pt>
                <c:pt idx="64">
                  <c:v>37.35263860532298</c:v>
                </c:pt>
                <c:pt idx="65">
                  <c:v>47.321406386</c:v>
                </c:pt>
                <c:pt idx="66">
                  <c:v>49.412600801797105</c:v>
                </c:pt>
                <c:pt idx="67">
                  <c:v>37.223012638997901</c:v>
                </c:pt>
                <c:pt idx="68">
                  <c:v>35.953916455694895</c:v>
                </c:pt>
                <c:pt idx="69">
                  <c:v>29.0971739462593</c:v>
                </c:pt>
                <c:pt idx="70">
                  <c:v>24.116920000000004</c:v>
                </c:pt>
                <c:pt idx="71">
                  <c:v>18.915289000000001</c:v>
                </c:pt>
                <c:pt idx="72">
                  <c:v>30.250165000000003</c:v>
                </c:pt>
                <c:pt idx="73">
                  <c:v>20.949371198323803</c:v>
                </c:pt>
              </c:numCache>
            </c:numRef>
          </c:val>
          <c:extLst>
            <c:ext xmlns:c16="http://schemas.microsoft.com/office/drawing/2014/chart" uri="{C3380CC4-5D6E-409C-BE32-E72D297353CC}">
              <c16:uniqueId val="{00000001-A1DA-404E-9A34-BB4541995B51}"/>
            </c:ext>
          </c:extLst>
        </c:ser>
        <c:ser>
          <c:idx val="2"/>
          <c:order val="2"/>
          <c:tx>
            <c:strRef>
              <c:f>Sheet1!$D$1</c:f>
              <c:strCache>
                <c:ptCount val="1"/>
                <c:pt idx="0">
                  <c:v>LBOs</c:v>
                </c:pt>
              </c:strCache>
            </c:strRef>
          </c:tx>
          <c:spPr>
            <a:solidFill>
              <a:srgbClr val="B2B2B2"/>
            </a:solidFill>
          </c:spPr>
          <c:invertIfNegative val="0"/>
          <c:cat>
            <c:strRef>
              <c:f>Sheet1!$A$2:$A$75</c:f>
              <c:strCache>
                <c:ptCount val="74"/>
                <c:pt idx="0">
                  <c:v>2Q23</c:v>
                </c:pt>
                <c:pt idx="1">
                  <c:v>1Q23</c:v>
                </c:pt>
                <c:pt idx="2">
                  <c:v>4Q22</c:v>
                </c:pt>
                <c:pt idx="3">
                  <c:v>3Q22</c:v>
                </c:pt>
                <c:pt idx="4">
                  <c:v>2Q22</c:v>
                </c:pt>
                <c:pt idx="5">
                  <c:v>1Q22</c:v>
                </c:pt>
                <c:pt idx="6">
                  <c:v>4Q21</c:v>
                </c:pt>
                <c:pt idx="7">
                  <c:v>3Q21</c:v>
                </c:pt>
                <c:pt idx="8">
                  <c:v>2Q21</c:v>
                </c:pt>
                <c:pt idx="9">
                  <c:v>1Q21</c:v>
                </c:pt>
                <c:pt idx="10">
                  <c:v>4Q20</c:v>
                </c:pt>
                <c:pt idx="11">
                  <c:v>3Q20</c:v>
                </c:pt>
                <c:pt idx="12">
                  <c:v>2Q20</c:v>
                </c:pt>
                <c:pt idx="13">
                  <c:v>1Q20</c:v>
                </c:pt>
                <c:pt idx="14">
                  <c:v>4Q19</c:v>
                </c:pt>
                <c:pt idx="15">
                  <c:v>3Q19</c:v>
                </c:pt>
                <c:pt idx="16">
                  <c:v>2Q19</c:v>
                </c:pt>
                <c:pt idx="17">
                  <c:v>1Q19</c:v>
                </c:pt>
                <c:pt idx="18">
                  <c:v>4Q18</c:v>
                </c:pt>
                <c:pt idx="19">
                  <c:v>3Q18</c:v>
                </c:pt>
                <c:pt idx="20">
                  <c:v>2Q18</c:v>
                </c:pt>
                <c:pt idx="21">
                  <c:v>1Q18</c:v>
                </c:pt>
                <c:pt idx="22">
                  <c:v>4Q17</c:v>
                </c:pt>
                <c:pt idx="23">
                  <c:v>3Q17</c:v>
                </c:pt>
                <c:pt idx="24">
                  <c:v>2Q17</c:v>
                </c:pt>
                <c:pt idx="25">
                  <c:v>1Q17</c:v>
                </c:pt>
                <c:pt idx="26">
                  <c:v>4Q16</c:v>
                </c:pt>
                <c:pt idx="27">
                  <c:v>3Q16</c:v>
                </c:pt>
                <c:pt idx="28">
                  <c:v>2Q16</c:v>
                </c:pt>
                <c:pt idx="29">
                  <c:v>1Q16</c:v>
                </c:pt>
                <c:pt idx="30">
                  <c:v>4Q15</c:v>
                </c:pt>
                <c:pt idx="31">
                  <c:v>3Q15</c:v>
                </c:pt>
                <c:pt idx="32">
                  <c:v>2Q15</c:v>
                </c:pt>
                <c:pt idx="33">
                  <c:v>1Q15</c:v>
                </c:pt>
                <c:pt idx="34">
                  <c:v>4Q14</c:v>
                </c:pt>
                <c:pt idx="35">
                  <c:v>3Q14</c:v>
                </c:pt>
                <c:pt idx="36">
                  <c:v>2Q14</c:v>
                </c:pt>
                <c:pt idx="37">
                  <c:v>1Q14</c:v>
                </c:pt>
                <c:pt idx="38">
                  <c:v>4Q13</c:v>
                </c:pt>
                <c:pt idx="39">
                  <c:v>3Q13</c:v>
                </c:pt>
                <c:pt idx="40">
                  <c:v>2Q13</c:v>
                </c:pt>
                <c:pt idx="41">
                  <c:v>1Q13</c:v>
                </c:pt>
                <c:pt idx="42">
                  <c:v>4Q12</c:v>
                </c:pt>
                <c:pt idx="43">
                  <c:v>3Q12</c:v>
                </c:pt>
                <c:pt idx="44">
                  <c:v>2Q12</c:v>
                </c:pt>
                <c:pt idx="45">
                  <c:v>1Q12</c:v>
                </c:pt>
                <c:pt idx="46">
                  <c:v>4Q11</c:v>
                </c:pt>
                <c:pt idx="47">
                  <c:v>3Q11</c:v>
                </c:pt>
                <c:pt idx="48">
                  <c:v>2Q11</c:v>
                </c:pt>
                <c:pt idx="49">
                  <c:v>1Q11</c:v>
                </c:pt>
                <c:pt idx="50">
                  <c:v>4Q10</c:v>
                </c:pt>
                <c:pt idx="51">
                  <c:v>3Q10</c:v>
                </c:pt>
                <c:pt idx="52">
                  <c:v>2Q10</c:v>
                </c:pt>
                <c:pt idx="53">
                  <c:v>1Q10</c:v>
                </c:pt>
                <c:pt idx="54">
                  <c:v>4Q09</c:v>
                </c:pt>
                <c:pt idx="55">
                  <c:v>3Q09</c:v>
                </c:pt>
                <c:pt idx="56">
                  <c:v>2Q09</c:v>
                </c:pt>
                <c:pt idx="57">
                  <c:v>1Q09</c:v>
                </c:pt>
                <c:pt idx="58">
                  <c:v>4Q08</c:v>
                </c:pt>
                <c:pt idx="59">
                  <c:v>3Q08</c:v>
                </c:pt>
                <c:pt idx="60">
                  <c:v>2Q08</c:v>
                </c:pt>
                <c:pt idx="61">
                  <c:v>1Q08</c:v>
                </c:pt>
                <c:pt idx="62">
                  <c:v>4Q07</c:v>
                </c:pt>
                <c:pt idx="63">
                  <c:v>3Q07</c:v>
                </c:pt>
                <c:pt idx="64">
                  <c:v>2Q07</c:v>
                </c:pt>
                <c:pt idx="65">
                  <c:v>1Q07</c:v>
                </c:pt>
                <c:pt idx="66">
                  <c:v>4Q06</c:v>
                </c:pt>
                <c:pt idx="67">
                  <c:v>3Q06</c:v>
                </c:pt>
                <c:pt idx="68">
                  <c:v>2Q06</c:v>
                </c:pt>
                <c:pt idx="69">
                  <c:v>1Q06</c:v>
                </c:pt>
                <c:pt idx="70">
                  <c:v>4Q05</c:v>
                </c:pt>
                <c:pt idx="71">
                  <c:v>3Q05</c:v>
                </c:pt>
                <c:pt idx="72">
                  <c:v>2Q05</c:v>
                </c:pt>
                <c:pt idx="73">
                  <c:v>1Q05</c:v>
                </c:pt>
              </c:strCache>
            </c:strRef>
          </c:cat>
          <c:val>
            <c:numRef>
              <c:f>Sheet1!$D$2:$D$75</c:f>
              <c:numCache>
                <c:formatCode>#,##0.00</c:formatCode>
                <c:ptCount val="74"/>
                <c:pt idx="0">
                  <c:v>4.4089</c:v>
                </c:pt>
                <c:pt idx="1">
                  <c:v>5.0968300000000006</c:v>
                </c:pt>
                <c:pt idx="2">
                  <c:v>19.304600000000004</c:v>
                </c:pt>
                <c:pt idx="3">
                  <c:v>28.659893</c:v>
                </c:pt>
                <c:pt idx="4">
                  <c:v>22.169265000000024</c:v>
                </c:pt>
                <c:pt idx="5">
                  <c:v>44.04528599999999</c:v>
                </c:pt>
                <c:pt idx="6">
                  <c:v>52.717811000000061</c:v>
                </c:pt>
                <c:pt idx="7">
                  <c:v>68.530500000000075</c:v>
                </c:pt>
                <c:pt idx="8">
                  <c:v>47.030100000000019</c:v>
                </c:pt>
                <c:pt idx="9">
                  <c:v>28.051700000000004</c:v>
                </c:pt>
                <c:pt idx="10">
                  <c:v>31.720400000000005</c:v>
                </c:pt>
                <c:pt idx="11">
                  <c:v>11.091225000000005</c:v>
                </c:pt>
                <c:pt idx="12">
                  <c:v>10.908600000000003</c:v>
                </c:pt>
                <c:pt idx="13">
                  <c:v>31.012725999999997</c:v>
                </c:pt>
                <c:pt idx="14">
                  <c:v>29.073650780644002</c:v>
                </c:pt>
                <c:pt idx="15">
                  <c:v>33.511319141180003</c:v>
                </c:pt>
                <c:pt idx="16">
                  <c:v>37.041433972</c:v>
                </c:pt>
                <c:pt idx="17">
                  <c:v>24.704149999999998</c:v>
                </c:pt>
                <c:pt idx="18">
                  <c:v>48.689181230000003</c:v>
                </c:pt>
                <c:pt idx="19">
                  <c:v>48.178413714811796</c:v>
                </c:pt>
                <c:pt idx="20">
                  <c:v>29.483730000000001</c:v>
                </c:pt>
                <c:pt idx="21">
                  <c:v>26.8567</c:v>
                </c:pt>
                <c:pt idx="22">
                  <c:v>22.936686999372</c:v>
                </c:pt>
                <c:pt idx="23">
                  <c:v>44.544120817599797</c:v>
                </c:pt>
                <c:pt idx="24">
                  <c:v>33.589162999999999</c:v>
                </c:pt>
                <c:pt idx="25">
                  <c:v>25.173175000000001</c:v>
                </c:pt>
                <c:pt idx="26">
                  <c:v>29.920853560233102</c:v>
                </c:pt>
                <c:pt idx="27">
                  <c:v>17.669185582352</c:v>
                </c:pt>
                <c:pt idx="28">
                  <c:v>22.307207665015103</c:v>
                </c:pt>
                <c:pt idx="29">
                  <c:v>17.933292000000002</c:v>
                </c:pt>
                <c:pt idx="30">
                  <c:v>13.114409999999999</c:v>
                </c:pt>
                <c:pt idx="31">
                  <c:v>24.044497590936803</c:v>
                </c:pt>
                <c:pt idx="32">
                  <c:v>16.428650000000001</c:v>
                </c:pt>
                <c:pt idx="33">
                  <c:v>19.785708499999998</c:v>
                </c:pt>
                <c:pt idx="34">
                  <c:v>21.132024999999999</c:v>
                </c:pt>
                <c:pt idx="35">
                  <c:v>22.07479397014</c:v>
                </c:pt>
                <c:pt idx="36">
                  <c:v>30.120920000000002</c:v>
                </c:pt>
                <c:pt idx="37">
                  <c:v>21.244575133600502</c:v>
                </c:pt>
                <c:pt idx="38">
                  <c:v>27.762350359999999</c:v>
                </c:pt>
                <c:pt idx="39">
                  <c:v>20.445645770138601</c:v>
                </c:pt>
                <c:pt idx="40">
                  <c:v>27.1021225</c:v>
                </c:pt>
                <c:pt idx="41">
                  <c:v>15.186349999999999</c:v>
                </c:pt>
                <c:pt idx="42">
                  <c:v>30.354403999999999</c:v>
                </c:pt>
                <c:pt idx="43">
                  <c:v>12.30931</c:v>
                </c:pt>
                <c:pt idx="44">
                  <c:v>9.5637249999999998</c:v>
                </c:pt>
                <c:pt idx="45">
                  <c:v>6.7240399999999996</c:v>
                </c:pt>
                <c:pt idx="46">
                  <c:v>18.205475499999999</c:v>
                </c:pt>
                <c:pt idx="47">
                  <c:v>17.480049999999999</c:v>
                </c:pt>
                <c:pt idx="48">
                  <c:v>13.494300000000001</c:v>
                </c:pt>
                <c:pt idx="49">
                  <c:v>15.681270113402</c:v>
                </c:pt>
                <c:pt idx="50">
                  <c:v>14.8992</c:v>
                </c:pt>
                <c:pt idx="51">
                  <c:v>17.31793789</c:v>
                </c:pt>
                <c:pt idx="52">
                  <c:v>8.6844549999999998</c:v>
                </c:pt>
                <c:pt idx="53">
                  <c:v>4.1431250000000004</c:v>
                </c:pt>
                <c:pt idx="54">
                  <c:v>5.98</c:v>
                </c:pt>
                <c:pt idx="55">
                  <c:v>0.6</c:v>
                </c:pt>
                <c:pt idx="56">
                  <c:v>0.59</c:v>
                </c:pt>
                <c:pt idx="57">
                  <c:v>0.35</c:v>
                </c:pt>
                <c:pt idx="58">
                  <c:v>2.2360250000000002</c:v>
                </c:pt>
                <c:pt idx="59">
                  <c:v>22.327893748710601</c:v>
                </c:pt>
                <c:pt idx="60">
                  <c:v>10.789400000000001</c:v>
                </c:pt>
                <c:pt idx="61">
                  <c:v>6.9416404849999997</c:v>
                </c:pt>
                <c:pt idx="62">
                  <c:v>57.819418626246701</c:v>
                </c:pt>
                <c:pt idx="63">
                  <c:v>46.511872716651197</c:v>
                </c:pt>
                <c:pt idx="64">
                  <c:v>59.198212499999997</c:v>
                </c:pt>
                <c:pt idx="65">
                  <c:v>46.378950121465898</c:v>
                </c:pt>
                <c:pt idx="66">
                  <c:v>46.837793499999997</c:v>
                </c:pt>
                <c:pt idx="67">
                  <c:v>17.55332585</c:v>
                </c:pt>
                <c:pt idx="68">
                  <c:v>30.121558100000001</c:v>
                </c:pt>
                <c:pt idx="69">
                  <c:v>20.0165635</c:v>
                </c:pt>
                <c:pt idx="70">
                  <c:v>25.653079999999999</c:v>
                </c:pt>
                <c:pt idx="71">
                  <c:v>19.254711</c:v>
                </c:pt>
                <c:pt idx="72">
                  <c:v>19.919834999999999</c:v>
                </c:pt>
                <c:pt idx="73">
                  <c:v>13.8306288016762</c:v>
                </c:pt>
              </c:numCache>
            </c:numRef>
          </c:val>
          <c:extLst>
            <c:ext xmlns:c16="http://schemas.microsoft.com/office/drawing/2014/chart" uri="{C3380CC4-5D6E-409C-BE32-E72D297353CC}">
              <c16:uniqueId val="{00000002-A1DA-404E-9A34-BB4541995B51}"/>
            </c:ext>
          </c:extLst>
        </c:ser>
        <c:dLbls>
          <c:showLegendKey val="0"/>
          <c:showVal val="0"/>
          <c:showCatName val="0"/>
          <c:showSerName val="0"/>
          <c:showPercent val="0"/>
          <c:showBubbleSize val="0"/>
        </c:dLbls>
        <c:gapWidth val="150"/>
        <c:overlap val="100"/>
        <c:axId val="244084224"/>
        <c:axId val="385225216"/>
      </c:barChart>
      <c:catAx>
        <c:axId val="244084224"/>
        <c:scaling>
          <c:orientation val="maxMin"/>
        </c:scaling>
        <c:delete val="0"/>
        <c:axPos val="b"/>
        <c:numFmt formatCode="General" sourceLinked="1"/>
        <c:majorTickMark val="none"/>
        <c:minorTickMark val="none"/>
        <c:tickLblPos val="nextTo"/>
        <c:spPr>
          <a:ln>
            <a:solidFill>
              <a:schemeClr val="bg2"/>
            </a:solidFill>
          </a:ln>
        </c:spPr>
        <c:txPr>
          <a:bodyPr rot="-5400000" vert="horz"/>
          <a:lstStyle/>
          <a:p>
            <a:pPr>
              <a:defRPr sz="1000" b="0"/>
            </a:pPr>
            <a:endParaRPr lang="en-US"/>
          </a:p>
        </c:txPr>
        <c:crossAx val="385225216"/>
        <c:crosses val="autoZero"/>
        <c:auto val="1"/>
        <c:lblAlgn val="ctr"/>
        <c:lblOffset val="100"/>
        <c:noMultiLvlLbl val="0"/>
      </c:catAx>
      <c:valAx>
        <c:axId val="385225216"/>
        <c:scaling>
          <c:orientation val="minMax"/>
          <c:max val="200"/>
        </c:scaling>
        <c:delete val="0"/>
        <c:axPos val="l"/>
        <c:majorGridlines>
          <c:spPr>
            <a:ln>
              <a:solidFill>
                <a:schemeClr val="bg2"/>
              </a:solidFill>
            </a:ln>
          </c:spPr>
        </c:majorGridlines>
        <c:numFmt formatCode="#,##0.0" sourceLinked="0"/>
        <c:majorTickMark val="none"/>
        <c:minorTickMark val="none"/>
        <c:tickLblPos val="nextTo"/>
        <c:spPr>
          <a:ln>
            <a:noFill/>
          </a:ln>
        </c:spPr>
        <c:txPr>
          <a:bodyPr/>
          <a:lstStyle/>
          <a:p>
            <a:pPr>
              <a:defRPr sz="1000" b="0"/>
            </a:pPr>
            <a:endParaRPr lang="en-US"/>
          </a:p>
        </c:txPr>
        <c:crossAx val="244084224"/>
        <c:crosses val="max"/>
        <c:crossBetween val="between"/>
      </c:valAx>
      <c:spPr>
        <a:ln>
          <a:noFill/>
        </a:ln>
      </c:spPr>
    </c:plotArea>
    <c:legend>
      <c:legendPos val="b"/>
      <c:layout>
        <c:manualLayout>
          <c:xMode val="edge"/>
          <c:yMode val="edge"/>
          <c:x val="0.2819869362920544"/>
          <c:y val="0.95878301389432152"/>
          <c:w val="0.46258094259956634"/>
          <c:h val="4.1216986105678477E-2"/>
        </c:manualLayout>
      </c:layout>
      <c:overlay val="0"/>
      <c:txPr>
        <a:bodyPr/>
        <a:lstStyle/>
        <a:p>
          <a:pPr algn="l">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400" b="1" i="0" baseline="0">
                <a:effectLst/>
              </a:rPr>
              <a:t>What do you expect for leveraged M&amp;A loan deal flow in 2H23 (% of respondents)  </a:t>
            </a:r>
            <a:endParaRPr lang="en-US" sz="1100">
              <a:effectLst/>
            </a:endParaRPr>
          </a:p>
        </c:rich>
      </c:tx>
      <c:layout>
        <c:manualLayout>
          <c:xMode val="edge"/>
          <c:yMode val="edge"/>
          <c:x val="1.1594202898550067E-4"/>
          <c:y val="0"/>
        </c:manualLayout>
      </c:layout>
      <c:overlay val="0"/>
    </c:title>
    <c:autoTitleDeleted val="0"/>
    <c:plotArea>
      <c:layout>
        <c:manualLayout>
          <c:layoutTarget val="inner"/>
          <c:xMode val="edge"/>
          <c:yMode val="edge"/>
          <c:x val="9.3162312097351471E-2"/>
          <c:y val="0.14066336740304866"/>
          <c:w val="0.87729223335719397"/>
          <c:h val="0.7465405917132929"/>
        </c:manualLayout>
      </c:layout>
      <c:barChart>
        <c:barDir val="col"/>
        <c:grouping val="clustered"/>
        <c:varyColors val="0"/>
        <c:ser>
          <c:idx val="0"/>
          <c:order val="0"/>
          <c:tx>
            <c:strRef>
              <c:f>Sheet1!$B$1</c:f>
              <c:strCache>
                <c:ptCount val="1"/>
                <c:pt idx="0">
                  <c:v>2Q22 Survey</c:v>
                </c:pt>
              </c:strCache>
            </c:strRef>
          </c:tx>
          <c:spPr>
            <a:solidFill>
              <a:schemeClr val="accent1"/>
            </a:solidFill>
          </c:spPr>
          <c:invertIfNegative val="0"/>
          <c:cat>
            <c:strRef>
              <c:f>Sheet1!$A$2:$A$4</c:f>
              <c:strCache>
                <c:ptCount val="3"/>
                <c:pt idx="0">
                  <c:v>Few to no new deals</c:v>
                </c:pt>
                <c:pt idx="1">
                  <c:v>Return of select new deals</c:v>
                </c:pt>
                <c:pt idx="2">
                  <c:v>Momentum builds for more deals</c:v>
                </c:pt>
              </c:strCache>
            </c:strRef>
          </c:cat>
          <c:val>
            <c:numRef>
              <c:f>Sheet1!$B$2:$B$4</c:f>
              <c:numCache>
                <c:formatCode>0%</c:formatCode>
                <c:ptCount val="3"/>
                <c:pt idx="0">
                  <c:v>0.25</c:v>
                </c:pt>
                <c:pt idx="1">
                  <c:v>0.75</c:v>
                </c:pt>
              </c:numCache>
            </c:numRef>
          </c:val>
          <c:extLst>
            <c:ext xmlns:c16="http://schemas.microsoft.com/office/drawing/2014/chart" uri="{C3380CC4-5D6E-409C-BE32-E72D297353CC}">
              <c16:uniqueId val="{00000000-3A7A-48D2-8A9E-81FED85A7E1A}"/>
            </c:ext>
          </c:extLst>
        </c:ser>
        <c:dLbls>
          <c:showLegendKey val="0"/>
          <c:showVal val="0"/>
          <c:showCatName val="0"/>
          <c:showSerName val="0"/>
          <c:showPercent val="0"/>
          <c:showBubbleSize val="0"/>
        </c:dLbls>
        <c:gapWidth val="200"/>
        <c:axId val="-1223753568"/>
        <c:axId val="-1223751520"/>
      </c:barChart>
      <c:catAx>
        <c:axId val="-1223753568"/>
        <c:scaling>
          <c:orientation val="minMax"/>
        </c:scaling>
        <c:delete val="0"/>
        <c:axPos val="b"/>
        <c:numFmt formatCode="General" sourceLinked="1"/>
        <c:majorTickMark val="none"/>
        <c:minorTickMark val="none"/>
        <c:tickLblPos val="nextTo"/>
        <c:spPr>
          <a:ln>
            <a:solidFill>
              <a:schemeClr val="bg2"/>
            </a:solidFill>
          </a:ln>
        </c:spPr>
        <c:txPr>
          <a:bodyPr rot="0" vert="horz"/>
          <a:lstStyle/>
          <a:p>
            <a:pPr>
              <a:defRPr sz="1000" b="0"/>
            </a:pPr>
            <a:endParaRPr lang="en-US"/>
          </a:p>
        </c:txPr>
        <c:crossAx val="-1223751520"/>
        <c:crosses val="autoZero"/>
        <c:auto val="1"/>
        <c:lblAlgn val="ctr"/>
        <c:lblOffset val="100"/>
        <c:noMultiLvlLbl val="0"/>
      </c:catAx>
      <c:valAx>
        <c:axId val="-1223751520"/>
        <c:scaling>
          <c:orientation val="minMax"/>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400" b="1" i="0" baseline="0">
                <a:effectLst/>
              </a:rPr>
              <a:t>What do you expect new LBO financings to look like in 3Q23 (relative to 2Q23) (% of respondents)  </a:t>
            </a:r>
            <a:endParaRPr lang="en-US" sz="1100">
              <a:effectLst/>
            </a:endParaRPr>
          </a:p>
        </c:rich>
      </c:tx>
      <c:layout>
        <c:manualLayout>
          <c:xMode val="edge"/>
          <c:yMode val="edge"/>
          <c:x val="1.1594202898550067E-4"/>
          <c:y val="0"/>
        </c:manualLayout>
      </c:layout>
      <c:overlay val="0"/>
    </c:title>
    <c:autoTitleDeleted val="0"/>
    <c:plotArea>
      <c:layout>
        <c:manualLayout>
          <c:layoutTarget val="inner"/>
          <c:xMode val="edge"/>
          <c:yMode val="edge"/>
          <c:x val="9.3162312097351471E-2"/>
          <c:y val="0.14066336740304866"/>
          <c:w val="0.87729223335719397"/>
          <c:h val="0.7465405917132929"/>
        </c:manualLayout>
      </c:layout>
      <c:barChart>
        <c:barDir val="col"/>
        <c:grouping val="clustered"/>
        <c:varyColors val="0"/>
        <c:ser>
          <c:idx val="0"/>
          <c:order val="0"/>
          <c:tx>
            <c:strRef>
              <c:f>Sheet1!$B$1</c:f>
              <c:strCache>
                <c:ptCount val="1"/>
                <c:pt idx="0">
                  <c:v>2Q23</c:v>
                </c:pt>
              </c:strCache>
            </c:strRef>
          </c:tx>
          <c:spPr>
            <a:solidFill>
              <a:schemeClr val="accent1"/>
            </a:solidFill>
          </c:spPr>
          <c:invertIfNegative val="0"/>
          <c:cat>
            <c:strRef>
              <c:f>Sheet1!$A$2:$A$4</c:f>
              <c:strCache>
                <c:ptCount val="3"/>
                <c:pt idx="0">
                  <c:v>Decrease</c:v>
                </c:pt>
                <c:pt idx="1">
                  <c:v>Remain Flat</c:v>
                </c:pt>
                <c:pt idx="2">
                  <c:v>Increase</c:v>
                </c:pt>
              </c:strCache>
            </c:strRef>
          </c:cat>
          <c:val>
            <c:numRef>
              <c:f>Sheet1!$B$2:$B$4</c:f>
              <c:numCache>
                <c:formatCode>0%</c:formatCode>
                <c:ptCount val="3"/>
                <c:pt idx="0">
                  <c:v>0.25</c:v>
                </c:pt>
                <c:pt idx="1">
                  <c:v>0.75</c:v>
                </c:pt>
              </c:numCache>
            </c:numRef>
          </c:val>
          <c:extLst>
            <c:ext xmlns:c16="http://schemas.microsoft.com/office/drawing/2014/chart" uri="{C3380CC4-5D6E-409C-BE32-E72D297353CC}">
              <c16:uniqueId val="{00000000-A582-4866-8AA2-2FCAA9B62DC3}"/>
            </c:ext>
          </c:extLst>
        </c:ser>
        <c:dLbls>
          <c:showLegendKey val="0"/>
          <c:showVal val="0"/>
          <c:showCatName val="0"/>
          <c:showSerName val="0"/>
          <c:showPercent val="0"/>
          <c:showBubbleSize val="0"/>
        </c:dLbls>
        <c:gapWidth val="200"/>
        <c:axId val="-1223753568"/>
        <c:axId val="-1223751520"/>
      </c:barChart>
      <c:catAx>
        <c:axId val="-1223753568"/>
        <c:scaling>
          <c:orientation val="minMax"/>
        </c:scaling>
        <c:delete val="0"/>
        <c:axPos val="b"/>
        <c:numFmt formatCode="General" sourceLinked="1"/>
        <c:majorTickMark val="none"/>
        <c:minorTickMark val="none"/>
        <c:tickLblPos val="nextTo"/>
        <c:spPr>
          <a:ln>
            <a:solidFill>
              <a:schemeClr val="bg2"/>
            </a:solidFill>
          </a:ln>
        </c:spPr>
        <c:txPr>
          <a:bodyPr rot="0" vert="horz"/>
          <a:lstStyle/>
          <a:p>
            <a:pPr>
              <a:defRPr sz="1000" b="0"/>
            </a:pPr>
            <a:endParaRPr lang="en-US"/>
          </a:p>
        </c:txPr>
        <c:crossAx val="-1223751520"/>
        <c:crosses val="autoZero"/>
        <c:auto val="1"/>
        <c:lblAlgn val="ctr"/>
        <c:lblOffset val="100"/>
        <c:noMultiLvlLbl val="0"/>
      </c:catAx>
      <c:valAx>
        <c:axId val="-1223751520"/>
        <c:scaling>
          <c:orientation val="minMax"/>
        </c:scaling>
        <c:delete val="0"/>
        <c:axPos val="l"/>
        <c:majorGridlines>
          <c:spPr>
            <a:ln>
              <a:solidFill>
                <a:schemeClr val="bg2"/>
              </a:solidFill>
            </a:ln>
          </c:spPr>
        </c:majorGridlines>
        <c:numFmt formatCode="0%" sourceLinked="0"/>
        <c:majorTickMark val="none"/>
        <c:minorTickMark val="none"/>
        <c:tickLblPos val="nextTo"/>
        <c:spPr>
          <a:ln>
            <a:noFill/>
          </a:ln>
        </c:spPr>
        <c:txPr>
          <a:bodyPr/>
          <a:lstStyle/>
          <a:p>
            <a:pPr>
              <a:defRPr sz="1000" b="0"/>
            </a:pPr>
            <a:endParaRPr lang="en-US"/>
          </a:p>
        </c:txPr>
        <c:crossAx val="-122375356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0.54089</cdr:y>
    </cdr:to>
    <cdr:sp macro="" textlink="">
      <cdr:nvSpPr>
        <cdr:cNvPr id="2" name="TextBox 1">
          <a:extLst xmlns:a="http://schemas.openxmlformats.org/drawingml/2006/main">
            <a:ext uri="{FF2B5EF4-FFF2-40B4-BE49-F238E27FC236}">
              <a16:creationId xmlns:a16="http://schemas.microsoft.com/office/drawing/2014/main" id="{37A99F74-2CB8-4D21-B04E-834E83C4F5BD}"/>
            </a:ext>
          </a:extLst>
        </cdr:cNvPr>
        <cdr:cNvSpPr txBox="1"/>
      </cdr:nvSpPr>
      <cdr:spPr>
        <a:xfrm xmlns:a="http://schemas.openxmlformats.org/drawingml/2006/main">
          <a:off x="0" y="-1493838"/>
          <a:ext cx="5478463" cy="23836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8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0.1683</cdr:x>
      <cdr:y>0.88912</cdr:y>
    </cdr:from>
    <cdr:to>
      <cdr:x>0.31649</cdr:x>
      <cdr:y>0.93466</cdr:y>
    </cdr:to>
    <cdr:sp macro="" textlink="">
      <cdr:nvSpPr>
        <cdr:cNvPr id="2" name="TextBox 1">
          <a:extLst xmlns:a="http://schemas.openxmlformats.org/drawingml/2006/main">
            <a:ext uri="{FF2B5EF4-FFF2-40B4-BE49-F238E27FC236}">
              <a16:creationId xmlns:a16="http://schemas.microsoft.com/office/drawing/2014/main" id="{A2453620-9366-4B6F-A9A6-8A8B507F9E11}"/>
            </a:ext>
          </a:extLst>
        </cdr:cNvPr>
        <cdr:cNvSpPr txBox="1"/>
      </cdr:nvSpPr>
      <cdr:spPr>
        <a:xfrm xmlns:a="http://schemas.openxmlformats.org/drawingml/2006/main">
          <a:off x="943385" y="4019884"/>
          <a:ext cx="830673" cy="205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Annual</a:t>
          </a:r>
        </a:p>
      </cdr:txBody>
    </cdr:sp>
  </cdr:relSizeAnchor>
  <cdr:relSizeAnchor xmlns:cdr="http://schemas.openxmlformats.org/drawingml/2006/chartDrawing">
    <cdr:from>
      <cdr:x>0.61983</cdr:x>
      <cdr:y>0.88912</cdr:y>
    </cdr:from>
    <cdr:to>
      <cdr:x>0.86129</cdr:x>
      <cdr:y>0.93466</cdr:y>
    </cdr:to>
    <cdr:sp macro="" textlink="">
      <cdr:nvSpPr>
        <cdr:cNvPr id="3" name="TextBox 1">
          <a:extLst xmlns:a="http://schemas.openxmlformats.org/drawingml/2006/main">
            <a:ext uri="{FF2B5EF4-FFF2-40B4-BE49-F238E27FC236}">
              <a16:creationId xmlns:a16="http://schemas.microsoft.com/office/drawing/2014/main" id="{A80FAC58-8117-45EF-89E0-2EBBAAD26673}"/>
            </a:ext>
          </a:extLst>
        </cdr:cNvPr>
        <cdr:cNvSpPr txBox="1"/>
      </cdr:nvSpPr>
      <cdr:spPr>
        <a:xfrm xmlns:a="http://schemas.openxmlformats.org/drawingml/2006/main">
          <a:off x="3474448" y="4019885"/>
          <a:ext cx="1353495" cy="2058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Quarterly</a:t>
          </a:r>
        </a:p>
      </cdr:txBody>
    </cdr:sp>
  </cdr:relSizeAnchor>
</c:userShapes>
</file>

<file path=ppt/drawings/drawing3.xml><?xml version="1.0" encoding="utf-8"?>
<c:userShapes xmlns:c="http://schemas.openxmlformats.org/drawingml/2006/chart">
  <cdr:relSizeAnchor xmlns:cdr="http://schemas.openxmlformats.org/drawingml/2006/chartDrawing">
    <cdr:from>
      <cdr:x>0.12264</cdr:x>
      <cdr:y>0.14406</cdr:y>
    </cdr:from>
    <cdr:to>
      <cdr:x>0.19811</cdr:x>
      <cdr:y>0.19441</cdr:y>
    </cdr:to>
    <cdr:sp macro="" textlink="">
      <cdr:nvSpPr>
        <cdr:cNvPr id="2" name="TextBox 1"/>
        <cdr:cNvSpPr txBox="1"/>
      </cdr:nvSpPr>
      <cdr:spPr>
        <a:xfrm xmlns:a="http://schemas.openxmlformats.org/drawingml/2006/main">
          <a:off x="990600" y="654050"/>
          <a:ext cx="609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0.16897</cdr:x>
      <cdr:y>0.89</cdr:y>
    </cdr:from>
    <cdr:to>
      <cdr:x>0.37937</cdr:x>
      <cdr:y>0.9443</cdr:y>
    </cdr:to>
    <cdr:sp macro="" textlink="">
      <cdr:nvSpPr>
        <cdr:cNvPr id="3" name="TextBox 2">
          <a:extLst xmlns:a="http://schemas.openxmlformats.org/drawingml/2006/main">
            <a:ext uri="{FF2B5EF4-FFF2-40B4-BE49-F238E27FC236}">
              <a16:creationId xmlns:a16="http://schemas.microsoft.com/office/drawing/2014/main" id="{12905ECC-015C-41C3-999F-06B83E470720}"/>
            </a:ext>
          </a:extLst>
        </cdr:cNvPr>
        <cdr:cNvSpPr txBox="1"/>
      </cdr:nvSpPr>
      <cdr:spPr>
        <a:xfrm xmlns:a="http://schemas.openxmlformats.org/drawingml/2006/main">
          <a:off x="947155" y="4023868"/>
          <a:ext cx="1179389" cy="2455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t>Bank Lenders</a:t>
          </a:r>
          <a:endParaRPr lang="en-US" sz="1100" b="1" dirty="0"/>
        </a:p>
      </cdr:txBody>
    </cdr:sp>
  </cdr:relSizeAnchor>
  <cdr:relSizeAnchor xmlns:cdr="http://schemas.openxmlformats.org/drawingml/2006/chartDrawing">
    <cdr:from>
      <cdr:x>0.64012</cdr:x>
      <cdr:y>0.87955</cdr:y>
    </cdr:from>
    <cdr:to>
      <cdr:x>0.94942</cdr:x>
      <cdr:y>0.9443</cdr:y>
    </cdr:to>
    <cdr:sp macro="" textlink="">
      <cdr:nvSpPr>
        <cdr:cNvPr id="4" name="TextBox 1">
          <a:extLst xmlns:a="http://schemas.openxmlformats.org/drawingml/2006/main">
            <a:ext uri="{FF2B5EF4-FFF2-40B4-BE49-F238E27FC236}">
              <a16:creationId xmlns:a16="http://schemas.microsoft.com/office/drawing/2014/main" id="{5FAB70B8-9B11-4469-AC3D-49E6E14C5DE6}"/>
            </a:ext>
          </a:extLst>
        </cdr:cNvPr>
        <cdr:cNvSpPr txBox="1"/>
      </cdr:nvSpPr>
      <cdr:spPr>
        <a:xfrm xmlns:a="http://schemas.openxmlformats.org/drawingml/2006/main">
          <a:off x="3588168" y="3976622"/>
          <a:ext cx="1733770" cy="2927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t>Direct Lenders</a:t>
          </a:r>
          <a:endParaRPr lang="en-US"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0.76854</cdr:x>
      <cdr:y>0</cdr:y>
    </cdr:from>
    <cdr:to>
      <cdr:x>1</cdr:x>
      <cdr:y>0.15024</cdr:y>
    </cdr:to>
    <cdr:sp macro="" textlink="">
      <cdr:nvSpPr>
        <cdr:cNvPr id="2" name="TextBox 1"/>
        <cdr:cNvSpPr txBox="1"/>
      </cdr:nvSpPr>
      <cdr:spPr>
        <a:xfrm xmlns:a="http://schemas.openxmlformats.org/drawingml/2006/main">
          <a:off x="4307994" y="0"/>
          <a:ext cx="1297468" cy="329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Libor/</a:t>
          </a:r>
          <a:r>
            <a:rPr lang="en-US" sz="1400" b="1" dirty="0" err="1">
              <a:solidFill>
                <a:schemeClr val="tx1"/>
              </a:solidFill>
            </a:rPr>
            <a:t>Sofr</a:t>
          </a:r>
          <a:r>
            <a:rPr lang="en-US" sz="1400" b="1" dirty="0">
              <a:solidFill>
                <a:schemeClr val="tx1"/>
              </a:solidFill>
            </a:rPr>
            <a:t> %</a:t>
          </a:r>
        </a:p>
      </cdr:txBody>
    </cdr:sp>
  </cdr:relSizeAnchor>
</c:userShapes>
</file>

<file path=ppt/drawings/drawing5.xml><?xml version="1.0" encoding="utf-8"?>
<c:userShapes xmlns:c="http://schemas.openxmlformats.org/drawingml/2006/chart">
  <cdr:relSizeAnchor xmlns:cdr="http://schemas.openxmlformats.org/drawingml/2006/chartDrawing">
    <cdr:from>
      <cdr:x>0.91868</cdr:x>
      <cdr:y>0.53843</cdr:y>
    </cdr:from>
    <cdr:to>
      <cdr:x>0.91868</cdr:x>
      <cdr:y>0.70922</cdr:y>
    </cdr:to>
    <cdr:cxnSp macro="">
      <cdr:nvCxnSpPr>
        <cdr:cNvPr id="3" name="Straight Arrow Connector 2">
          <a:extLst xmlns:a="http://schemas.openxmlformats.org/drawingml/2006/main">
            <a:ext uri="{FF2B5EF4-FFF2-40B4-BE49-F238E27FC236}">
              <a16:creationId xmlns:a16="http://schemas.microsoft.com/office/drawing/2014/main" id="{E7F12F1C-0E13-E2F6-79B7-12C6A5CA2067}"/>
            </a:ext>
          </a:extLst>
        </cdr:cNvPr>
        <cdr:cNvCxnSpPr/>
      </cdr:nvCxnSpPr>
      <cdr:spPr>
        <a:xfrm xmlns:a="http://schemas.openxmlformats.org/drawingml/2006/main" flipV="1">
          <a:off x="10651705" y="2461713"/>
          <a:ext cx="0" cy="780836"/>
        </a:xfrm>
        <a:prstGeom xmlns:a="http://schemas.openxmlformats.org/drawingml/2006/main" prst="straightConnector1">
          <a:avLst/>
        </a:prstGeom>
        <a:ln xmlns:a="http://schemas.openxmlformats.org/drawingml/2006/main" w="3810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0.22042</cdr:x>
      <cdr:y>0.23731</cdr:y>
    </cdr:from>
    <cdr:to>
      <cdr:x>0.22042</cdr:x>
      <cdr:y>0.4036</cdr:y>
    </cdr:to>
    <cdr:cxnSp macro="">
      <cdr:nvCxnSpPr>
        <cdr:cNvPr id="5" name="Straight Arrow Connector 4">
          <a:extLst xmlns:a="http://schemas.openxmlformats.org/drawingml/2006/main">
            <a:ext uri="{FF2B5EF4-FFF2-40B4-BE49-F238E27FC236}">
              <a16:creationId xmlns:a16="http://schemas.microsoft.com/office/drawing/2014/main" id="{AC04B63D-A856-1D9D-BD4C-551B741D1149}"/>
            </a:ext>
          </a:extLst>
        </cdr:cNvPr>
        <cdr:cNvCxnSpPr/>
      </cdr:nvCxnSpPr>
      <cdr:spPr>
        <a:xfrm xmlns:a="http://schemas.openxmlformats.org/drawingml/2006/main">
          <a:off x="2555669" y="1084975"/>
          <a:ext cx="0" cy="760288"/>
        </a:xfrm>
        <a:prstGeom xmlns:a="http://schemas.openxmlformats.org/drawingml/2006/main" prst="straightConnector1">
          <a:avLst/>
        </a:prstGeom>
        <a:ln xmlns:a="http://schemas.openxmlformats.org/drawingml/2006/main" w="3810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0.55852</cdr:x>
      <cdr:y>0.56629</cdr:y>
    </cdr:from>
    <cdr:to>
      <cdr:x>0.55852</cdr:x>
      <cdr:y>0.73708</cdr:y>
    </cdr:to>
    <cdr:cxnSp macro="">
      <cdr:nvCxnSpPr>
        <cdr:cNvPr id="4" name="Straight Arrow Connector 3">
          <a:extLst xmlns:a="http://schemas.openxmlformats.org/drawingml/2006/main">
            <a:ext uri="{FF2B5EF4-FFF2-40B4-BE49-F238E27FC236}">
              <a16:creationId xmlns:a16="http://schemas.microsoft.com/office/drawing/2014/main" id="{FDBB6A30-2D8A-8B7D-E79F-6E9A0A4B31CB}"/>
            </a:ext>
          </a:extLst>
        </cdr:cNvPr>
        <cdr:cNvCxnSpPr/>
      </cdr:nvCxnSpPr>
      <cdr:spPr>
        <a:xfrm xmlns:a="http://schemas.openxmlformats.org/drawingml/2006/main" flipV="1">
          <a:off x="3028540" y="2589087"/>
          <a:ext cx="0" cy="780836"/>
        </a:xfrm>
        <a:prstGeom xmlns:a="http://schemas.openxmlformats.org/drawingml/2006/main" prst="straightConnector1">
          <a:avLst/>
        </a:prstGeom>
        <a:ln xmlns:a="http://schemas.openxmlformats.org/drawingml/2006/main" w="3810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Asset Based Lender 1H20</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10/4/2018</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44BCC-904F-E346-9C21-97396FCDE839}" type="slidenum">
              <a:rPr lang="en-US" smtClean="0"/>
              <a:pPr/>
              <a:t>‹#›</a:t>
            </a:fld>
            <a:endParaRPr lang="en-US"/>
          </a:p>
        </p:txBody>
      </p:sp>
    </p:spTree>
    <p:extLst>
      <p:ext uri="{BB962C8B-B14F-4D97-AF65-F5344CB8AC3E}">
        <p14:creationId xmlns:p14="http://schemas.microsoft.com/office/powerpoint/2010/main" val="3168371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roxima Nova Regular" charset="0"/>
              </a:defRPr>
            </a:lvl1pPr>
          </a:lstStyle>
          <a:p>
            <a:r>
              <a:rPr lang="en-US"/>
              <a:t>Asset Based Lender 1H20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roxima Nova Regular" charset="0"/>
              </a:defRPr>
            </a:lvl1pPr>
          </a:lstStyle>
          <a:p>
            <a:r>
              <a:rPr lang="en-US"/>
              <a:t>10/4/2018</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roxima Nova Regular"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roxima Nova Regular" charset="0"/>
              </a:defRPr>
            </a:lvl1pPr>
          </a:lstStyle>
          <a:p>
            <a:fld id="{2AA32789-747F-984C-9252-FF408A05DF55}" type="slidenum">
              <a:rPr lang="en-US" smtClean="0"/>
              <a:pPr/>
              <a:t>‹#›</a:t>
            </a:fld>
            <a:endParaRPr lang="en-US"/>
          </a:p>
        </p:txBody>
      </p:sp>
    </p:spTree>
    <p:extLst>
      <p:ext uri="{BB962C8B-B14F-4D97-AF65-F5344CB8AC3E}">
        <p14:creationId xmlns:p14="http://schemas.microsoft.com/office/powerpoint/2010/main" val="15170010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Proxima Nova Regular" charset="0"/>
        <a:ea typeface="+mn-ea"/>
        <a:cs typeface="+mn-cs"/>
      </a:defRPr>
    </a:lvl1pPr>
    <a:lvl2pPr marL="457200" algn="l" defTabSz="914400" rtl="0" eaLnBrk="1" latinLnBrk="0" hangingPunct="1">
      <a:defRPr sz="1200" b="0" i="0" kern="1200">
        <a:solidFill>
          <a:schemeClr val="tx1"/>
        </a:solidFill>
        <a:latin typeface="Proxima Nova Regular" charset="0"/>
        <a:ea typeface="+mn-ea"/>
        <a:cs typeface="+mn-cs"/>
      </a:defRPr>
    </a:lvl2pPr>
    <a:lvl3pPr marL="914400" algn="l" defTabSz="914400" rtl="0" eaLnBrk="1" latinLnBrk="0" hangingPunct="1">
      <a:defRPr sz="1200" b="0" i="0" kern="1200">
        <a:solidFill>
          <a:schemeClr val="tx1"/>
        </a:solidFill>
        <a:latin typeface="Proxima Nova Regular" charset="0"/>
        <a:ea typeface="+mn-ea"/>
        <a:cs typeface="+mn-cs"/>
      </a:defRPr>
    </a:lvl3pPr>
    <a:lvl4pPr marL="1371600" algn="l" defTabSz="914400" rtl="0" eaLnBrk="1" latinLnBrk="0" hangingPunct="1">
      <a:defRPr sz="1200" b="0" i="0" kern="1200">
        <a:solidFill>
          <a:schemeClr val="tx1"/>
        </a:solidFill>
        <a:latin typeface="Proxima Nova Regular" charset="0"/>
        <a:ea typeface="+mn-ea"/>
        <a:cs typeface="+mn-cs"/>
      </a:defRPr>
    </a:lvl4pPr>
    <a:lvl5pPr marL="1828800" algn="l" defTabSz="914400" rtl="0" eaLnBrk="1" latinLnBrk="0" hangingPunct="1">
      <a:defRPr sz="1200" b="0" i="0" kern="1200">
        <a:solidFill>
          <a:schemeClr val="tx1"/>
        </a:solidFill>
        <a:latin typeface="Proxima Nova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32789-747F-984C-9252-FF408A05DF55}" type="slidenum">
              <a:rPr lang="en-US" smtClean="0"/>
              <a:pPr/>
              <a:t>1</a:t>
            </a:fld>
            <a:endParaRPr lang="en-US"/>
          </a:p>
        </p:txBody>
      </p:sp>
    </p:spTree>
    <p:extLst>
      <p:ext uri="{BB962C8B-B14F-4D97-AF65-F5344CB8AC3E}">
        <p14:creationId xmlns:p14="http://schemas.microsoft.com/office/powerpoint/2010/main" val="37981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A32789-747F-984C-9252-FF408A05DF55}" type="slidenum">
              <a:rPr kumimoji="0" lang="en-US" sz="1200" b="0" i="0" u="none" strike="noStrike" kern="1200" cap="none" spc="0" normalizeH="0" baseline="0" noProof="0" smtClean="0">
                <a:ln>
                  <a:noFill/>
                </a:ln>
                <a:solidFill>
                  <a:prstClr val="black"/>
                </a:solidFill>
                <a:effectLst/>
                <a:uLnTx/>
                <a:uFillTx/>
                <a:latin typeface="Proxima Nov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roxima Nova Regular" charset="0"/>
              <a:ea typeface="+mn-ea"/>
              <a:cs typeface="+mn-cs"/>
            </a:endParaRPr>
          </a:p>
        </p:txBody>
      </p:sp>
    </p:spTree>
    <p:extLst>
      <p:ext uri="{BB962C8B-B14F-4D97-AF65-F5344CB8AC3E}">
        <p14:creationId xmlns:p14="http://schemas.microsoft.com/office/powerpoint/2010/main" val="307564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32789-747F-984C-9252-FF408A05DF55}" type="slidenum">
              <a:rPr lang="en-US" smtClean="0"/>
              <a:pPr/>
              <a:t>12</a:t>
            </a:fld>
            <a:endParaRPr lang="en-US"/>
          </a:p>
        </p:txBody>
      </p:sp>
    </p:spTree>
    <p:extLst>
      <p:ext uri="{BB962C8B-B14F-4D97-AF65-F5344CB8AC3E}">
        <p14:creationId xmlns:p14="http://schemas.microsoft.com/office/powerpoint/2010/main" val="263097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96619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365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063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649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009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726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2AA32789-747F-984C-9252-FF408A05DF55}" type="slidenum">
              <a:rPr lang="en-US">
                <a:solidFill>
                  <a:prstClr val="black"/>
                </a:solidFill>
              </a:rPr>
              <a:pPr defTabSz="483306">
                <a:defRPr/>
              </a:pPr>
              <a:t>19</a:t>
            </a:fld>
            <a:endParaRPr lang="en-US">
              <a:solidFill>
                <a:prstClr val="black"/>
              </a:solidFill>
            </a:endParaRPr>
          </a:p>
        </p:txBody>
      </p:sp>
    </p:spTree>
    <p:extLst>
      <p:ext uri="{BB962C8B-B14F-4D97-AF65-F5344CB8AC3E}">
        <p14:creationId xmlns:p14="http://schemas.microsoft.com/office/powerpoint/2010/main" val="754749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258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MM Weekly - Non-sponsored 10-5-18</a:t>
            </a:r>
          </a:p>
        </p:txBody>
      </p:sp>
      <p:sp>
        <p:nvSpPr>
          <p:cNvPr id="5" name="Slide Number Placeholder 4"/>
          <p:cNvSpPr>
            <a:spLocks noGrp="1"/>
          </p:cNvSpPr>
          <p:nvPr>
            <p:ph type="sldNum" sz="quarter" idx="5"/>
          </p:nvPr>
        </p:nvSpPr>
        <p:spPr/>
        <p:txBody>
          <a:bodyPr/>
          <a:lstStyle/>
          <a:p>
            <a:fld id="{2AA32789-747F-984C-9252-FF408A05DF55}" type="slidenum">
              <a:rPr lang="en-US" smtClean="0"/>
              <a:pPr/>
              <a:t>2</a:t>
            </a:fld>
            <a:endParaRPr lang="en-US"/>
          </a:p>
        </p:txBody>
      </p:sp>
    </p:spTree>
    <p:extLst>
      <p:ext uri="{BB962C8B-B14F-4D97-AF65-F5344CB8AC3E}">
        <p14:creationId xmlns:p14="http://schemas.microsoft.com/office/powerpoint/2010/main" val="203073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MM Weekly - Non-sponsored 10-5-18</a:t>
            </a:r>
          </a:p>
        </p:txBody>
      </p:sp>
      <p:sp>
        <p:nvSpPr>
          <p:cNvPr id="5" name="Slide Number Placeholder 4"/>
          <p:cNvSpPr>
            <a:spLocks noGrp="1"/>
          </p:cNvSpPr>
          <p:nvPr>
            <p:ph type="sldNum" sz="quarter" idx="5"/>
          </p:nvPr>
        </p:nvSpPr>
        <p:spPr/>
        <p:txBody>
          <a:bodyPr/>
          <a:lstStyle/>
          <a:p>
            <a:fld id="{2AA32789-747F-984C-9252-FF408A05DF55}" type="slidenum">
              <a:rPr lang="en-US" smtClean="0"/>
              <a:pPr/>
              <a:t>21</a:t>
            </a:fld>
            <a:endParaRPr lang="en-US"/>
          </a:p>
        </p:txBody>
      </p:sp>
    </p:spTree>
    <p:extLst>
      <p:ext uri="{BB962C8B-B14F-4D97-AF65-F5344CB8AC3E}">
        <p14:creationId xmlns:p14="http://schemas.microsoft.com/office/powerpoint/2010/main" val="381186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559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559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00793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21718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82523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90115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83738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3616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3926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A32789-747F-984C-9252-FF408A05DF55}" type="slidenum">
              <a:rPr kumimoji="0" lang="en-US" sz="1200" b="0" i="0" u="none" strike="noStrike" kern="1200" cap="none" spc="0" normalizeH="0" baseline="0" noProof="0" smtClean="0">
                <a:ln>
                  <a:noFill/>
                </a:ln>
                <a:solidFill>
                  <a:prstClr val="black"/>
                </a:solidFill>
                <a:effectLst/>
                <a:uLnTx/>
                <a:uFillTx/>
                <a:latin typeface="Proxima Nov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roxima Nova Regular" charset="0"/>
              <a:ea typeface="+mn-ea"/>
              <a:cs typeface="+mn-cs"/>
            </a:endParaRPr>
          </a:p>
        </p:txBody>
      </p:sp>
    </p:spTree>
    <p:extLst>
      <p:ext uri="{BB962C8B-B14F-4D97-AF65-F5344CB8AC3E}">
        <p14:creationId xmlns:p14="http://schemas.microsoft.com/office/powerpoint/2010/main" val="188824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A32789-747F-984C-9252-FF408A05DF55}" type="slidenum">
              <a:rPr lang="en-US" smtClean="0"/>
              <a:pPr/>
              <a:t>7</a:t>
            </a:fld>
            <a:endParaRPr lang="en-US"/>
          </a:p>
        </p:txBody>
      </p:sp>
    </p:spTree>
    <p:extLst>
      <p:ext uri="{BB962C8B-B14F-4D97-AF65-F5344CB8AC3E}">
        <p14:creationId xmlns:p14="http://schemas.microsoft.com/office/powerpoint/2010/main" val="74233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8066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6543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MM Weekly - Non-sponsored 10-5-18</a:t>
            </a:r>
          </a:p>
        </p:txBody>
      </p:sp>
      <p:sp>
        <p:nvSpPr>
          <p:cNvPr id="5" name="Slide Number Placeholder 4"/>
          <p:cNvSpPr>
            <a:spLocks noGrp="1"/>
          </p:cNvSpPr>
          <p:nvPr>
            <p:ph type="sldNum" sz="quarter" idx="5"/>
          </p:nvPr>
        </p:nvSpPr>
        <p:spPr/>
        <p:txBody>
          <a:bodyPr/>
          <a:lstStyle/>
          <a:p>
            <a:fld id="{2AA32789-747F-984C-9252-FF408A05DF55}" type="slidenum">
              <a:rPr lang="en-US" smtClean="0"/>
              <a:pPr/>
              <a:t>10</a:t>
            </a:fld>
            <a:endParaRPr lang="en-US"/>
          </a:p>
        </p:txBody>
      </p:sp>
    </p:spTree>
    <p:extLst>
      <p:ext uri="{BB962C8B-B14F-4D97-AF65-F5344CB8AC3E}">
        <p14:creationId xmlns:p14="http://schemas.microsoft.com/office/powerpoint/2010/main" val="3435223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9400E0-3617-324E-B9F1-0019FF3E0E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E64219C0-EB22-D144-81CE-22B9020084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86527" y="1809000"/>
            <a:ext cx="7209663" cy="3235833"/>
          </a:xfrm>
          <a:prstGeom prst="rect">
            <a:avLst/>
          </a:prstGeom>
        </p:spPr>
      </p:pic>
    </p:spTree>
    <p:extLst>
      <p:ext uri="{BB962C8B-B14F-4D97-AF65-F5344CB8AC3E}">
        <p14:creationId xmlns:p14="http://schemas.microsoft.com/office/powerpoint/2010/main" val="17896376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no textbox –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C85BE5-47BF-3542-962B-350C50F0854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127962" y="6275385"/>
            <a:ext cx="5388464" cy="180000"/>
          </a:xfrm>
        </p:spPr>
        <p:txBody>
          <a:bodyPr/>
          <a:lstStyle/>
          <a:p>
            <a:r>
              <a:rPr lang="en-US" dirty="0"/>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a:t>Insert subtitle or delete – should be one line maximum</a:t>
            </a:r>
          </a:p>
        </p:txBody>
      </p:sp>
      <p:pic>
        <p:nvPicPr>
          <p:cNvPr id="8" name="Graphic 7">
            <a:extLst>
              <a:ext uri="{FF2B5EF4-FFF2-40B4-BE49-F238E27FC236}">
                <a16:creationId xmlns:a16="http://schemas.microsoft.com/office/drawing/2014/main" id="{B0F02398-54EB-8747-8EB0-1102B05D66F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92091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no textbox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bg1"/>
                </a:solidFill>
              </a:defRPr>
            </a:lvl1pPr>
          </a:lstStyle>
          <a:p>
            <a:pPr lvl="0"/>
            <a:r>
              <a:rPr lang="en-GB"/>
              <a:t>Insert subtitle or delete – should be one line maximum</a:t>
            </a:r>
          </a:p>
        </p:txBody>
      </p:sp>
      <p:sp>
        <p:nvSpPr>
          <p:cNvPr id="11" name="TextBox 10">
            <a:extLst>
              <a:ext uri="{FF2B5EF4-FFF2-40B4-BE49-F238E27FC236}">
                <a16:creationId xmlns:a16="http://schemas.microsoft.com/office/drawing/2014/main" id="{1048E850-6BD4-434A-827F-412B066638DD}"/>
              </a:ext>
            </a:extLst>
          </p:cNvPr>
          <p:cNvSpPr txBox="1"/>
          <p:nvPr userDrawn="1"/>
        </p:nvSpPr>
        <p:spPr>
          <a:xfrm>
            <a:off x="347536"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solidFill>
                  <a:schemeClr val="bg1"/>
                </a:solidFill>
                <a:latin typeface="Proxima Nova" panose="02000506030000020004" pitchFamily="2" charset="0"/>
                <a:ea typeface="Arial" charset="0"/>
                <a:cs typeface="Arial" charset="0"/>
              </a:rPr>
              <a:pPr algn="l"/>
              <a:t>‹#›</a:t>
            </a:fld>
            <a:endParaRPr lang="en-US" sz="800" b="0" i="0">
              <a:solidFill>
                <a:schemeClr val="bg1"/>
              </a:solidFill>
              <a:latin typeface="Proxima Nova" panose="02000506030000020004" pitchFamily="2" charset="0"/>
              <a:ea typeface="Arial" charset="0"/>
              <a:cs typeface="Arial" charset="0"/>
            </a:endParaRPr>
          </a:p>
        </p:txBody>
      </p:sp>
      <p:pic>
        <p:nvPicPr>
          <p:cNvPr id="16" name="Graphic 15">
            <a:extLst>
              <a:ext uri="{FF2B5EF4-FFF2-40B4-BE49-F238E27FC236}">
                <a16:creationId xmlns:a16="http://schemas.microsoft.com/office/drawing/2014/main" id="{69ADB940-EC62-664D-92C6-542B4AB5E32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pic>
        <p:nvPicPr>
          <p:cNvPr id="9" name="Graphic 8">
            <a:extLst>
              <a:ext uri="{FF2B5EF4-FFF2-40B4-BE49-F238E27FC236}">
                <a16:creationId xmlns:a16="http://schemas.microsoft.com/office/drawing/2014/main" id="{DFCC2B18-EA78-974E-B7A6-72D9EF5956E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6076" b="80000"/>
          <a:stretch/>
        </p:blipFill>
        <p:spPr>
          <a:xfrm>
            <a:off x="10494334" y="0"/>
            <a:ext cx="1697665" cy="1371600"/>
          </a:xfrm>
          <a:prstGeom prst="rect">
            <a:avLst/>
          </a:prstGeom>
        </p:spPr>
      </p:pic>
      <p:sp>
        <p:nvSpPr>
          <p:cNvPr id="10" name="Footer Placeholder 3">
            <a:extLst>
              <a:ext uri="{FF2B5EF4-FFF2-40B4-BE49-F238E27FC236}">
                <a16:creationId xmlns:a16="http://schemas.microsoft.com/office/drawing/2014/main" id="{B244F291-4716-D446-976B-FD4270A7C9C7}"/>
              </a:ext>
            </a:extLst>
          </p:cNvPr>
          <p:cNvSpPr>
            <a:spLocks noGrp="1"/>
          </p:cNvSpPr>
          <p:nvPr>
            <p:ph type="ftr" sz="quarter" idx="3"/>
          </p:nvPr>
        </p:nvSpPr>
        <p:spPr>
          <a:xfrm>
            <a:off x="166255" y="6279450"/>
            <a:ext cx="5388464" cy="180000"/>
          </a:xfrm>
          <a:prstGeom prst="rect">
            <a:avLst/>
          </a:prstGeom>
        </p:spPr>
        <p:txBody>
          <a:bodyPr vert="horz" lIns="0" tIns="0" rIns="0" bIns="0" rtlCol="0" anchor="b" anchorCtr="0">
            <a:noAutofit/>
          </a:bodyPr>
          <a:lstStyle>
            <a:lvl1pPr algn="l">
              <a:defRPr sz="800" b="0" i="0" baseline="0">
                <a:solidFill>
                  <a:schemeClr val="bg1"/>
                </a:solidFill>
                <a:latin typeface="Proxima Nova" panose="02000506030000020004" pitchFamily="2" charset="0"/>
              </a:defRPr>
            </a:lvl1pPr>
          </a:lstStyle>
          <a:p>
            <a:r>
              <a:rPr lang="en-US" dirty="0"/>
              <a:t>Source:  Refinitiv LPC</a:t>
            </a:r>
          </a:p>
        </p:txBody>
      </p:sp>
      <p:sp>
        <p:nvSpPr>
          <p:cNvPr id="13" name="TextBox 12">
            <a:extLst>
              <a:ext uri="{FF2B5EF4-FFF2-40B4-BE49-F238E27FC236}">
                <a16:creationId xmlns:a16="http://schemas.microsoft.com/office/drawing/2014/main" id="{4D21F201-A9B9-3845-8A45-71950EF3A884}"/>
              </a:ext>
            </a:extLst>
          </p:cNvPr>
          <p:cNvSpPr txBox="1"/>
          <p:nvPr userDrawn="1"/>
        </p:nvSpPr>
        <p:spPr>
          <a:xfrm>
            <a:off x="10790874" y="6620910"/>
            <a:ext cx="1578464" cy="180000"/>
          </a:xfrm>
          <a:prstGeom prst="rect">
            <a:avLst/>
          </a:prstGeom>
          <a:noFill/>
        </p:spPr>
        <p:txBody>
          <a:bodyPr wrap="square" lIns="0" tIns="0" rIns="0" bIns="0" rtlCol="0" anchor="b" anchorCtr="0">
            <a:noAutofit/>
          </a:bodyPr>
          <a:lstStyle/>
          <a:p>
            <a:pPr algn="l"/>
            <a:r>
              <a:rPr lang="en-US" sz="800" b="1" i="0" dirty="0">
                <a:solidFill>
                  <a:schemeClr val="bg1"/>
                </a:solidFill>
                <a:latin typeface="Proxima Nova Semibold" panose="02000506030000020004" pitchFamily="2" charset="0"/>
              </a:rPr>
              <a:t>An LSEG Business</a:t>
            </a:r>
          </a:p>
        </p:txBody>
      </p:sp>
      <p:pic>
        <p:nvPicPr>
          <p:cNvPr id="14" name="Graphic 13">
            <a:extLst>
              <a:ext uri="{FF2B5EF4-FFF2-40B4-BE49-F238E27FC236}">
                <a16:creationId xmlns:a16="http://schemas.microsoft.com/office/drawing/2014/main" id="{48AA1C13-6843-1C42-9970-B2EEAC54361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2966650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two colum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CB783DB-1824-DB4F-8EBE-6D58C31CE0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244340" y="6239780"/>
            <a:ext cx="5388464" cy="180000"/>
          </a:xfrm>
        </p:spPr>
        <p:txBody>
          <a:bodyPr/>
          <a:lstStyle/>
          <a:p>
            <a:r>
              <a:rPr lang="en-US" dirty="0"/>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a:t>Insert subtitle or delete – should be one line maximum</a:t>
            </a:r>
          </a:p>
        </p:txBody>
      </p:sp>
      <p:sp>
        <p:nvSpPr>
          <p:cNvPr id="15" name="Content Placeholder 14">
            <a:extLst>
              <a:ext uri="{FF2B5EF4-FFF2-40B4-BE49-F238E27FC236}">
                <a16:creationId xmlns:a16="http://schemas.microsoft.com/office/drawing/2014/main" id="{D72C2BB5-3142-1248-A532-BA5A5B772A74}"/>
              </a:ext>
            </a:extLst>
          </p:cNvPr>
          <p:cNvSpPr>
            <a:spLocks noGrp="1"/>
          </p:cNvSpPr>
          <p:nvPr>
            <p:ph sz="quarter" idx="16"/>
          </p:nvPr>
        </p:nvSpPr>
        <p:spPr>
          <a:xfrm>
            <a:off x="334962" y="1628775"/>
            <a:ext cx="4860000" cy="4170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64CDA28-7A04-734A-8439-508D1DA5891A}"/>
              </a:ext>
            </a:extLst>
          </p:cNvPr>
          <p:cNvSpPr>
            <a:spLocks noGrp="1"/>
          </p:cNvSpPr>
          <p:nvPr>
            <p:ph sz="quarter" idx="17"/>
          </p:nvPr>
        </p:nvSpPr>
        <p:spPr>
          <a:xfrm>
            <a:off x="5952462" y="1635057"/>
            <a:ext cx="4860000" cy="4327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BD86492E-BD17-CA40-A5BB-335A4CE403D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124067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side pan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C048B3-2095-E14E-9CBE-0EE127925473}"/>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5380037" cy="430567"/>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152901" y="6300409"/>
            <a:ext cx="5388464" cy="180000"/>
          </a:xfrm>
        </p:spPr>
        <p:txBody>
          <a:bodyPr/>
          <a:lstStyle/>
          <a:p>
            <a:r>
              <a:rPr lang="en-US" dirty="0"/>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5380037" cy="330628"/>
          </a:xfrm>
        </p:spPr>
        <p:txBody>
          <a:bodyPr/>
          <a:lstStyle>
            <a:lvl1pPr>
              <a:defRPr b="0">
                <a:solidFill>
                  <a:schemeClr val="tx1"/>
                </a:solidFill>
              </a:defRPr>
            </a:lvl1pPr>
          </a:lstStyle>
          <a:p>
            <a:pPr lvl="0"/>
            <a:r>
              <a:rPr lang="en-GB"/>
              <a:t>Insert subtitle or delete – should be one line maximum</a:t>
            </a:r>
          </a:p>
        </p:txBody>
      </p:sp>
      <p:sp>
        <p:nvSpPr>
          <p:cNvPr id="15" name="Content Placeholder 14">
            <a:extLst>
              <a:ext uri="{FF2B5EF4-FFF2-40B4-BE49-F238E27FC236}">
                <a16:creationId xmlns:a16="http://schemas.microsoft.com/office/drawing/2014/main" id="{D72C2BB5-3142-1248-A532-BA5A5B772A74}"/>
              </a:ext>
            </a:extLst>
          </p:cNvPr>
          <p:cNvSpPr>
            <a:spLocks noGrp="1"/>
          </p:cNvSpPr>
          <p:nvPr>
            <p:ph sz="quarter" idx="16"/>
          </p:nvPr>
        </p:nvSpPr>
        <p:spPr>
          <a:xfrm>
            <a:off x="334962" y="1628775"/>
            <a:ext cx="4860000" cy="4170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64CDA28-7A04-734A-8439-508D1DA5891A}"/>
              </a:ext>
            </a:extLst>
          </p:cNvPr>
          <p:cNvSpPr>
            <a:spLocks noGrp="1"/>
          </p:cNvSpPr>
          <p:nvPr>
            <p:ph sz="quarter" idx="17"/>
          </p:nvPr>
        </p:nvSpPr>
        <p:spPr>
          <a:xfrm>
            <a:off x="6714000" y="1635057"/>
            <a:ext cx="4860000" cy="4327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7B0984A6-1157-C94A-A7D7-B208BFE5862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pic>
        <p:nvPicPr>
          <p:cNvPr id="13" name="Graphic 12">
            <a:extLst>
              <a:ext uri="{FF2B5EF4-FFF2-40B4-BE49-F238E27FC236}">
                <a16:creationId xmlns:a16="http://schemas.microsoft.com/office/drawing/2014/main" id="{F5D60DF5-55CD-DE48-A8A3-C6091F8D22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6076" b="80000"/>
          <a:stretch/>
        </p:blipFill>
        <p:spPr>
          <a:xfrm>
            <a:off x="10494334" y="0"/>
            <a:ext cx="1697665" cy="1371600"/>
          </a:xfrm>
          <a:prstGeom prst="rect">
            <a:avLst/>
          </a:prstGeom>
        </p:spPr>
      </p:pic>
      <p:pic>
        <p:nvPicPr>
          <p:cNvPr id="14" name="Graphic 13">
            <a:extLst>
              <a:ext uri="{FF2B5EF4-FFF2-40B4-BE49-F238E27FC236}">
                <a16:creationId xmlns:a16="http://schemas.microsoft.com/office/drawing/2014/main" id="{7C86F4C3-E3C6-0A48-BC37-26422DF1A2A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256271448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hree colum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A966AF5-9457-8648-B0C2-2A094C3145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169526" y="6303529"/>
            <a:ext cx="5388464" cy="180000"/>
          </a:xfrm>
        </p:spPr>
        <p:txBody>
          <a:bodyPr/>
          <a:lstStyle/>
          <a:p>
            <a:br>
              <a:rPr lang="en-US" dirty="0"/>
            </a:br>
            <a:r>
              <a:rPr lang="en-US" dirty="0"/>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7E8F1C8E-5EBE-2A46-8FEA-51DB9F827851}"/>
              </a:ext>
            </a:extLst>
          </p:cNvPr>
          <p:cNvSpPr>
            <a:spLocks noGrp="1"/>
          </p:cNvSpPr>
          <p:nvPr>
            <p:ph sz="quarter" idx="17"/>
          </p:nvPr>
        </p:nvSpPr>
        <p:spPr>
          <a:xfrm>
            <a:off x="8183047" y="1628775"/>
            <a:ext cx="3421577"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F6839E1C-C1C4-2445-9179-2FD096B06676}"/>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2488531740"/>
      </p:ext>
    </p:extLst>
  </p:cSld>
  <p:clrMapOvr>
    <a:masterClrMapping/>
  </p:clrMapOvr>
  <p:extLst>
    <p:ext uri="{DCECCB84-F9BA-43D5-87BE-67443E8EF086}">
      <p15:sldGuideLst xmlns:p15="http://schemas.microsoft.com/office/powerpoint/2012/main">
        <p15:guide id="1" pos="51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three column + side pane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E0C6CD-3E82-D446-8530-01B9588B085F}"/>
              </a:ext>
            </a:extLst>
          </p:cNvPr>
          <p:cNvSpPr/>
          <p:nvPr userDrawn="1"/>
        </p:nvSpPr>
        <p:spPr>
          <a:xfrm>
            <a:off x="8148638" y="0"/>
            <a:ext cx="40433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7343780" cy="430567"/>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169526" y="6247282"/>
            <a:ext cx="5388464" cy="180000"/>
          </a:xfrm>
        </p:spPr>
        <p:txBody>
          <a:bodyPr/>
          <a:lstStyle/>
          <a:p>
            <a:r>
              <a:rPr lang="en-US" dirty="0"/>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7343780" cy="330628"/>
          </a:xfrm>
        </p:spPr>
        <p:txBody>
          <a:bodyPr/>
          <a:lstStyle>
            <a:lvl1pPr>
              <a:defRPr b="0">
                <a:solidFill>
                  <a:schemeClr val="tx1"/>
                </a:solidFill>
              </a:defRPr>
            </a:lvl1pPr>
          </a:lstStyle>
          <a:p>
            <a:pPr lvl="0"/>
            <a:r>
              <a:rPr lang="en-GB"/>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7E8F1C8E-5EBE-2A46-8FEA-51DB9F827851}"/>
              </a:ext>
            </a:extLst>
          </p:cNvPr>
          <p:cNvSpPr>
            <a:spLocks noGrp="1"/>
          </p:cNvSpPr>
          <p:nvPr>
            <p:ph sz="quarter" idx="17"/>
          </p:nvPr>
        </p:nvSpPr>
        <p:spPr>
          <a:xfrm>
            <a:off x="8643938" y="1628775"/>
            <a:ext cx="2960686"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14">
            <a:extLst>
              <a:ext uri="{FF2B5EF4-FFF2-40B4-BE49-F238E27FC236}">
                <a16:creationId xmlns:a16="http://schemas.microsoft.com/office/drawing/2014/main" id="{C8279EFE-9206-AE41-BC9B-1C5FF102058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pic>
        <p:nvPicPr>
          <p:cNvPr id="17" name="Graphic 16">
            <a:extLst>
              <a:ext uri="{FF2B5EF4-FFF2-40B4-BE49-F238E27FC236}">
                <a16:creationId xmlns:a16="http://schemas.microsoft.com/office/drawing/2014/main" id="{9BC40B0F-472B-944C-A9B1-24E380D5531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6076" b="80000"/>
          <a:stretch/>
        </p:blipFill>
        <p:spPr>
          <a:xfrm>
            <a:off x="10494334" y="0"/>
            <a:ext cx="1697665" cy="1371600"/>
          </a:xfrm>
          <a:prstGeom prst="rect">
            <a:avLst/>
          </a:prstGeom>
        </p:spPr>
      </p:pic>
      <p:pic>
        <p:nvPicPr>
          <p:cNvPr id="18" name="Graphic 17">
            <a:extLst>
              <a:ext uri="{FF2B5EF4-FFF2-40B4-BE49-F238E27FC236}">
                <a16:creationId xmlns:a16="http://schemas.microsoft.com/office/drawing/2014/main" id="{DFCC2C7D-BC47-A94F-9C65-6DE53A19D4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402657159"/>
      </p:ext>
    </p:extLst>
  </p:cSld>
  <p:clrMapOvr>
    <a:masterClrMapping/>
  </p:clrMapOvr>
  <p:extLst>
    <p:ext uri="{DCECCB84-F9BA-43D5-87BE-67443E8EF086}">
      <p15:sldGuideLst xmlns:p15="http://schemas.microsoft.com/office/powerpoint/2012/main">
        <p15:guide id="1" pos="51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two column + side  – panel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7343780" cy="430567"/>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7343780" cy="330628"/>
          </a:xfrm>
        </p:spPr>
        <p:txBody>
          <a:bodyPr/>
          <a:lstStyle>
            <a:lvl1pPr>
              <a:defRPr b="0">
                <a:solidFill>
                  <a:schemeClr val="tx1"/>
                </a:solidFill>
              </a:defRPr>
            </a:lvl1pPr>
          </a:lstStyle>
          <a:p>
            <a:pPr lvl="0"/>
            <a:r>
              <a:rPr lang="en-GB"/>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083FC2D4-42B5-4F4D-BEF2-BB775EDAC2D0}"/>
              </a:ext>
            </a:extLst>
          </p:cNvPr>
          <p:cNvSpPr>
            <a:spLocks noGrp="1"/>
          </p:cNvSpPr>
          <p:nvPr>
            <p:ph type="pic" sz="quarter" idx="17"/>
          </p:nvPr>
        </p:nvSpPr>
        <p:spPr>
          <a:xfrm>
            <a:off x="8148638" y="1"/>
            <a:ext cx="4043362" cy="6858000"/>
          </a:xfrm>
          <a:solidFill>
            <a:schemeClr val="bg1">
              <a:lumMod val="85000"/>
            </a:schemeClr>
          </a:solidFill>
        </p:spPr>
        <p:txBody>
          <a:bodyPr/>
          <a:lstStyle/>
          <a:p>
            <a:r>
              <a:rPr lang="en-US"/>
              <a:t>Click icon to add picture</a:t>
            </a:r>
          </a:p>
        </p:txBody>
      </p:sp>
      <p:pic>
        <p:nvPicPr>
          <p:cNvPr id="15" name="Graphic 14">
            <a:extLst>
              <a:ext uri="{FF2B5EF4-FFF2-40B4-BE49-F238E27FC236}">
                <a16:creationId xmlns:a16="http://schemas.microsoft.com/office/drawing/2014/main" id="{351862F3-CBCE-344C-B0A7-0CA7E8DE373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2363938607"/>
      </p:ext>
    </p:extLst>
  </p:cSld>
  <p:clrMapOvr>
    <a:masterClrMapping/>
  </p:clrMapOvr>
  <p:extLst>
    <p:ext uri="{DCECCB84-F9BA-43D5-87BE-67443E8EF086}">
      <p15:sldGuideLst xmlns:p15="http://schemas.microsoft.com/office/powerpoint/2012/main">
        <p15:guide id="1" pos="51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two column + side panel- blue ">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a:xfrm>
            <a:off x="334963" y="338399"/>
            <a:ext cx="7343780" cy="430567"/>
          </a:xfrm>
        </p:spPr>
        <p:txBody>
          <a:bodyPr/>
          <a:lstStyle/>
          <a:p>
            <a:r>
              <a:rPr lang="en-US"/>
              <a:t>Click to edit Master title style</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7343780" cy="330628"/>
          </a:xfrm>
        </p:spPr>
        <p:txBody>
          <a:bodyPr/>
          <a:lstStyle>
            <a:lvl1pPr>
              <a:defRPr b="0">
                <a:solidFill>
                  <a:schemeClr val="tx1"/>
                </a:solidFill>
              </a:defRPr>
            </a:lvl1pPr>
          </a:lstStyle>
          <a:p>
            <a:pPr lvl="0"/>
            <a:r>
              <a:rPr lang="en-GB"/>
              <a:t>Insert subtitle or delete – should be one line maximum</a:t>
            </a:r>
          </a:p>
        </p:txBody>
      </p:sp>
      <p:sp>
        <p:nvSpPr>
          <p:cNvPr id="12" name="Content Placeholder 11">
            <a:extLst>
              <a:ext uri="{FF2B5EF4-FFF2-40B4-BE49-F238E27FC236}">
                <a16:creationId xmlns:a16="http://schemas.microsoft.com/office/drawing/2014/main" id="{52888C16-1E94-9F42-A937-275F113F0AB0}"/>
              </a:ext>
            </a:extLst>
          </p:cNvPr>
          <p:cNvSpPr>
            <a:spLocks noGrp="1"/>
          </p:cNvSpPr>
          <p:nvPr>
            <p:ph sz="quarter" idx="15"/>
          </p:nvPr>
        </p:nvSpPr>
        <p:spPr>
          <a:xfrm>
            <a:off x="334963" y="1628774"/>
            <a:ext cx="3419475"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CFA8D9DB-2582-2F41-ADE4-2C65B94441A5}"/>
              </a:ext>
            </a:extLst>
          </p:cNvPr>
          <p:cNvSpPr>
            <a:spLocks noGrp="1"/>
          </p:cNvSpPr>
          <p:nvPr>
            <p:ph sz="quarter" idx="16"/>
          </p:nvPr>
        </p:nvSpPr>
        <p:spPr>
          <a:xfrm>
            <a:off x="4259268" y="1628774"/>
            <a:ext cx="3419475"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083FC2D4-42B5-4F4D-BEF2-BB775EDAC2D0}"/>
              </a:ext>
            </a:extLst>
          </p:cNvPr>
          <p:cNvSpPr>
            <a:spLocks noGrp="1"/>
          </p:cNvSpPr>
          <p:nvPr>
            <p:ph type="pic" sz="quarter" idx="17"/>
          </p:nvPr>
        </p:nvSpPr>
        <p:spPr>
          <a:xfrm>
            <a:off x="8148638" y="1"/>
            <a:ext cx="4043362" cy="6858000"/>
          </a:xfrm>
          <a:solidFill>
            <a:schemeClr val="tx1">
              <a:lumMod val="85000"/>
            </a:schemeClr>
          </a:solidFill>
        </p:spPr>
        <p:txBody>
          <a:bodyPr/>
          <a:lstStyle>
            <a:lvl1pPr>
              <a:defRPr>
                <a:solidFill>
                  <a:schemeClr val="bg2"/>
                </a:solidFill>
              </a:defRPr>
            </a:lvl1pPr>
          </a:lstStyle>
          <a:p>
            <a:r>
              <a:rPr lang="en-US"/>
              <a:t>Click icon to add picture</a:t>
            </a:r>
          </a:p>
        </p:txBody>
      </p:sp>
      <p:sp>
        <p:nvSpPr>
          <p:cNvPr id="9" name="TextBox 8">
            <a:extLst>
              <a:ext uri="{FF2B5EF4-FFF2-40B4-BE49-F238E27FC236}">
                <a16:creationId xmlns:a16="http://schemas.microsoft.com/office/drawing/2014/main" id="{C06B4E45-3BD6-5F45-8EB1-E2D6A8E7AE91}"/>
              </a:ext>
            </a:extLst>
          </p:cNvPr>
          <p:cNvSpPr txBox="1"/>
          <p:nvPr userDrawn="1"/>
        </p:nvSpPr>
        <p:spPr>
          <a:xfrm>
            <a:off x="347536"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Proxima Nova" panose="02000506030000020004" pitchFamily="2" charset="0"/>
                <a:ea typeface="Arial" charset="0"/>
                <a:cs typeface="Arial" charset="0"/>
              </a:rPr>
              <a:pPr algn="l"/>
              <a:t>‹#›</a:t>
            </a:fld>
            <a:endParaRPr lang="en-US" sz="800" b="0" i="0">
              <a:latin typeface="Proxima Nova" panose="02000506030000020004" pitchFamily="2" charset="0"/>
              <a:ea typeface="Arial" charset="0"/>
              <a:cs typeface="Arial" charset="0"/>
            </a:endParaRPr>
          </a:p>
        </p:txBody>
      </p:sp>
      <p:pic>
        <p:nvPicPr>
          <p:cNvPr id="11" name="Graphic 10">
            <a:extLst>
              <a:ext uri="{FF2B5EF4-FFF2-40B4-BE49-F238E27FC236}">
                <a16:creationId xmlns:a16="http://schemas.microsoft.com/office/drawing/2014/main" id="{A4667275-0EC1-1245-9095-6ABCEE9D5C4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160" t="15833" b="81542"/>
          <a:stretch/>
        </p:blipFill>
        <p:spPr>
          <a:xfrm>
            <a:off x="-35440" y="6149780"/>
            <a:ext cx="1809307" cy="180000"/>
          </a:xfrm>
          <a:prstGeom prst="rect">
            <a:avLst/>
          </a:prstGeom>
        </p:spPr>
      </p:pic>
      <p:sp>
        <p:nvSpPr>
          <p:cNvPr id="17" name="Footer Placeholder 3">
            <a:extLst>
              <a:ext uri="{FF2B5EF4-FFF2-40B4-BE49-F238E27FC236}">
                <a16:creationId xmlns:a16="http://schemas.microsoft.com/office/drawing/2014/main" id="{3C793731-9DBD-EE44-B48F-BAD18D956E2A}"/>
              </a:ext>
            </a:extLst>
          </p:cNvPr>
          <p:cNvSpPr>
            <a:spLocks noGrp="1"/>
          </p:cNvSpPr>
          <p:nvPr>
            <p:ph type="ftr" sz="quarter" idx="3"/>
          </p:nvPr>
        </p:nvSpPr>
        <p:spPr>
          <a:xfrm>
            <a:off x="2286000" y="6440910"/>
            <a:ext cx="5388464" cy="180000"/>
          </a:xfrm>
          <a:prstGeom prst="rect">
            <a:avLst/>
          </a:prstGeom>
        </p:spPr>
        <p:txBody>
          <a:bodyPr vert="horz" lIns="0" tIns="0" rIns="0" bIns="0" rtlCol="0" anchor="b" anchorCtr="0">
            <a:noAutofit/>
          </a:bodyPr>
          <a:lstStyle>
            <a:lvl1pPr algn="l">
              <a:defRPr sz="800" b="0" i="0" baseline="0">
                <a:solidFill>
                  <a:schemeClr val="tx1"/>
                </a:solidFill>
                <a:latin typeface="Proxima Nova" panose="02000506030000020004" pitchFamily="2" charset="0"/>
              </a:defRPr>
            </a:lvl1pPr>
          </a:lstStyle>
          <a:p>
            <a:r>
              <a:rPr lang="en-US">
                <a:latin typeface="Proxima Nova" panose="02000506030000020004" pitchFamily="2" charset="0"/>
              </a:rPr>
              <a:t>source:  Refinitiv LPC</a:t>
            </a:r>
          </a:p>
        </p:txBody>
      </p:sp>
      <p:sp>
        <p:nvSpPr>
          <p:cNvPr id="18" name="TextBox 17">
            <a:extLst>
              <a:ext uri="{FF2B5EF4-FFF2-40B4-BE49-F238E27FC236}">
                <a16:creationId xmlns:a16="http://schemas.microsoft.com/office/drawing/2014/main" id="{88E2A484-7C48-8242-8B8B-8C6CD3D3A7CE}"/>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1" i="0" dirty="0">
                <a:latin typeface="Proxima Nova Semibold" panose="02000506030000020004" pitchFamily="2" charset="0"/>
              </a:rPr>
              <a:t>An LSEG Business</a:t>
            </a:r>
          </a:p>
        </p:txBody>
      </p:sp>
    </p:spTree>
    <p:extLst>
      <p:ext uri="{BB962C8B-B14F-4D97-AF65-F5344CB8AC3E}">
        <p14:creationId xmlns:p14="http://schemas.microsoft.com/office/powerpoint/2010/main" val="25948819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13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four column">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E81D9712-1E13-3748-8CED-E3EFEBEF4B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5" name="Text Placeholder 4">
            <a:extLst>
              <a:ext uri="{FF2B5EF4-FFF2-40B4-BE49-F238E27FC236}">
                <a16:creationId xmlns:a16="http://schemas.microsoft.com/office/drawing/2014/main" id="{1C4C3A6E-A051-CC4E-A53B-B7C50B107A8A}"/>
              </a:ext>
            </a:extLst>
          </p:cNvPr>
          <p:cNvSpPr>
            <a:spLocks noGrp="1"/>
          </p:cNvSpPr>
          <p:nvPr>
            <p:ph type="body" sz="quarter" idx="11"/>
          </p:nvPr>
        </p:nvSpPr>
        <p:spPr>
          <a:xfrm>
            <a:off x="334963" y="3784920"/>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a:t>Insert subtitle or delete – should be one line maximum</a:t>
            </a:r>
          </a:p>
        </p:txBody>
      </p:sp>
      <p:sp>
        <p:nvSpPr>
          <p:cNvPr id="6" name="Text Placeholder 5">
            <a:extLst>
              <a:ext uri="{FF2B5EF4-FFF2-40B4-BE49-F238E27FC236}">
                <a16:creationId xmlns:a16="http://schemas.microsoft.com/office/drawing/2014/main" id="{1F3A7A7B-AEA7-084D-8C54-32536C45B010}"/>
              </a:ext>
            </a:extLst>
          </p:cNvPr>
          <p:cNvSpPr>
            <a:spLocks noGrp="1"/>
          </p:cNvSpPr>
          <p:nvPr>
            <p:ph type="body" sz="quarter" idx="13"/>
          </p:nvPr>
        </p:nvSpPr>
        <p:spPr>
          <a:xfrm>
            <a:off x="3251517" y="3784921"/>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EFBD146C-8D78-5C48-A786-463D132DCD18}"/>
              </a:ext>
            </a:extLst>
          </p:cNvPr>
          <p:cNvSpPr>
            <a:spLocks noGrp="1"/>
          </p:cNvSpPr>
          <p:nvPr>
            <p:ph type="body" sz="quarter" idx="14"/>
          </p:nvPr>
        </p:nvSpPr>
        <p:spPr>
          <a:xfrm>
            <a:off x="9084625" y="3784921"/>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5">
            <a:extLst>
              <a:ext uri="{FF2B5EF4-FFF2-40B4-BE49-F238E27FC236}">
                <a16:creationId xmlns:a16="http://schemas.microsoft.com/office/drawing/2014/main" id="{A0AF05F5-AC42-4645-BF3A-A0BFC453580D}"/>
              </a:ext>
            </a:extLst>
          </p:cNvPr>
          <p:cNvSpPr>
            <a:spLocks noGrp="1"/>
          </p:cNvSpPr>
          <p:nvPr>
            <p:ph type="body" sz="quarter" idx="15"/>
          </p:nvPr>
        </p:nvSpPr>
        <p:spPr>
          <a:xfrm>
            <a:off x="6168071" y="3784921"/>
            <a:ext cx="2520000" cy="2165029"/>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4">
            <a:extLst>
              <a:ext uri="{FF2B5EF4-FFF2-40B4-BE49-F238E27FC236}">
                <a16:creationId xmlns:a16="http://schemas.microsoft.com/office/drawing/2014/main" id="{E436995A-0C06-7348-A6DD-8607BFFDD6C7}"/>
              </a:ext>
            </a:extLst>
          </p:cNvPr>
          <p:cNvSpPr>
            <a:spLocks noGrp="1"/>
          </p:cNvSpPr>
          <p:nvPr>
            <p:ph type="body" sz="quarter" idx="16"/>
          </p:nvPr>
        </p:nvSpPr>
        <p:spPr>
          <a:xfrm>
            <a:off x="334963" y="1628775"/>
            <a:ext cx="10477500" cy="18002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2" name="Straight Connector 11">
            <a:extLst>
              <a:ext uri="{FF2B5EF4-FFF2-40B4-BE49-F238E27FC236}">
                <a16:creationId xmlns:a16="http://schemas.microsoft.com/office/drawing/2014/main" id="{F892E86E-7DB3-ED4F-9D05-886FB8B14739}"/>
              </a:ext>
            </a:extLst>
          </p:cNvPr>
          <p:cNvCxnSpPr>
            <a:cxnSpLocks/>
          </p:cNvCxnSpPr>
          <p:nvPr userDrawn="1"/>
        </p:nvCxnSpPr>
        <p:spPr>
          <a:xfrm>
            <a:off x="334964"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978440-E2F7-DA47-8C50-89DC99F94747}"/>
              </a:ext>
            </a:extLst>
          </p:cNvPr>
          <p:cNvCxnSpPr>
            <a:cxnSpLocks/>
          </p:cNvCxnSpPr>
          <p:nvPr userDrawn="1"/>
        </p:nvCxnSpPr>
        <p:spPr>
          <a:xfrm>
            <a:off x="3228634"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0A0D86-02F4-3742-983F-E2F7B4F5A14D}"/>
              </a:ext>
            </a:extLst>
          </p:cNvPr>
          <p:cNvCxnSpPr>
            <a:cxnSpLocks/>
          </p:cNvCxnSpPr>
          <p:nvPr userDrawn="1"/>
        </p:nvCxnSpPr>
        <p:spPr>
          <a:xfrm>
            <a:off x="6145454"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16C87C-EE20-8B4E-9A7A-99E32D37052C}"/>
              </a:ext>
            </a:extLst>
          </p:cNvPr>
          <p:cNvCxnSpPr>
            <a:cxnSpLocks/>
          </p:cNvCxnSpPr>
          <p:nvPr userDrawn="1"/>
        </p:nvCxnSpPr>
        <p:spPr>
          <a:xfrm>
            <a:off x="9073849" y="3775900"/>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04DC52E7-DC72-814D-A382-CEFA131347F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394575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 four column">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4CFA4D46-56B3-FB49-96BE-23CAB301CE3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5" name="Text Placeholder 4">
            <a:extLst>
              <a:ext uri="{FF2B5EF4-FFF2-40B4-BE49-F238E27FC236}">
                <a16:creationId xmlns:a16="http://schemas.microsoft.com/office/drawing/2014/main" id="{1C4C3A6E-A051-CC4E-A53B-B7C50B107A8A}"/>
              </a:ext>
            </a:extLst>
          </p:cNvPr>
          <p:cNvSpPr>
            <a:spLocks noGrp="1"/>
          </p:cNvSpPr>
          <p:nvPr>
            <p:ph type="body" sz="quarter" idx="11"/>
          </p:nvPr>
        </p:nvSpPr>
        <p:spPr>
          <a:xfrm>
            <a:off x="334963" y="3969949"/>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a:t>Insert subtitle or delete – should be one line maximum</a:t>
            </a:r>
          </a:p>
        </p:txBody>
      </p:sp>
      <p:sp>
        <p:nvSpPr>
          <p:cNvPr id="6" name="Text Placeholder 5">
            <a:extLst>
              <a:ext uri="{FF2B5EF4-FFF2-40B4-BE49-F238E27FC236}">
                <a16:creationId xmlns:a16="http://schemas.microsoft.com/office/drawing/2014/main" id="{1F3A7A7B-AEA7-084D-8C54-32536C45B010}"/>
              </a:ext>
            </a:extLst>
          </p:cNvPr>
          <p:cNvSpPr>
            <a:spLocks noGrp="1"/>
          </p:cNvSpPr>
          <p:nvPr>
            <p:ph type="body" sz="quarter" idx="13"/>
          </p:nvPr>
        </p:nvSpPr>
        <p:spPr>
          <a:xfrm>
            <a:off x="3251517" y="3969950"/>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EFBD146C-8D78-5C48-A786-463D132DCD18}"/>
              </a:ext>
            </a:extLst>
          </p:cNvPr>
          <p:cNvSpPr>
            <a:spLocks noGrp="1"/>
          </p:cNvSpPr>
          <p:nvPr>
            <p:ph type="body" sz="quarter" idx="14"/>
          </p:nvPr>
        </p:nvSpPr>
        <p:spPr>
          <a:xfrm>
            <a:off x="9084625" y="3969950"/>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5">
            <a:extLst>
              <a:ext uri="{FF2B5EF4-FFF2-40B4-BE49-F238E27FC236}">
                <a16:creationId xmlns:a16="http://schemas.microsoft.com/office/drawing/2014/main" id="{A0AF05F5-AC42-4645-BF3A-A0BFC453580D}"/>
              </a:ext>
            </a:extLst>
          </p:cNvPr>
          <p:cNvSpPr>
            <a:spLocks noGrp="1"/>
          </p:cNvSpPr>
          <p:nvPr>
            <p:ph type="body" sz="quarter" idx="15"/>
          </p:nvPr>
        </p:nvSpPr>
        <p:spPr>
          <a:xfrm>
            <a:off x="6168071" y="3969950"/>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a:extLst>
              <a:ext uri="{FF2B5EF4-FFF2-40B4-BE49-F238E27FC236}">
                <a16:creationId xmlns:a16="http://schemas.microsoft.com/office/drawing/2014/main" id="{1B2E3C6B-B066-BD4D-BD8F-AEF5C3154448}"/>
              </a:ext>
            </a:extLst>
          </p:cNvPr>
          <p:cNvSpPr>
            <a:spLocks noGrp="1"/>
          </p:cNvSpPr>
          <p:nvPr>
            <p:ph type="body" sz="quarter" idx="16"/>
          </p:nvPr>
        </p:nvSpPr>
        <p:spPr>
          <a:xfrm>
            <a:off x="334963" y="1645323"/>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5">
            <a:extLst>
              <a:ext uri="{FF2B5EF4-FFF2-40B4-BE49-F238E27FC236}">
                <a16:creationId xmlns:a16="http://schemas.microsoft.com/office/drawing/2014/main" id="{562577E4-E735-A645-A35C-DB168D30E438}"/>
              </a:ext>
            </a:extLst>
          </p:cNvPr>
          <p:cNvSpPr>
            <a:spLocks noGrp="1"/>
          </p:cNvSpPr>
          <p:nvPr>
            <p:ph type="body" sz="quarter" idx="17"/>
          </p:nvPr>
        </p:nvSpPr>
        <p:spPr>
          <a:xfrm>
            <a:off x="3251517" y="1645324"/>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5">
            <a:extLst>
              <a:ext uri="{FF2B5EF4-FFF2-40B4-BE49-F238E27FC236}">
                <a16:creationId xmlns:a16="http://schemas.microsoft.com/office/drawing/2014/main" id="{7E8F0DDB-C087-EE4C-8589-6E0C497A3AE4}"/>
              </a:ext>
            </a:extLst>
          </p:cNvPr>
          <p:cNvSpPr>
            <a:spLocks noGrp="1"/>
          </p:cNvSpPr>
          <p:nvPr>
            <p:ph type="body" sz="quarter" idx="18"/>
          </p:nvPr>
        </p:nvSpPr>
        <p:spPr>
          <a:xfrm>
            <a:off x="9084625" y="1645324"/>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5">
            <a:extLst>
              <a:ext uri="{FF2B5EF4-FFF2-40B4-BE49-F238E27FC236}">
                <a16:creationId xmlns:a16="http://schemas.microsoft.com/office/drawing/2014/main" id="{8DC131A3-69C1-8345-B1E7-17A9B04A1502}"/>
              </a:ext>
            </a:extLst>
          </p:cNvPr>
          <p:cNvSpPr>
            <a:spLocks noGrp="1"/>
          </p:cNvSpPr>
          <p:nvPr>
            <p:ph type="body" sz="quarter" idx="19"/>
          </p:nvPr>
        </p:nvSpPr>
        <p:spPr>
          <a:xfrm>
            <a:off x="6168071" y="1645324"/>
            <a:ext cx="2520000" cy="1980000"/>
          </a:xfrm>
        </p:spPr>
        <p:txBody>
          <a:bodyPr tIns="108000"/>
          <a:lstStyle>
            <a:lvl1pPr>
              <a:defRPr sz="1400"/>
            </a:lvl1pPr>
            <a:lvl2pP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BF91A338-D8DB-364F-9932-1077CC083DDF}"/>
              </a:ext>
            </a:extLst>
          </p:cNvPr>
          <p:cNvCxnSpPr>
            <a:cxnSpLocks/>
          </p:cNvCxnSpPr>
          <p:nvPr userDrawn="1"/>
        </p:nvCxnSpPr>
        <p:spPr>
          <a:xfrm>
            <a:off x="334964"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7E1FE1-F65B-D148-9DAF-09B702B8E333}"/>
              </a:ext>
            </a:extLst>
          </p:cNvPr>
          <p:cNvCxnSpPr>
            <a:cxnSpLocks/>
          </p:cNvCxnSpPr>
          <p:nvPr userDrawn="1"/>
        </p:nvCxnSpPr>
        <p:spPr>
          <a:xfrm>
            <a:off x="3228634"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A3A483-05A7-BA4D-B90D-CE38C83415BB}"/>
              </a:ext>
            </a:extLst>
          </p:cNvPr>
          <p:cNvCxnSpPr>
            <a:cxnSpLocks/>
          </p:cNvCxnSpPr>
          <p:nvPr userDrawn="1"/>
        </p:nvCxnSpPr>
        <p:spPr>
          <a:xfrm>
            <a:off x="6145454"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4CE45B-5F21-8846-A11F-183B4D11A43C}"/>
              </a:ext>
            </a:extLst>
          </p:cNvPr>
          <p:cNvCxnSpPr>
            <a:cxnSpLocks/>
          </p:cNvCxnSpPr>
          <p:nvPr userDrawn="1"/>
        </p:nvCxnSpPr>
        <p:spPr>
          <a:xfrm>
            <a:off x="9073849" y="1645324"/>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9D0471-3032-9343-B738-EFCA32D5549E}"/>
              </a:ext>
            </a:extLst>
          </p:cNvPr>
          <p:cNvCxnSpPr>
            <a:cxnSpLocks/>
          </p:cNvCxnSpPr>
          <p:nvPr userDrawn="1"/>
        </p:nvCxnSpPr>
        <p:spPr>
          <a:xfrm>
            <a:off x="334964"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F2DC26-A09E-C943-B4BE-0E148F08DBA3}"/>
              </a:ext>
            </a:extLst>
          </p:cNvPr>
          <p:cNvCxnSpPr>
            <a:cxnSpLocks/>
          </p:cNvCxnSpPr>
          <p:nvPr userDrawn="1"/>
        </p:nvCxnSpPr>
        <p:spPr>
          <a:xfrm>
            <a:off x="3228634"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85D8CD-8C33-294B-8BB1-E8EB2DC84D8F}"/>
              </a:ext>
            </a:extLst>
          </p:cNvPr>
          <p:cNvCxnSpPr>
            <a:cxnSpLocks/>
          </p:cNvCxnSpPr>
          <p:nvPr userDrawn="1"/>
        </p:nvCxnSpPr>
        <p:spPr>
          <a:xfrm>
            <a:off x="6145454"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C96855-36A2-EC4D-95D4-CA89CE030E39}"/>
              </a:ext>
            </a:extLst>
          </p:cNvPr>
          <p:cNvCxnSpPr>
            <a:cxnSpLocks/>
          </p:cNvCxnSpPr>
          <p:nvPr userDrawn="1"/>
        </p:nvCxnSpPr>
        <p:spPr>
          <a:xfrm>
            <a:off x="9073849" y="3960929"/>
            <a:ext cx="2519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C809F0A-B034-F74A-972C-A72BE1261A0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348339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lding slide – 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9754BDA-6850-0740-B86F-07E8217E0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FF870D30-3C8D-DA4D-BF7F-6299566F81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86526" y="1809000"/>
            <a:ext cx="7209663" cy="3235833"/>
          </a:xfrm>
          <a:prstGeom prst="rect">
            <a:avLst/>
          </a:prstGeom>
        </p:spPr>
      </p:pic>
    </p:spTree>
    <p:extLst>
      <p:ext uri="{BB962C8B-B14F-4D97-AF65-F5344CB8AC3E}">
        <p14:creationId xmlns:p14="http://schemas.microsoft.com/office/powerpoint/2010/main" val="33430046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a:t>Insert subtitle or delete – should be one line maximum</a:t>
            </a:r>
          </a:p>
        </p:txBody>
      </p:sp>
    </p:spTree>
    <p:extLst>
      <p:ext uri="{BB962C8B-B14F-4D97-AF65-F5344CB8AC3E}">
        <p14:creationId xmlns:p14="http://schemas.microsoft.com/office/powerpoint/2010/main" val="330005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Tree>
    <p:extLst>
      <p:ext uri="{BB962C8B-B14F-4D97-AF65-F5344CB8AC3E}">
        <p14:creationId xmlns:p14="http://schemas.microsoft.com/office/powerpoint/2010/main" val="164632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Page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8FA132E-A203-DB4F-BE37-0DA77113CB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746A126-B22E-6041-A1E2-E27940DB44AC}"/>
              </a:ext>
            </a:extLst>
          </p:cNvPr>
          <p:cNvSpPr txBox="1"/>
          <p:nvPr userDrawn="1"/>
        </p:nvSpPr>
        <p:spPr>
          <a:xfrm>
            <a:off x="334963" y="2465407"/>
            <a:ext cx="4862070" cy="1015663"/>
          </a:xfrm>
          <a:prstGeom prst="rect">
            <a:avLst/>
          </a:prstGeom>
          <a:noFill/>
        </p:spPr>
        <p:txBody>
          <a:bodyPr wrap="square" lIns="0" tIns="0" rIns="0" bIns="0" rtlCol="0">
            <a:noAutofit/>
          </a:bodyPr>
          <a:lstStyle/>
          <a:p>
            <a:r>
              <a:rPr lang="en-US" sz="6000" b="1" i="0">
                <a:solidFill>
                  <a:schemeClr val="bg1"/>
                </a:solidFill>
                <a:latin typeface="Proxima Nova" panose="02000506030000020004" pitchFamily="2" charset="0"/>
              </a:rPr>
              <a:t>Thank you</a:t>
            </a:r>
          </a:p>
        </p:txBody>
      </p:sp>
      <p:sp>
        <p:nvSpPr>
          <p:cNvPr id="5" name="TextBox 4">
            <a:extLst>
              <a:ext uri="{FF2B5EF4-FFF2-40B4-BE49-F238E27FC236}">
                <a16:creationId xmlns:a16="http://schemas.microsoft.com/office/drawing/2014/main" id="{7FA01DBC-3D9D-A04C-BA59-D389CCC49B40}"/>
              </a:ext>
            </a:extLst>
          </p:cNvPr>
          <p:cNvSpPr txBox="1"/>
          <p:nvPr userDrawn="1"/>
        </p:nvSpPr>
        <p:spPr>
          <a:xfrm>
            <a:off x="334963" y="6162348"/>
            <a:ext cx="3060000" cy="360000"/>
          </a:xfrm>
          <a:prstGeom prst="rect">
            <a:avLst/>
          </a:prstGeom>
          <a:noFill/>
        </p:spPr>
        <p:txBody>
          <a:bodyPr wrap="square" lIns="0" tIns="0" rIns="0" bIns="0" rtlCol="0" anchor="b" anchorCtr="0">
            <a:noAutofit/>
          </a:bodyPr>
          <a:lstStyle/>
          <a:p>
            <a:pPr algn="l"/>
            <a:r>
              <a:rPr lang="en-US" sz="1000" b="1" i="0" dirty="0">
                <a:solidFill>
                  <a:schemeClr val="bg1"/>
                </a:solidFill>
                <a:latin typeface="Proxima Nova Semibold" panose="02000506030000020004" pitchFamily="2" charset="0"/>
              </a:rPr>
              <a:t>An LSEG Business</a:t>
            </a:r>
          </a:p>
        </p:txBody>
      </p:sp>
      <p:pic>
        <p:nvPicPr>
          <p:cNvPr id="6" name="Graphic 5">
            <a:extLst>
              <a:ext uri="{FF2B5EF4-FFF2-40B4-BE49-F238E27FC236}">
                <a16:creationId xmlns:a16="http://schemas.microsoft.com/office/drawing/2014/main" id="{10B1E386-443E-1548-8364-939FC50CCD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6398137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head and Content 2-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608" y="1494536"/>
            <a:ext cx="547725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7882" y="1494536"/>
            <a:ext cx="547725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1"/>
          </p:nvPr>
        </p:nvSpPr>
        <p:spPr>
          <a:xfrm>
            <a:off x="292607" y="6250298"/>
            <a:ext cx="2906332" cy="244475"/>
          </a:xfrm>
        </p:spPr>
        <p:txBody>
          <a:bodyPr anchor="t"/>
          <a:lstStyle>
            <a:lvl1pPr>
              <a:defRPr sz="1000">
                <a:latin typeface="+mj-lt"/>
              </a:defRPr>
            </a:lvl1pPr>
          </a:lstStyle>
          <a:p>
            <a:r>
              <a:rPr lang="en-US" dirty="0"/>
              <a:t>Source:  Refinitiv LPC</a:t>
            </a:r>
          </a:p>
        </p:txBody>
      </p:sp>
      <p:sp>
        <p:nvSpPr>
          <p:cNvPr id="12"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p>
        </p:txBody>
      </p:sp>
      <p:sp>
        <p:nvSpPr>
          <p:cNvPr id="13" name="Text Placeholder 2">
            <a:extLst>
              <a:ext uri="{FF2B5EF4-FFF2-40B4-BE49-F238E27FC236}">
                <a16:creationId xmlns:a16="http://schemas.microsoft.com/office/drawing/2014/main" id="{EA780704-18EC-CC4B-B26F-DE1A4800B0B1}"/>
              </a:ext>
            </a:extLst>
          </p:cNvPr>
          <p:cNvSpPr>
            <a:spLocks noGrp="1"/>
          </p:cNvSpPr>
          <p:nvPr>
            <p:ph type="body" idx="13"/>
          </p:nvPr>
        </p:nvSpPr>
        <p:spPr>
          <a:xfrm>
            <a:off x="296862" y="663212"/>
            <a:ext cx="11594592" cy="321710"/>
          </a:xfrm>
        </p:spPr>
        <p:txBody>
          <a:bodyPr vert="horz" lIns="0" tIns="0" rIns="0" bIns="0" rtlCol="0" anchor="t" anchorCtr="0">
            <a:noAutofit/>
          </a:bodyPr>
          <a:lstStyle>
            <a:lvl1pPr>
              <a:defRPr lang="en-US" sz="1200" b="1" i="0" dirty="0" smtClean="0">
                <a:solidFill>
                  <a:schemeClr val="tx1"/>
                </a:solidFill>
                <a:latin typeface="Arial Bold" charset="0"/>
                <a:ea typeface="Arial Bold" charset="0"/>
                <a:cs typeface="Arial Bold" charset="0"/>
              </a:defRPr>
            </a:lvl1pPr>
          </a:lstStyle>
          <a:p>
            <a:pPr lvl="0">
              <a:lnSpc>
                <a:spcPct val="90000"/>
              </a:lnSpc>
              <a:spcBef>
                <a:spcPct val="0"/>
              </a:spcBef>
            </a:pPr>
            <a:r>
              <a:rPr lang="en-US"/>
              <a:t>Click to edit Master text styles</a:t>
            </a:r>
          </a:p>
        </p:txBody>
      </p:sp>
      <p:cxnSp>
        <p:nvCxnSpPr>
          <p:cNvPr id="9" name="Straight Connector 8"/>
          <p:cNvCxnSpPr/>
          <p:nvPr userDrawn="1"/>
        </p:nvCxnSpPr>
        <p:spPr>
          <a:xfrm>
            <a:off x="292607" y="1401763"/>
            <a:ext cx="54772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09944" y="1401763"/>
            <a:ext cx="54772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529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ubhead and Content 1-Co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2607" y="1494697"/>
            <a:ext cx="11594592" cy="4572000"/>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charset="0"/>
              <a:buChar char="•"/>
              <a:tabLst/>
              <a:defRPr sz="1600" b="0" i="0">
                <a:latin typeface="Arial" charset="0"/>
              </a:defRPr>
            </a:lvl1pPr>
            <a:lvl2pPr marL="0" marR="0" indent="0" algn="l" defTabSz="914400" rtl="0" eaLnBrk="1" fontAlgn="auto" latinLnBrk="0" hangingPunct="1">
              <a:lnSpc>
                <a:spcPct val="100000"/>
              </a:lnSpc>
              <a:spcBef>
                <a:spcPts val="0"/>
              </a:spcBef>
              <a:spcAft>
                <a:spcPts val="600"/>
              </a:spcAft>
              <a:buClrTx/>
              <a:buSzTx/>
              <a:buFont typeface="System Font Regular"/>
              <a:buNone/>
              <a:tabLst/>
              <a:defRPr sz="1600" b="0" i="0">
                <a:latin typeface="Arial" charset="0"/>
              </a:defRPr>
            </a:lvl2pPr>
            <a:lvl3pPr marL="342900" marR="0" indent="-171450" algn="l" defTabSz="914400" rtl="0" eaLnBrk="1" fontAlgn="auto" latinLnBrk="0" hangingPunct="1">
              <a:lnSpc>
                <a:spcPct val="100000"/>
              </a:lnSpc>
              <a:spcBef>
                <a:spcPts val="0"/>
              </a:spcBef>
              <a:spcAft>
                <a:spcPts val="600"/>
              </a:spcAft>
              <a:buClrTx/>
              <a:buSzTx/>
              <a:buFont typeface="System Font Regular"/>
              <a:buChar char="–"/>
              <a:tabLst/>
              <a:defRPr sz="1600" b="0" i="0">
                <a:latin typeface="Arial" charset="0"/>
              </a:defRPr>
            </a:lvl3pPr>
            <a:lvl4pPr marL="51435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4pPr>
            <a:lvl5pPr marL="685800" marR="0" indent="-171450" algn="l" defTabSz="914400" rtl="0" eaLnBrk="1" fontAlgn="auto" latinLnBrk="0" hangingPunct="1">
              <a:lnSpc>
                <a:spcPct val="100000"/>
              </a:lnSpc>
              <a:spcBef>
                <a:spcPts val="0"/>
              </a:spcBef>
              <a:spcAft>
                <a:spcPts val="600"/>
              </a:spcAft>
              <a:buClrTx/>
              <a:buSzTx/>
              <a:buFont typeface="System Font Regular"/>
              <a:buChar char="–"/>
              <a:tabLst/>
              <a:defRPr b="0" i="0">
                <a:latin typeface="Arial" charset="0"/>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Edit Master text styles</a:t>
            </a:r>
          </a:p>
          <a:p>
            <a:pPr marL="171450" marR="0" lvl="1"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Second level</a:t>
            </a:r>
          </a:p>
          <a:p>
            <a:pPr marL="342900" marR="0" lvl="2"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Third level</a:t>
            </a:r>
          </a:p>
          <a:p>
            <a:pPr marL="514350" marR="0" lvl="3"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Fourth level</a:t>
            </a:r>
          </a:p>
          <a:p>
            <a:pPr marL="685800" marR="0" lvl="4" indent="-171450" algn="l" defTabSz="914400" rtl="0" eaLnBrk="1" fontAlgn="auto" latinLnBrk="0" hangingPunct="1">
              <a:lnSpc>
                <a:spcPct val="100000"/>
              </a:lnSpc>
              <a:spcBef>
                <a:spcPts val="0"/>
              </a:spcBef>
              <a:spcAft>
                <a:spcPts val="600"/>
              </a:spcAft>
              <a:buClrTx/>
              <a:buSzTx/>
              <a:buFont typeface="System Font Regular"/>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Fifth level</a:t>
            </a:r>
          </a:p>
        </p:txBody>
      </p:sp>
      <p:sp>
        <p:nvSpPr>
          <p:cNvPr id="7" name="Title 1"/>
          <p:cNvSpPr>
            <a:spLocks noGrp="1"/>
          </p:cNvSpPr>
          <p:nvPr>
            <p:ph type="title"/>
          </p:nvPr>
        </p:nvSpPr>
        <p:spPr>
          <a:xfrm>
            <a:off x="292609" y="310897"/>
            <a:ext cx="11594592" cy="352315"/>
          </a:xfrm>
        </p:spPr>
        <p:txBody>
          <a:bodyPr/>
          <a:lstStyle>
            <a:lvl1pPr>
              <a:defRPr>
                <a:solidFill>
                  <a:schemeClr val="tx2"/>
                </a:solidFill>
              </a:defRPr>
            </a:lvl1pPr>
          </a:lstStyle>
          <a:p>
            <a:r>
              <a:rPr lang="en-US"/>
              <a:t>Click to edit Master title style</a:t>
            </a:r>
          </a:p>
        </p:txBody>
      </p:sp>
      <p:sp>
        <p:nvSpPr>
          <p:cNvPr id="9" name="Text Placeholder 2">
            <a:extLst>
              <a:ext uri="{FF2B5EF4-FFF2-40B4-BE49-F238E27FC236}">
                <a16:creationId xmlns:a16="http://schemas.microsoft.com/office/drawing/2014/main" id="{EA780704-18EC-CC4B-B26F-DE1A4800B0B1}"/>
              </a:ext>
            </a:extLst>
          </p:cNvPr>
          <p:cNvSpPr>
            <a:spLocks noGrp="1"/>
          </p:cNvSpPr>
          <p:nvPr>
            <p:ph type="body" idx="13"/>
          </p:nvPr>
        </p:nvSpPr>
        <p:spPr>
          <a:xfrm>
            <a:off x="296862" y="663212"/>
            <a:ext cx="11594592" cy="321710"/>
          </a:xfrm>
        </p:spPr>
        <p:txBody>
          <a:bodyPr vert="horz" lIns="0" tIns="0" rIns="0" bIns="0" rtlCol="0" anchor="t" anchorCtr="0">
            <a:noAutofit/>
          </a:bodyPr>
          <a:lstStyle>
            <a:lvl1pPr>
              <a:defRPr lang="en-US" sz="1200" b="1" i="0" dirty="0" smtClean="0">
                <a:solidFill>
                  <a:schemeClr val="tx1"/>
                </a:solidFill>
                <a:latin typeface="Arial Bold" charset="0"/>
                <a:ea typeface="Arial Bold" charset="0"/>
                <a:cs typeface="Arial Bold" charset="0"/>
              </a:defRPr>
            </a:lvl1pPr>
          </a:lstStyle>
          <a:p>
            <a:pPr lvl="0">
              <a:lnSpc>
                <a:spcPct val="90000"/>
              </a:lnSpc>
              <a:spcBef>
                <a:spcPct val="0"/>
              </a:spcBef>
            </a:pPr>
            <a:r>
              <a:rPr lang="en-US"/>
              <a:t>Click to edit Master text styles</a:t>
            </a:r>
          </a:p>
        </p:txBody>
      </p:sp>
      <p:cxnSp>
        <p:nvCxnSpPr>
          <p:cNvPr id="4" name="Straight Connector 3"/>
          <p:cNvCxnSpPr/>
          <p:nvPr userDrawn="1"/>
        </p:nvCxnSpPr>
        <p:spPr>
          <a:xfrm>
            <a:off x="292607" y="1401763"/>
            <a:ext cx="1160253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89653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White Background Light Bul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07524" y="177801"/>
            <a:ext cx="6260494" cy="2607330"/>
          </a:xfrm>
        </p:spPr>
        <p:txBody>
          <a:bodyPr anchor="b">
            <a:noAutofit/>
          </a:bodyPr>
          <a:lstStyle>
            <a:lvl1pPr algn="l">
              <a:lnSpc>
                <a:spcPct val="80000"/>
              </a:lnSpc>
              <a:defRPr sz="6000">
                <a:solidFill>
                  <a:schemeClr val="tx2"/>
                </a:solidFill>
              </a:defRPr>
            </a:lvl1pPr>
          </a:lstStyle>
          <a:p>
            <a:r>
              <a:rPr lang="en-US"/>
              <a:t>Click to edit </a:t>
            </a:r>
            <a:br>
              <a:rPr lang="en-US"/>
            </a:br>
            <a:r>
              <a:rPr lang="en-US"/>
              <a:t>Master title style</a:t>
            </a:r>
          </a:p>
        </p:txBody>
      </p:sp>
      <p:sp>
        <p:nvSpPr>
          <p:cNvPr id="7" name="Subtitle 2"/>
          <p:cNvSpPr>
            <a:spLocks noGrp="1"/>
          </p:cNvSpPr>
          <p:nvPr>
            <p:ph type="subTitle" idx="1"/>
          </p:nvPr>
        </p:nvSpPr>
        <p:spPr>
          <a:xfrm>
            <a:off x="329184" y="2797832"/>
            <a:ext cx="6257883" cy="731520"/>
          </a:xfrm>
        </p:spPr>
        <p:txBody>
          <a:bodyPr anchor="t">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2"/>
          <p:cNvSpPr>
            <a:spLocks noGrp="1"/>
          </p:cNvSpPr>
          <p:nvPr>
            <p:ph type="dt" idx="10"/>
          </p:nvPr>
        </p:nvSpPr>
        <p:spPr>
          <a:xfrm>
            <a:off x="326572" y="4019440"/>
            <a:ext cx="3508827" cy="400160"/>
          </a:xfrm>
          <a:prstGeom prst="rect">
            <a:avLst/>
          </a:prstGeom>
        </p:spPr>
        <p:txBody>
          <a:bodyPr vert="horz" lIns="0" tIns="0" rIns="0" bIns="0" rtlCol="0">
            <a:noAutofit/>
          </a:bodyPr>
          <a:lstStyle>
            <a:lvl1pPr algn="l">
              <a:defRPr sz="1200" b="1" i="0">
                <a:solidFill>
                  <a:schemeClr val="tx1"/>
                </a:solidFill>
                <a:latin typeface="Proxima Nova Regular" charset="0"/>
              </a:defRPr>
            </a:lvl1pPr>
          </a:lstStyle>
          <a:p>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5944" y="0"/>
            <a:ext cx="3628370" cy="5158231"/>
          </a:xfrm>
          <a:prstGeom prst="rect">
            <a:avLst/>
          </a:prstGeom>
        </p:spPr>
      </p:pic>
      <p:pic>
        <p:nvPicPr>
          <p:cNvPr id="12" name="Picture 11">
            <a:extLst>
              <a:ext uri="{FF2B5EF4-FFF2-40B4-BE49-F238E27FC236}">
                <a16:creationId xmlns:a16="http://schemas.microsoft.com/office/drawing/2014/main" id="{939A49A3-3605-40D1-9E54-4804D7109E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75490" y="6099908"/>
            <a:ext cx="1616510" cy="682004"/>
          </a:xfrm>
          <a:prstGeom prst="rect">
            <a:avLst/>
          </a:prstGeom>
        </p:spPr>
      </p:pic>
    </p:spTree>
    <p:extLst>
      <p:ext uri="{BB962C8B-B14F-4D97-AF65-F5344CB8AC3E}">
        <p14:creationId xmlns:p14="http://schemas.microsoft.com/office/powerpoint/2010/main" val="25303788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 two colum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CB783DB-1824-DB4F-8EBE-6D58C31CE0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15" name="Content Placeholder 14">
            <a:extLst>
              <a:ext uri="{FF2B5EF4-FFF2-40B4-BE49-F238E27FC236}">
                <a16:creationId xmlns:a16="http://schemas.microsoft.com/office/drawing/2014/main" id="{D72C2BB5-3142-1248-A532-BA5A5B772A74}"/>
              </a:ext>
            </a:extLst>
          </p:cNvPr>
          <p:cNvSpPr>
            <a:spLocks noGrp="1"/>
          </p:cNvSpPr>
          <p:nvPr>
            <p:ph sz="quarter" idx="16"/>
          </p:nvPr>
        </p:nvSpPr>
        <p:spPr>
          <a:xfrm>
            <a:off x="334962" y="1628775"/>
            <a:ext cx="5605272" cy="45210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64CDA28-7A04-734A-8439-508D1DA5891A}"/>
              </a:ext>
            </a:extLst>
          </p:cNvPr>
          <p:cNvSpPr>
            <a:spLocks noGrp="1"/>
          </p:cNvSpPr>
          <p:nvPr>
            <p:ph sz="quarter" idx="17"/>
          </p:nvPr>
        </p:nvSpPr>
        <p:spPr>
          <a:xfrm>
            <a:off x="6218866" y="1628774"/>
            <a:ext cx="5605272" cy="4521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BD86492E-BD17-CA40-A5BB-335A4CE403D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cxnSp>
        <p:nvCxnSpPr>
          <p:cNvPr id="11" name="Straight Connector 10">
            <a:extLst>
              <a:ext uri="{FF2B5EF4-FFF2-40B4-BE49-F238E27FC236}">
                <a16:creationId xmlns:a16="http://schemas.microsoft.com/office/drawing/2014/main" id="{AEAEA0FE-7F09-4654-8BCC-6620AD562207}"/>
              </a:ext>
            </a:extLst>
          </p:cNvPr>
          <p:cNvCxnSpPr>
            <a:cxnSpLocks/>
          </p:cNvCxnSpPr>
          <p:nvPr userDrawn="1"/>
        </p:nvCxnSpPr>
        <p:spPr>
          <a:xfrm>
            <a:off x="334962" y="1557090"/>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DE148A-E979-4EA1-9ED4-184B7AAE6EE5}"/>
              </a:ext>
            </a:extLst>
          </p:cNvPr>
          <p:cNvCxnSpPr>
            <a:cxnSpLocks/>
          </p:cNvCxnSpPr>
          <p:nvPr userDrawn="1"/>
        </p:nvCxnSpPr>
        <p:spPr>
          <a:xfrm>
            <a:off x="6218866" y="1557090"/>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171FB76-A98E-4A17-BDB1-010E343BDF24}"/>
              </a:ext>
            </a:extLst>
          </p:cNvPr>
          <p:cNvSpPr>
            <a:spLocks noGrp="1"/>
          </p:cNvSpPr>
          <p:nvPr>
            <p:ph type="title"/>
          </p:nvPr>
        </p:nvSpPr>
        <p:spPr>
          <a:xfrm>
            <a:off x="334963" y="388672"/>
            <a:ext cx="10191269" cy="477297"/>
          </a:xfrm>
        </p:spPr>
        <p:txBody>
          <a:bodyPr/>
          <a:lstStyle>
            <a:lvl1pPr>
              <a:defRPr sz="2400"/>
            </a:lvl1pPr>
          </a:lstStyle>
          <a:p>
            <a:r>
              <a:rPr lang="en-US"/>
              <a:t>Click to edit Master title style</a:t>
            </a:r>
          </a:p>
        </p:txBody>
      </p:sp>
      <p:sp>
        <p:nvSpPr>
          <p:cNvPr id="14" name="Text Placeholder 6">
            <a:extLst>
              <a:ext uri="{FF2B5EF4-FFF2-40B4-BE49-F238E27FC236}">
                <a16:creationId xmlns:a16="http://schemas.microsoft.com/office/drawing/2014/main" id="{0D544C6C-356E-46FF-A210-C5992A83C16E}"/>
              </a:ext>
            </a:extLst>
          </p:cNvPr>
          <p:cNvSpPr>
            <a:spLocks noGrp="1"/>
          </p:cNvSpPr>
          <p:nvPr>
            <p:ph type="body" sz="quarter" idx="12" hasCustomPrompt="1"/>
          </p:nvPr>
        </p:nvSpPr>
        <p:spPr>
          <a:xfrm>
            <a:off x="334962" y="959856"/>
            <a:ext cx="10191269" cy="330627"/>
          </a:xfrm>
        </p:spPr>
        <p:txBody>
          <a:bodyPr/>
          <a:lstStyle>
            <a:lvl1pPr>
              <a:defRPr sz="1600" b="0">
                <a:solidFill>
                  <a:schemeClr val="tx1"/>
                </a:solidFill>
              </a:defRPr>
            </a:lvl1pPr>
          </a:lstStyle>
          <a:p>
            <a:pPr lvl="0"/>
            <a:r>
              <a:rPr lang="en-GB"/>
              <a:t>Insert subtitle</a:t>
            </a:r>
          </a:p>
        </p:txBody>
      </p:sp>
    </p:spTree>
    <p:extLst>
      <p:ext uri="{BB962C8B-B14F-4D97-AF65-F5344CB8AC3E}">
        <p14:creationId xmlns:p14="http://schemas.microsoft.com/office/powerpoint/2010/main" val="3234925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 one colum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B20D23D-4949-4C4D-9C9C-594037106D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628774"/>
            <a:ext cx="11489176" cy="45210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8B5F7776-479C-3F46-B9AC-2F450C5CC76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cxnSp>
        <p:nvCxnSpPr>
          <p:cNvPr id="8" name="Straight Connector 7">
            <a:extLst>
              <a:ext uri="{FF2B5EF4-FFF2-40B4-BE49-F238E27FC236}">
                <a16:creationId xmlns:a16="http://schemas.microsoft.com/office/drawing/2014/main" id="{4D7B64F1-0293-43D2-906C-2C0C9645B878}"/>
              </a:ext>
            </a:extLst>
          </p:cNvPr>
          <p:cNvCxnSpPr>
            <a:cxnSpLocks/>
          </p:cNvCxnSpPr>
          <p:nvPr userDrawn="1"/>
        </p:nvCxnSpPr>
        <p:spPr>
          <a:xfrm>
            <a:off x="334962" y="1557090"/>
            <a:ext cx="1148917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A5EBEB2-52F3-49B4-9F67-B10D0535A1C0}"/>
              </a:ext>
            </a:extLst>
          </p:cNvPr>
          <p:cNvSpPr>
            <a:spLocks noGrp="1"/>
          </p:cNvSpPr>
          <p:nvPr>
            <p:ph type="title"/>
          </p:nvPr>
        </p:nvSpPr>
        <p:spPr>
          <a:xfrm>
            <a:off x="334963" y="388672"/>
            <a:ext cx="10191269" cy="477297"/>
          </a:xfrm>
        </p:spPr>
        <p:txBody>
          <a:bodyPr/>
          <a:lstStyle>
            <a:lvl1pPr>
              <a:defRPr sz="2400"/>
            </a:lvl1pPr>
          </a:lstStyle>
          <a:p>
            <a:r>
              <a:rPr lang="en-US"/>
              <a:t>Click to edit Master title style</a:t>
            </a:r>
          </a:p>
        </p:txBody>
      </p:sp>
      <p:sp>
        <p:nvSpPr>
          <p:cNvPr id="11" name="Text Placeholder 6">
            <a:extLst>
              <a:ext uri="{FF2B5EF4-FFF2-40B4-BE49-F238E27FC236}">
                <a16:creationId xmlns:a16="http://schemas.microsoft.com/office/drawing/2014/main" id="{064C4895-54B7-4BE7-8CC0-2C45902B674E}"/>
              </a:ext>
            </a:extLst>
          </p:cNvPr>
          <p:cNvSpPr>
            <a:spLocks noGrp="1"/>
          </p:cNvSpPr>
          <p:nvPr>
            <p:ph type="body" sz="quarter" idx="12" hasCustomPrompt="1"/>
          </p:nvPr>
        </p:nvSpPr>
        <p:spPr>
          <a:xfrm>
            <a:off x="334962" y="959856"/>
            <a:ext cx="10191269" cy="330627"/>
          </a:xfrm>
        </p:spPr>
        <p:txBody>
          <a:bodyPr/>
          <a:lstStyle>
            <a:lvl1pPr>
              <a:defRPr sz="1600" b="0">
                <a:solidFill>
                  <a:schemeClr val="tx1"/>
                </a:solidFill>
              </a:defRPr>
            </a:lvl1pPr>
          </a:lstStyle>
          <a:p>
            <a:pPr lvl="0"/>
            <a:r>
              <a:rPr lang="en-GB"/>
              <a:t>Insert subtitle</a:t>
            </a:r>
          </a:p>
        </p:txBody>
      </p:sp>
    </p:spTree>
    <p:extLst>
      <p:ext uri="{BB962C8B-B14F-4D97-AF65-F5344CB8AC3E}">
        <p14:creationId xmlns:p14="http://schemas.microsoft.com/office/powerpoint/2010/main" val="790336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 two colum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CB783DB-1824-DB4F-8EBE-6D58C31CE0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a:t>Source: Refinitiv LPC</a:t>
            </a:r>
          </a:p>
        </p:txBody>
      </p:sp>
      <p:sp>
        <p:nvSpPr>
          <p:cNvPr id="15" name="Content Placeholder 14">
            <a:extLst>
              <a:ext uri="{FF2B5EF4-FFF2-40B4-BE49-F238E27FC236}">
                <a16:creationId xmlns:a16="http://schemas.microsoft.com/office/drawing/2014/main" id="{D72C2BB5-3142-1248-A532-BA5A5B772A74}"/>
              </a:ext>
            </a:extLst>
          </p:cNvPr>
          <p:cNvSpPr>
            <a:spLocks noGrp="1"/>
          </p:cNvSpPr>
          <p:nvPr>
            <p:ph sz="quarter" idx="16"/>
          </p:nvPr>
        </p:nvSpPr>
        <p:spPr>
          <a:xfrm>
            <a:off x="334962" y="1628775"/>
            <a:ext cx="5605272" cy="2194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64CDA28-7A04-734A-8439-508D1DA5891A}"/>
              </a:ext>
            </a:extLst>
          </p:cNvPr>
          <p:cNvSpPr>
            <a:spLocks noGrp="1"/>
          </p:cNvSpPr>
          <p:nvPr>
            <p:ph sz="quarter" idx="17"/>
          </p:nvPr>
        </p:nvSpPr>
        <p:spPr>
          <a:xfrm>
            <a:off x="6218866" y="1628774"/>
            <a:ext cx="5605272" cy="2194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BD86492E-BD17-CA40-A5BB-335A4CE403D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cxnSp>
        <p:nvCxnSpPr>
          <p:cNvPr id="11" name="Straight Connector 10">
            <a:extLst>
              <a:ext uri="{FF2B5EF4-FFF2-40B4-BE49-F238E27FC236}">
                <a16:creationId xmlns:a16="http://schemas.microsoft.com/office/drawing/2014/main" id="{AEAEA0FE-7F09-4654-8BCC-6620AD562207}"/>
              </a:ext>
            </a:extLst>
          </p:cNvPr>
          <p:cNvCxnSpPr>
            <a:cxnSpLocks/>
          </p:cNvCxnSpPr>
          <p:nvPr userDrawn="1"/>
        </p:nvCxnSpPr>
        <p:spPr>
          <a:xfrm>
            <a:off x="334962" y="1557090"/>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DE148A-E979-4EA1-9ED4-184B7AAE6EE5}"/>
              </a:ext>
            </a:extLst>
          </p:cNvPr>
          <p:cNvCxnSpPr>
            <a:cxnSpLocks/>
          </p:cNvCxnSpPr>
          <p:nvPr userDrawn="1"/>
        </p:nvCxnSpPr>
        <p:spPr>
          <a:xfrm>
            <a:off x="6218866" y="1557090"/>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171FB76-A98E-4A17-BDB1-010E343BDF24}"/>
              </a:ext>
            </a:extLst>
          </p:cNvPr>
          <p:cNvSpPr>
            <a:spLocks noGrp="1"/>
          </p:cNvSpPr>
          <p:nvPr>
            <p:ph type="title"/>
          </p:nvPr>
        </p:nvSpPr>
        <p:spPr>
          <a:xfrm>
            <a:off x="334963" y="388672"/>
            <a:ext cx="10191269" cy="477297"/>
          </a:xfrm>
        </p:spPr>
        <p:txBody>
          <a:bodyPr/>
          <a:lstStyle>
            <a:lvl1pPr>
              <a:defRPr sz="2400"/>
            </a:lvl1pPr>
          </a:lstStyle>
          <a:p>
            <a:r>
              <a:rPr lang="en-US"/>
              <a:t>Click to edit Master title style</a:t>
            </a:r>
          </a:p>
        </p:txBody>
      </p:sp>
      <p:sp>
        <p:nvSpPr>
          <p:cNvPr id="14" name="Text Placeholder 6">
            <a:extLst>
              <a:ext uri="{FF2B5EF4-FFF2-40B4-BE49-F238E27FC236}">
                <a16:creationId xmlns:a16="http://schemas.microsoft.com/office/drawing/2014/main" id="{0D544C6C-356E-46FF-A210-C5992A83C16E}"/>
              </a:ext>
            </a:extLst>
          </p:cNvPr>
          <p:cNvSpPr>
            <a:spLocks noGrp="1"/>
          </p:cNvSpPr>
          <p:nvPr>
            <p:ph type="body" sz="quarter" idx="12" hasCustomPrompt="1"/>
          </p:nvPr>
        </p:nvSpPr>
        <p:spPr>
          <a:xfrm>
            <a:off x="334962" y="959856"/>
            <a:ext cx="10191269" cy="330627"/>
          </a:xfrm>
        </p:spPr>
        <p:txBody>
          <a:bodyPr/>
          <a:lstStyle>
            <a:lvl1pPr>
              <a:defRPr sz="1600" b="0">
                <a:solidFill>
                  <a:schemeClr val="tx1"/>
                </a:solidFill>
              </a:defRPr>
            </a:lvl1pPr>
          </a:lstStyle>
          <a:p>
            <a:pPr lvl="0"/>
            <a:r>
              <a:rPr lang="en-GB"/>
              <a:t>Insert subtitle</a:t>
            </a:r>
          </a:p>
        </p:txBody>
      </p:sp>
      <p:cxnSp>
        <p:nvCxnSpPr>
          <p:cNvPr id="18" name="Straight Connector 17">
            <a:extLst>
              <a:ext uri="{FF2B5EF4-FFF2-40B4-BE49-F238E27FC236}">
                <a16:creationId xmlns:a16="http://schemas.microsoft.com/office/drawing/2014/main" id="{BDA07782-B6BF-4A98-A2EF-E23E02711346}"/>
              </a:ext>
            </a:extLst>
          </p:cNvPr>
          <p:cNvCxnSpPr>
            <a:cxnSpLocks/>
          </p:cNvCxnSpPr>
          <p:nvPr userDrawn="1"/>
        </p:nvCxnSpPr>
        <p:spPr>
          <a:xfrm>
            <a:off x="334962" y="3889276"/>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82558249-E06C-43BF-B205-B1A4E13C6D56}"/>
              </a:ext>
            </a:extLst>
          </p:cNvPr>
          <p:cNvSpPr>
            <a:spLocks noGrp="1"/>
          </p:cNvSpPr>
          <p:nvPr>
            <p:ph sz="quarter" idx="18"/>
          </p:nvPr>
        </p:nvSpPr>
        <p:spPr>
          <a:xfrm>
            <a:off x="334962" y="3955218"/>
            <a:ext cx="5605272" cy="2194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1A3EB72F-5648-407D-8CD1-1695CFFA3A5D}"/>
              </a:ext>
            </a:extLst>
          </p:cNvPr>
          <p:cNvCxnSpPr>
            <a:cxnSpLocks/>
          </p:cNvCxnSpPr>
          <p:nvPr userDrawn="1"/>
        </p:nvCxnSpPr>
        <p:spPr>
          <a:xfrm>
            <a:off x="6217998" y="3889887"/>
            <a:ext cx="56052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Content Placeholder 14">
            <a:extLst>
              <a:ext uri="{FF2B5EF4-FFF2-40B4-BE49-F238E27FC236}">
                <a16:creationId xmlns:a16="http://schemas.microsoft.com/office/drawing/2014/main" id="{6F93F782-C672-4F24-8FE2-A74F5CD202C6}"/>
              </a:ext>
            </a:extLst>
          </p:cNvPr>
          <p:cNvSpPr>
            <a:spLocks noGrp="1"/>
          </p:cNvSpPr>
          <p:nvPr>
            <p:ph sz="quarter" idx="19"/>
          </p:nvPr>
        </p:nvSpPr>
        <p:spPr>
          <a:xfrm>
            <a:off x="6217998" y="3955220"/>
            <a:ext cx="5605272" cy="2194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31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CE3B9A0-FD1B-EB4D-86F5-1C3C5A5A2B0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1333"/>
          <a:stretch/>
        </p:blipFill>
        <p:spPr>
          <a:xfrm>
            <a:off x="6258560" y="0"/>
            <a:ext cx="5933440" cy="6858000"/>
          </a:xfrm>
          <a:prstGeom prst="rect">
            <a:avLst/>
          </a:prstGeom>
        </p:spPr>
      </p:pic>
      <p:sp>
        <p:nvSpPr>
          <p:cNvPr id="6" name="Title 1"/>
          <p:cNvSpPr>
            <a:spLocks noGrp="1"/>
          </p:cNvSpPr>
          <p:nvPr>
            <p:ph type="ctrTitle" hasCustomPrompt="1"/>
          </p:nvPr>
        </p:nvSpPr>
        <p:spPr>
          <a:xfrm>
            <a:off x="334963" y="2530449"/>
            <a:ext cx="7408500" cy="1485966"/>
          </a:xfrm>
        </p:spPr>
        <p:txBody>
          <a:bodyPr anchor="b" anchorCtr="0">
            <a:noAutofit/>
          </a:bodyPr>
          <a:lstStyle>
            <a:lvl1pPr algn="l">
              <a:lnSpc>
                <a:spcPct val="80000"/>
              </a:lnSpc>
              <a:defRPr sz="5000" baseline="0">
                <a:solidFill>
                  <a:schemeClr val="tx2"/>
                </a:solidFill>
              </a:defRPr>
            </a:lvl1pPr>
          </a:lstStyle>
          <a:p>
            <a:r>
              <a:rPr lang="en-US"/>
              <a:t>Click to edit </a:t>
            </a:r>
            <a:br>
              <a:rPr lang="en-US"/>
            </a:br>
            <a:r>
              <a:rPr lang="en-US"/>
              <a:t>Master title style</a:t>
            </a:r>
          </a:p>
        </p:txBody>
      </p:sp>
      <p:sp>
        <p:nvSpPr>
          <p:cNvPr id="7" name="Subtitle 2"/>
          <p:cNvSpPr>
            <a:spLocks noGrp="1"/>
          </p:cNvSpPr>
          <p:nvPr>
            <p:ph type="subTitle" idx="1"/>
          </p:nvPr>
        </p:nvSpPr>
        <p:spPr>
          <a:xfrm>
            <a:off x="334963" y="4136202"/>
            <a:ext cx="7408500" cy="890397"/>
          </a:xfrm>
        </p:spPr>
        <p:txBody>
          <a:bodyPr anchor="t">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AC726416-8C62-FA45-8F97-9760AD9D7805}"/>
              </a:ext>
            </a:extLst>
          </p:cNvPr>
          <p:cNvSpPr>
            <a:spLocks noGrp="1"/>
          </p:cNvSpPr>
          <p:nvPr>
            <p:ph type="body" sz="quarter" idx="10" hasCustomPrompt="1"/>
          </p:nvPr>
        </p:nvSpPr>
        <p:spPr>
          <a:xfrm>
            <a:off x="334963" y="5146387"/>
            <a:ext cx="3166520" cy="362315"/>
          </a:xfrm>
        </p:spPr>
        <p:txBody>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200">
                <a:solidFill>
                  <a:schemeClr val="tx1"/>
                </a:solidFill>
              </a:defRPr>
            </a:lvl1pPr>
          </a:lstStyle>
          <a:p>
            <a:pPr lvl="0"/>
            <a:r>
              <a:rPr lang="en-US"/>
              <a:t>Click to insert date</a:t>
            </a:r>
          </a:p>
        </p:txBody>
      </p:sp>
      <p:sp>
        <p:nvSpPr>
          <p:cNvPr id="9" name="TextBox 8">
            <a:extLst>
              <a:ext uri="{FF2B5EF4-FFF2-40B4-BE49-F238E27FC236}">
                <a16:creationId xmlns:a16="http://schemas.microsoft.com/office/drawing/2014/main" id="{1FB60030-87AD-DB44-AAAD-2B46F02DEDEB}"/>
              </a:ext>
            </a:extLst>
          </p:cNvPr>
          <p:cNvSpPr txBox="1"/>
          <p:nvPr userDrawn="1"/>
        </p:nvSpPr>
        <p:spPr>
          <a:xfrm>
            <a:off x="10250603" y="6552274"/>
            <a:ext cx="1784782" cy="213514"/>
          </a:xfrm>
          <a:prstGeom prst="rect">
            <a:avLst/>
          </a:prstGeom>
          <a:noFill/>
        </p:spPr>
        <p:txBody>
          <a:bodyPr wrap="square" lIns="0" tIns="0" rIns="0" bIns="0" rtlCol="0" anchor="b" anchorCtr="0">
            <a:noAutofit/>
          </a:bodyPr>
          <a:lstStyle/>
          <a:p>
            <a:pPr algn="l"/>
            <a:r>
              <a:rPr lang="en-US" sz="1000" b="1" i="0" dirty="0">
                <a:latin typeface="Proxima Nova Semibold" panose="02000506030000020004" pitchFamily="2" charset="0"/>
              </a:rPr>
              <a:t>An LSEG Business</a:t>
            </a:r>
          </a:p>
        </p:txBody>
      </p:sp>
      <p:pic>
        <p:nvPicPr>
          <p:cNvPr id="11" name="Graphic 10">
            <a:extLst>
              <a:ext uri="{FF2B5EF4-FFF2-40B4-BE49-F238E27FC236}">
                <a16:creationId xmlns:a16="http://schemas.microsoft.com/office/drawing/2014/main" id="{5882932A-749A-E641-8226-1A39FA388CA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9807" r="86083"/>
          <a:stretch/>
        </p:blipFill>
        <p:spPr>
          <a:xfrm flipV="1">
            <a:off x="0" y="0"/>
            <a:ext cx="1696720" cy="699048"/>
          </a:xfrm>
          <a:prstGeom prst="rect">
            <a:avLst/>
          </a:prstGeom>
        </p:spPr>
      </p:pic>
      <p:pic>
        <p:nvPicPr>
          <p:cNvPr id="12" name="Graphic 11">
            <a:extLst>
              <a:ext uri="{FF2B5EF4-FFF2-40B4-BE49-F238E27FC236}">
                <a16:creationId xmlns:a16="http://schemas.microsoft.com/office/drawing/2014/main" id="{FA5B2C93-2D82-6A49-AA75-2884326BD0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344919097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A5A486D-7E50-8944-AE6B-5517585673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1500"/>
          <a:stretch/>
        </p:blipFill>
        <p:spPr>
          <a:xfrm>
            <a:off x="6278880" y="0"/>
            <a:ext cx="5913120" cy="6858000"/>
          </a:xfrm>
          <a:prstGeom prst="rect">
            <a:avLst/>
          </a:prstGeom>
        </p:spPr>
      </p:pic>
      <p:sp>
        <p:nvSpPr>
          <p:cNvPr id="6" name="Title 1"/>
          <p:cNvSpPr>
            <a:spLocks noGrp="1"/>
          </p:cNvSpPr>
          <p:nvPr>
            <p:ph type="ctrTitle" hasCustomPrompt="1"/>
          </p:nvPr>
        </p:nvSpPr>
        <p:spPr>
          <a:xfrm>
            <a:off x="334963" y="2553598"/>
            <a:ext cx="7408500" cy="1485966"/>
          </a:xfrm>
        </p:spPr>
        <p:txBody>
          <a:bodyPr anchor="b" anchorCtr="0">
            <a:noAutofit/>
          </a:bodyPr>
          <a:lstStyle>
            <a:lvl1pPr algn="l">
              <a:lnSpc>
                <a:spcPct val="80000"/>
              </a:lnSpc>
              <a:defRPr sz="5000" baseline="0">
                <a:solidFill>
                  <a:schemeClr val="bg1"/>
                </a:solidFill>
              </a:defRPr>
            </a:lvl1pPr>
          </a:lstStyle>
          <a:p>
            <a:r>
              <a:rPr lang="en-US"/>
              <a:t>Click to edit </a:t>
            </a:r>
            <a:br>
              <a:rPr lang="en-US"/>
            </a:br>
            <a:r>
              <a:rPr lang="en-US"/>
              <a:t>Master title style</a:t>
            </a:r>
          </a:p>
        </p:txBody>
      </p:sp>
      <p:sp>
        <p:nvSpPr>
          <p:cNvPr id="7" name="Subtitle 2"/>
          <p:cNvSpPr>
            <a:spLocks noGrp="1"/>
          </p:cNvSpPr>
          <p:nvPr>
            <p:ph type="subTitle" idx="1"/>
          </p:nvPr>
        </p:nvSpPr>
        <p:spPr>
          <a:xfrm>
            <a:off x="334963" y="4159351"/>
            <a:ext cx="7408500" cy="890397"/>
          </a:xfrm>
        </p:spPr>
        <p:txBody>
          <a:bodyPr anchor="t">
            <a:noAutofit/>
          </a:bodyPr>
          <a:lstStyle>
            <a:lvl1pPr marL="0" indent="0" algn="l">
              <a:buNone/>
              <a:defRPr sz="16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33A3BD4A-350F-8047-BE5F-DF411F0EC5CE}"/>
              </a:ext>
            </a:extLst>
          </p:cNvPr>
          <p:cNvSpPr>
            <a:spLocks noGrp="1"/>
          </p:cNvSpPr>
          <p:nvPr>
            <p:ph type="body" sz="quarter" idx="10" hasCustomPrompt="1"/>
          </p:nvPr>
        </p:nvSpPr>
        <p:spPr>
          <a:xfrm>
            <a:off x="334963" y="5146387"/>
            <a:ext cx="3166520" cy="362315"/>
          </a:xfrm>
        </p:spPr>
        <p:txBody>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200">
                <a:solidFill>
                  <a:schemeClr val="bg1"/>
                </a:solidFill>
              </a:defRPr>
            </a:lvl1pPr>
          </a:lstStyle>
          <a:p>
            <a:pPr lvl="0"/>
            <a:r>
              <a:rPr lang="en-US"/>
              <a:t>Click to insert date</a:t>
            </a:r>
          </a:p>
        </p:txBody>
      </p:sp>
      <p:sp>
        <p:nvSpPr>
          <p:cNvPr id="9" name="TextBox 8">
            <a:extLst>
              <a:ext uri="{FF2B5EF4-FFF2-40B4-BE49-F238E27FC236}">
                <a16:creationId xmlns:a16="http://schemas.microsoft.com/office/drawing/2014/main" id="{D5353066-21D1-4F45-BACD-CD59D34BF984}"/>
              </a:ext>
            </a:extLst>
          </p:cNvPr>
          <p:cNvSpPr txBox="1"/>
          <p:nvPr userDrawn="1"/>
        </p:nvSpPr>
        <p:spPr>
          <a:xfrm>
            <a:off x="10205093" y="6557968"/>
            <a:ext cx="1743219" cy="207820"/>
          </a:xfrm>
          <a:prstGeom prst="rect">
            <a:avLst/>
          </a:prstGeom>
          <a:noFill/>
        </p:spPr>
        <p:txBody>
          <a:bodyPr wrap="square" lIns="0" tIns="0" rIns="0" bIns="0" rtlCol="0" anchor="b" anchorCtr="0">
            <a:noAutofit/>
          </a:bodyPr>
          <a:lstStyle/>
          <a:p>
            <a:pPr algn="l"/>
            <a:r>
              <a:rPr lang="en-US" sz="1000" b="1" i="0" dirty="0">
                <a:solidFill>
                  <a:schemeClr val="bg1"/>
                </a:solidFill>
                <a:latin typeface="Proxima Nova Semibold" panose="02000506030000020004" pitchFamily="2" charset="0"/>
              </a:rPr>
              <a:t>An LSEG Business</a:t>
            </a:r>
          </a:p>
        </p:txBody>
      </p:sp>
      <p:pic>
        <p:nvPicPr>
          <p:cNvPr id="11" name="Graphic 10">
            <a:extLst>
              <a:ext uri="{FF2B5EF4-FFF2-40B4-BE49-F238E27FC236}">
                <a16:creationId xmlns:a16="http://schemas.microsoft.com/office/drawing/2014/main" id="{5ACDE656-51F0-B949-BCE3-E7F44F1440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9132" r="85583"/>
          <a:stretch/>
        </p:blipFill>
        <p:spPr>
          <a:xfrm flipV="1">
            <a:off x="0" y="0"/>
            <a:ext cx="1757680" cy="745346"/>
          </a:xfrm>
          <a:prstGeom prst="rect">
            <a:avLst/>
          </a:prstGeom>
        </p:spPr>
      </p:pic>
      <p:pic>
        <p:nvPicPr>
          <p:cNvPr id="12" name="Graphic 11">
            <a:extLst>
              <a:ext uri="{FF2B5EF4-FFF2-40B4-BE49-F238E27FC236}">
                <a16:creationId xmlns:a16="http://schemas.microsoft.com/office/drawing/2014/main" id="{6DE906E5-289C-7A46-B4FA-81E6301B4A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17553030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3 – with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BDF64A4-D8EC-1546-A17E-888C6E099C2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2319" t="21114" r="22650" b="66747"/>
          <a:stretch/>
        </p:blipFill>
        <p:spPr>
          <a:xfrm>
            <a:off x="9259324" y="3842158"/>
            <a:ext cx="3051673" cy="832442"/>
          </a:xfrm>
          <a:prstGeom prst="rect">
            <a:avLst/>
          </a:prstGeom>
        </p:spPr>
      </p:pic>
      <p:sp>
        <p:nvSpPr>
          <p:cNvPr id="2" name="Title 1"/>
          <p:cNvSpPr>
            <a:spLocks noGrp="1"/>
          </p:cNvSpPr>
          <p:nvPr>
            <p:ph type="ctrTitle"/>
          </p:nvPr>
        </p:nvSpPr>
        <p:spPr>
          <a:xfrm>
            <a:off x="334963" y="4328932"/>
            <a:ext cx="8924361" cy="1081018"/>
          </a:xfrm>
        </p:spPr>
        <p:txBody>
          <a:bodyPr bIns="108000" anchor="b"/>
          <a:lstStyle>
            <a:lvl1pPr algn="l">
              <a:lnSpc>
                <a:spcPct val="80000"/>
              </a:lnSpc>
              <a:defRPr sz="40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34964" y="5409950"/>
            <a:ext cx="8924360" cy="323527"/>
          </a:xfrm>
        </p:spPr>
        <p:txBody>
          <a:bodyPr anchor="t">
            <a:no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a:extLst>
              <a:ext uri="{FF2B5EF4-FFF2-40B4-BE49-F238E27FC236}">
                <a16:creationId xmlns:a16="http://schemas.microsoft.com/office/drawing/2014/main" id="{3253E1D3-D1C0-6F46-AEF9-83DDFF735158}"/>
              </a:ext>
            </a:extLst>
          </p:cNvPr>
          <p:cNvSpPr>
            <a:spLocks noGrp="1"/>
          </p:cNvSpPr>
          <p:nvPr>
            <p:ph type="pic" sz="quarter" idx="10" hasCustomPrompt="1"/>
          </p:nvPr>
        </p:nvSpPr>
        <p:spPr>
          <a:xfrm>
            <a:off x="0" y="-1"/>
            <a:ext cx="12188952" cy="4005406"/>
          </a:xfrm>
          <a:solidFill>
            <a:schemeClr val="bg1">
              <a:lumMod val="85000"/>
            </a:schemeClr>
          </a:solidFill>
        </p:spPr>
        <p:txBody>
          <a:bodyPr/>
          <a:lstStyle>
            <a:lvl1pPr>
              <a:defRPr sz="1400"/>
            </a:lvl1pPr>
          </a:lstStyle>
          <a:p>
            <a:r>
              <a:rPr lang="en-US"/>
              <a:t>Picture here. Click icon to insert picture.</a:t>
            </a:r>
          </a:p>
        </p:txBody>
      </p:sp>
      <p:sp>
        <p:nvSpPr>
          <p:cNvPr id="8" name="Text Placeholder 2">
            <a:extLst>
              <a:ext uri="{FF2B5EF4-FFF2-40B4-BE49-F238E27FC236}">
                <a16:creationId xmlns:a16="http://schemas.microsoft.com/office/drawing/2014/main" id="{4F8621A5-7B63-C94E-8E67-DFF0F9FFB4EA}"/>
              </a:ext>
            </a:extLst>
          </p:cNvPr>
          <p:cNvSpPr>
            <a:spLocks noGrp="1"/>
          </p:cNvSpPr>
          <p:nvPr>
            <p:ph type="body" sz="quarter" idx="11" hasCustomPrompt="1"/>
          </p:nvPr>
        </p:nvSpPr>
        <p:spPr>
          <a:xfrm>
            <a:off x="334963" y="5781263"/>
            <a:ext cx="3166520" cy="198206"/>
          </a:xfrm>
        </p:spPr>
        <p:txBody>
          <a:bodyPr anchor="b" anchorCtr="0"/>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200">
                <a:solidFill>
                  <a:schemeClr val="tx2"/>
                </a:solidFill>
              </a:defRPr>
            </a:lvl1pPr>
          </a:lstStyle>
          <a:p>
            <a:pPr lvl="0"/>
            <a:r>
              <a:rPr lang="en-US"/>
              <a:t>Click to insert date</a:t>
            </a:r>
          </a:p>
        </p:txBody>
      </p:sp>
      <p:sp>
        <p:nvSpPr>
          <p:cNvPr id="10" name="TextBox 9">
            <a:extLst>
              <a:ext uri="{FF2B5EF4-FFF2-40B4-BE49-F238E27FC236}">
                <a16:creationId xmlns:a16="http://schemas.microsoft.com/office/drawing/2014/main" id="{58AC7125-B92F-174E-AE5C-56770E0DAB16}"/>
              </a:ext>
            </a:extLst>
          </p:cNvPr>
          <p:cNvSpPr txBox="1"/>
          <p:nvPr userDrawn="1"/>
        </p:nvSpPr>
        <p:spPr>
          <a:xfrm>
            <a:off x="10238343" y="6590162"/>
            <a:ext cx="1610215" cy="166826"/>
          </a:xfrm>
          <a:prstGeom prst="rect">
            <a:avLst/>
          </a:prstGeom>
          <a:noFill/>
        </p:spPr>
        <p:txBody>
          <a:bodyPr wrap="square" lIns="0" tIns="0" rIns="0" bIns="0" rtlCol="0" anchor="b" anchorCtr="0">
            <a:noAutofit/>
          </a:bodyPr>
          <a:lstStyle/>
          <a:p>
            <a:pPr algn="l"/>
            <a:r>
              <a:rPr lang="en-US" sz="1000" b="1" i="0" dirty="0">
                <a:latin typeface="Proxima Nova Semibold" panose="02000506030000020004" pitchFamily="2" charset="0"/>
              </a:rPr>
              <a:t>An LSEG Business</a:t>
            </a:r>
          </a:p>
        </p:txBody>
      </p:sp>
      <p:pic>
        <p:nvPicPr>
          <p:cNvPr id="11" name="Graphic 10">
            <a:extLst>
              <a:ext uri="{FF2B5EF4-FFF2-40B4-BE49-F238E27FC236}">
                <a16:creationId xmlns:a16="http://schemas.microsoft.com/office/drawing/2014/main" id="{C0F14469-696E-044E-B5C6-465F10E0DA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51518" y="5783178"/>
            <a:ext cx="1983867" cy="890397"/>
          </a:xfrm>
          <a:prstGeom prst="rect">
            <a:avLst/>
          </a:prstGeom>
        </p:spPr>
      </p:pic>
    </p:spTree>
    <p:extLst>
      <p:ext uri="{BB962C8B-B14F-4D97-AF65-F5344CB8AC3E}">
        <p14:creationId xmlns:p14="http://schemas.microsoft.com/office/powerpoint/2010/main" val="15899006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1 – black">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B17D304-9D55-D743-8143-0772E1FD1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334964" y="3429000"/>
            <a:ext cx="7501098" cy="733583"/>
          </a:xfrm>
        </p:spPr>
        <p:txBody>
          <a:bodyPr anchor="t">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6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sub-text if required</a:t>
            </a:r>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a:latin typeface="Arial" charset="0"/>
            </a:endParaRPr>
          </a:p>
        </p:txBody>
      </p:sp>
      <p:pic>
        <p:nvPicPr>
          <p:cNvPr id="8" name="Graphic 7">
            <a:extLst>
              <a:ext uri="{FF2B5EF4-FFF2-40B4-BE49-F238E27FC236}">
                <a16:creationId xmlns:a16="http://schemas.microsoft.com/office/drawing/2014/main" id="{1453ED53-E712-8A4C-8AAD-C3D97F076C5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33321468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2 – blue">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AAF2878-DC07-4147-8255-5A73F355D7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334964" y="3429000"/>
            <a:ext cx="7501098" cy="733583"/>
          </a:xfrm>
        </p:spPr>
        <p:txBody>
          <a:bodyPr anchor="t">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6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sub-text if required</a:t>
            </a:r>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a:latin typeface="Arial" charset="0"/>
            </a:endParaRPr>
          </a:p>
        </p:txBody>
      </p:sp>
      <p:pic>
        <p:nvPicPr>
          <p:cNvPr id="8" name="Graphic 7">
            <a:extLst>
              <a:ext uri="{FF2B5EF4-FFF2-40B4-BE49-F238E27FC236}">
                <a16:creationId xmlns:a16="http://schemas.microsoft.com/office/drawing/2014/main" id="{E711CAE3-435E-CA49-B39E-AC2377ADAD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52975" y="6134103"/>
            <a:ext cx="1306449" cy="586359"/>
          </a:xfrm>
          <a:prstGeom prst="rect">
            <a:avLst/>
          </a:prstGeom>
        </p:spPr>
      </p:pic>
    </p:spTree>
    <p:extLst>
      <p:ext uri="{BB962C8B-B14F-4D97-AF65-F5344CB8AC3E}">
        <p14:creationId xmlns:p14="http://schemas.microsoft.com/office/powerpoint/2010/main" val="22805012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3 –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7729538" y="1449388"/>
            <a:ext cx="4112731" cy="2003625"/>
          </a:xfrm>
        </p:spPr>
        <p:txBody>
          <a:bodyPr bIns="108000" anchor="b">
            <a:noAutofit/>
          </a:bodyPr>
          <a:lstStyle>
            <a:lvl1pPr algn="l">
              <a:lnSpc>
                <a:spcPct val="80000"/>
              </a:lnSpc>
              <a:defRPr sz="4400" baseline="0">
                <a:solidFill>
                  <a:schemeClr val="tx1"/>
                </a:solidFill>
              </a:defRPr>
            </a:lvl1pPr>
          </a:lstStyle>
          <a:p>
            <a:r>
              <a:rPr lang="en-US"/>
              <a:t>Click to edit Master title style</a:t>
            </a:r>
          </a:p>
        </p:txBody>
      </p:sp>
      <p:sp>
        <p:nvSpPr>
          <p:cNvPr id="3" name="Subtitle 2"/>
          <p:cNvSpPr>
            <a:spLocks noGrp="1"/>
          </p:cNvSpPr>
          <p:nvPr>
            <p:ph type="subTitle" idx="1" hasCustomPrompt="1"/>
          </p:nvPr>
        </p:nvSpPr>
        <p:spPr>
          <a:xfrm>
            <a:off x="7733048" y="3456432"/>
            <a:ext cx="4132287" cy="731520"/>
          </a:xfrm>
        </p:spPr>
        <p:txBody>
          <a:bodyPr anchor="t">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sub-text if required</a:t>
            </a:r>
          </a:p>
        </p:txBody>
      </p:sp>
      <p:sp>
        <p:nvSpPr>
          <p:cNvPr id="5" name="Picture Placeholder 4">
            <a:extLst>
              <a:ext uri="{FF2B5EF4-FFF2-40B4-BE49-F238E27FC236}">
                <a16:creationId xmlns:a16="http://schemas.microsoft.com/office/drawing/2014/main" id="{3253E1D3-D1C0-6F46-AEF9-83DDFF735158}"/>
              </a:ext>
            </a:extLst>
          </p:cNvPr>
          <p:cNvSpPr>
            <a:spLocks noGrp="1"/>
          </p:cNvSpPr>
          <p:nvPr>
            <p:ph type="pic" sz="quarter" idx="10" hasCustomPrompt="1"/>
          </p:nvPr>
        </p:nvSpPr>
        <p:spPr>
          <a:xfrm>
            <a:off x="-1" y="0"/>
            <a:ext cx="7186614" cy="6858000"/>
          </a:xfrm>
          <a:solidFill>
            <a:schemeClr val="bg1">
              <a:lumMod val="85000"/>
            </a:schemeClr>
          </a:solidFill>
        </p:spPr>
        <p:txBody>
          <a:bodyPr>
            <a:noAutofit/>
          </a:bodyPr>
          <a:lstStyle>
            <a:lvl1pPr marL="0" marR="0" indent="0" algn="l" defTabSz="914400" rtl="0" eaLnBrk="1" fontAlgn="auto" latinLnBrk="0" hangingPunct="1">
              <a:lnSpc>
                <a:spcPct val="100000"/>
              </a:lnSpc>
              <a:spcBef>
                <a:spcPts val="0"/>
              </a:spcBef>
              <a:spcAft>
                <a:spcPts val="1000"/>
              </a:spcAft>
              <a:buClrTx/>
              <a:buSzTx/>
              <a:buFont typeface="Arial" charset="0"/>
              <a:buNone/>
              <a:tabLst/>
              <a:defRPr sz="1400"/>
            </a:lvl1pPr>
          </a:lstStyle>
          <a:p>
            <a:r>
              <a:rPr lang="en-US"/>
              <a:t>Picture here. Click icon to insert picture.</a:t>
            </a:r>
          </a:p>
        </p:txBody>
      </p:sp>
      <p:pic>
        <p:nvPicPr>
          <p:cNvPr id="6" name="Graphic 5">
            <a:extLst>
              <a:ext uri="{FF2B5EF4-FFF2-40B4-BE49-F238E27FC236}">
                <a16:creationId xmlns:a16="http://schemas.microsoft.com/office/drawing/2014/main" id="{E1C42E86-8BE3-724B-93AF-0C95EE9EE4E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2319" t="21114" r="22650" b="66747"/>
          <a:stretch/>
        </p:blipFill>
        <p:spPr>
          <a:xfrm>
            <a:off x="9259324" y="199016"/>
            <a:ext cx="3051673" cy="832442"/>
          </a:xfrm>
          <a:prstGeom prst="rect">
            <a:avLst/>
          </a:prstGeom>
        </p:spPr>
      </p:pic>
    </p:spTree>
    <p:extLst>
      <p:ext uri="{BB962C8B-B14F-4D97-AF65-F5344CB8AC3E}">
        <p14:creationId xmlns:p14="http://schemas.microsoft.com/office/powerpoint/2010/main" val="6899146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one colum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B20D23D-4949-4C4D-9C9C-594037106D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337" b="81705"/>
          <a:stretch/>
        </p:blipFill>
        <p:spPr>
          <a:xfrm>
            <a:off x="10526232" y="0"/>
            <a:ext cx="1665767" cy="1254642"/>
          </a:xfrm>
          <a:prstGeom prst="rect">
            <a:avLst/>
          </a:prstGeom>
        </p:spPr>
      </p:pic>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a:xfrm>
            <a:off x="185249" y="6299128"/>
            <a:ext cx="5388464" cy="180000"/>
          </a:xfrm>
        </p:spPr>
        <p:txBody>
          <a:bodyPr/>
          <a:lstStyle/>
          <a:p>
            <a:r>
              <a:rPr lang="en-US" dirty="0"/>
              <a:t>Source:  Refinitiv LPC</a:t>
            </a:r>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768967"/>
            <a:ext cx="9734070" cy="330628"/>
          </a:xfrm>
        </p:spPr>
        <p:txBody>
          <a:bodyPr/>
          <a:lstStyle>
            <a:lvl1pPr>
              <a:defRPr b="0">
                <a:solidFill>
                  <a:schemeClr val="tx1"/>
                </a:solidFill>
              </a:defRPr>
            </a:lvl1pPr>
          </a:lstStyle>
          <a:p>
            <a:pPr lvl="0"/>
            <a:r>
              <a:rPr lang="en-GB"/>
              <a:t>Insert subtitle or delete – should be one line maximum</a:t>
            </a:r>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628774"/>
            <a:ext cx="10477500"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8B5F7776-479C-3F46-B9AC-2F450C5CC76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160" t="15833" b="81542"/>
          <a:stretch/>
        </p:blipFill>
        <p:spPr>
          <a:xfrm>
            <a:off x="-35440" y="6149780"/>
            <a:ext cx="1809307" cy="180000"/>
          </a:xfrm>
          <a:prstGeom prst="rect">
            <a:avLst/>
          </a:prstGeom>
        </p:spPr>
      </p:pic>
    </p:spTree>
    <p:extLst>
      <p:ext uri="{BB962C8B-B14F-4D97-AF65-F5344CB8AC3E}">
        <p14:creationId xmlns:p14="http://schemas.microsoft.com/office/powerpoint/2010/main" val="119106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38399"/>
            <a:ext cx="9734070" cy="430567"/>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34963" y="1628774"/>
            <a:ext cx="10477500" cy="4321175"/>
          </a:xfrm>
          <a:prstGeom prst="rect">
            <a:avLst/>
          </a:prstGeom>
        </p:spPr>
        <p:txBody>
          <a:bodyPr vert="horz" lIns="0" tIns="0" rIns="0" bIns="0" rtlCol="0">
            <a:noAutofit/>
          </a:bodyPr>
          <a:lstStyle/>
          <a:p>
            <a:pPr lvl="0"/>
            <a:r>
              <a:rPr lang="en-US"/>
              <a:t>Heading level style</a:t>
            </a:r>
          </a:p>
          <a:p>
            <a:pPr lvl="1"/>
            <a:r>
              <a:rPr lang="en-US"/>
              <a:t>Body copy style </a:t>
            </a:r>
          </a:p>
          <a:p>
            <a:pPr lvl="2"/>
            <a:r>
              <a:rPr lang="en-US"/>
              <a:t>Bullet level 1</a:t>
            </a:r>
          </a:p>
          <a:p>
            <a:pPr lvl="3"/>
            <a:r>
              <a:rPr lang="en-US"/>
              <a:t>Bullet level 2</a:t>
            </a:r>
          </a:p>
          <a:p>
            <a:pPr lvl="4"/>
            <a:r>
              <a:rPr lang="en-US"/>
              <a:t>Bullet level 3</a:t>
            </a:r>
          </a:p>
        </p:txBody>
      </p:sp>
      <p:sp>
        <p:nvSpPr>
          <p:cNvPr id="8" name="TextBox 7">
            <a:extLst>
              <a:ext uri="{FF2B5EF4-FFF2-40B4-BE49-F238E27FC236}">
                <a16:creationId xmlns:a16="http://schemas.microsoft.com/office/drawing/2014/main" id="{002A5AF3-F9F6-8743-AA58-1F987E301413}"/>
              </a:ext>
            </a:extLst>
          </p:cNvPr>
          <p:cNvSpPr txBox="1"/>
          <p:nvPr/>
        </p:nvSpPr>
        <p:spPr>
          <a:xfrm>
            <a:off x="347536"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baseline="0" smtClean="0">
                <a:latin typeface="Proxima Nova" panose="02000506030000020004" pitchFamily="2" charset="0"/>
                <a:ea typeface="Arial" charset="0"/>
                <a:cs typeface="Arial" charset="0"/>
              </a:rPr>
              <a:pPr algn="l"/>
              <a:t>‹#›</a:t>
            </a:fld>
            <a:endParaRPr lang="en-US" sz="800" b="0" i="0" baseline="0">
              <a:latin typeface="Proxima Nova" panose="02000506030000020004" pitchFamily="2" charset="0"/>
              <a:ea typeface="Arial" charset="0"/>
              <a:cs typeface="Arial" charset="0"/>
            </a:endParaRPr>
          </a:p>
        </p:txBody>
      </p:sp>
      <p:sp>
        <p:nvSpPr>
          <p:cNvPr id="4" name="Footer Placeholder 3"/>
          <p:cNvSpPr>
            <a:spLocks noGrp="1"/>
          </p:cNvSpPr>
          <p:nvPr>
            <p:ph type="ftr" sz="quarter" idx="3"/>
          </p:nvPr>
        </p:nvSpPr>
        <p:spPr>
          <a:xfrm>
            <a:off x="310842" y="6181317"/>
            <a:ext cx="5388464" cy="180000"/>
          </a:xfrm>
          <a:prstGeom prst="rect">
            <a:avLst/>
          </a:prstGeom>
        </p:spPr>
        <p:txBody>
          <a:bodyPr vert="horz" lIns="0" tIns="0" rIns="0" bIns="0" rtlCol="0" anchor="b" anchorCtr="0">
            <a:noAutofit/>
          </a:bodyPr>
          <a:lstStyle>
            <a:lvl1pPr algn="l">
              <a:defRPr sz="800" b="0" i="0" baseline="0">
                <a:solidFill>
                  <a:schemeClr val="tx1"/>
                </a:solidFill>
                <a:latin typeface="Proxima Nova" panose="02000506030000020004" pitchFamily="2" charset="0"/>
              </a:defRPr>
            </a:lvl1pPr>
          </a:lstStyle>
          <a:p>
            <a:r>
              <a:rPr lang="en-US" dirty="0">
                <a:latin typeface="Proxima Nova" panose="02000506030000020004" pitchFamily="2" charset="0"/>
              </a:rPr>
              <a:t>Source:  Refinitiv LPC</a:t>
            </a:r>
          </a:p>
        </p:txBody>
      </p:sp>
      <p:sp>
        <p:nvSpPr>
          <p:cNvPr id="7" name="TextBox 6">
            <a:extLst>
              <a:ext uri="{FF2B5EF4-FFF2-40B4-BE49-F238E27FC236}">
                <a16:creationId xmlns:a16="http://schemas.microsoft.com/office/drawing/2014/main" id="{E1D1E1E6-300C-6B4A-B22B-E67016C513E8}"/>
              </a:ext>
            </a:extLst>
          </p:cNvPr>
          <p:cNvSpPr txBox="1"/>
          <p:nvPr userDrawn="1"/>
        </p:nvSpPr>
        <p:spPr>
          <a:xfrm>
            <a:off x="10812463" y="6624112"/>
            <a:ext cx="1578464" cy="180000"/>
          </a:xfrm>
          <a:prstGeom prst="rect">
            <a:avLst/>
          </a:prstGeom>
          <a:noFill/>
        </p:spPr>
        <p:txBody>
          <a:bodyPr wrap="square" lIns="0" tIns="0" rIns="0" bIns="0" rtlCol="0" anchor="b" anchorCtr="0">
            <a:noAutofit/>
          </a:bodyPr>
          <a:lstStyle/>
          <a:p>
            <a:pPr algn="l"/>
            <a:r>
              <a:rPr lang="en-US" sz="800" b="1" i="0" dirty="0">
                <a:latin typeface="Proxima Nova Semibold" panose="02000506030000020004" pitchFamily="2" charset="0"/>
              </a:rPr>
              <a:t>An LSEG Business</a:t>
            </a:r>
          </a:p>
        </p:txBody>
      </p:sp>
      <p:pic>
        <p:nvPicPr>
          <p:cNvPr id="6" name="Graphic 5">
            <a:extLst>
              <a:ext uri="{FF2B5EF4-FFF2-40B4-BE49-F238E27FC236}">
                <a16:creationId xmlns:a16="http://schemas.microsoft.com/office/drawing/2014/main" id="{6A705326-F6EE-C34E-9304-AEC1F2CC622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0691075" y="6127753"/>
            <a:ext cx="1306449" cy="586359"/>
          </a:xfrm>
          <a:prstGeom prst="rect">
            <a:avLst/>
          </a:prstGeom>
        </p:spPr>
      </p:pic>
      <p:sp>
        <p:nvSpPr>
          <p:cNvPr id="9" name="TextBox 8">
            <a:extLst>
              <a:ext uri="{FF2B5EF4-FFF2-40B4-BE49-F238E27FC236}">
                <a16:creationId xmlns:a16="http://schemas.microsoft.com/office/drawing/2014/main" id="{0F709424-3E24-BDED-07D5-5B318CD010C4}"/>
              </a:ext>
            </a:extLst>
          </p:cNvPr>
          <p:cNvSpPr txBox="1"/>
          <p:nvPr>
            <p:extLst>
              <p:ext uri="{1162E1C5-73C7-4A58-AE30-91384D911F3F}">
                <p184:classification xmlns:p184="http://schemas.microsoft.com/office/powerpoint/2018/4/main" val="hdr"/>
              </p:ext>
            </p:extLst>
          </p:nvPr>
        </p:nvSpPr>
        <p:spPr>
          <a:xfrm>
            <a:off x="11493500" y="63500"/>
            <a:ext cx="6635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CORPORATE</a:t>
            </a:r>
          </a:p>
        </p:txBody>
      </p:sp>
      <p:sp>
        <p:nvSpPr>
          <p:cNvPr id="10" name="TextBox 9">
            <a:extLst>
              <a:ext uri="{FF2B5EF4-FFF2-40B4-BE49-F238E27FC236}">
                <a16:creationId xmlns:a16="http://schemas.microsoft.com/office/drawing/2014/main" id="{182AB448-2DEC-72A8-C711-3DDE37DEE944}"/>
              </a:ext>
            </a:extLst>
          </p:cNvPr>
          <p:cNvSpPr txBox="1"/>
          <p:nvPr userDrawn="1">
            <p:extLst>
              <p:ext uri="{1162E1C5-73C7-4A58-AE30-91384D911F3F}">
                <p184:classification xmlns:p184="http://schemas.microsoft.com/office/powerpoint/2018/4/main" val="ftr"/>
              </p:ext>
            </p:extLst>
          </p:nvPr>
        </p:nvSpPr>
        <p:spPr>
          <a:xfrm>
            <a:off x="63500" y="6642100"/>
            <a:ext cx="655638" cy="152400"/>
          </a:xfrm>
          <a:prstGeom prst="rect">
            <a:avLst/>
          </a:prstGeom>
        </p:spPr>
        <p:txBody>
          <a:bodyPr horzOverflow="overflow" lIns="0" tIns="0" rIns="0" bIns="0">
            <a:spAutoFit/>
          </a:bodyPr>
          <a:lstStyle/>
          <a:p>
            <a:pPr algn="l"/>
            <a:r>
              <a:rPr lang="en-US" sz="1000">
                <a:solidFill>
                  <a:srgbClr val="008000"/>
                </a:solidFill>
                <a:latin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52632859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Lst>
  <p:hf sldNum="0" hdr="0" dt="0"/>
  <p:txStyles>
    <p:titleStyle>
      <a:lvl1pPr algn="l" defTabSz="914400" rtl="0" eaLnBrk="1" latinLnBrk="0" hangingPunct="1">
        <a:lnSpc>
          <a:spcPct val="90000"/>
        </a:lnSpc>
        <a:spcBef>
          <a:spcPct val="0"/>
        </a:spcBef>
        <a:buNone/>
        <a:defRPr sz="2400" b="1" i="0" kern="1200" baseline="0">
          <a:solidFill>
            <a:schemeClr val="tx1"/>
          </a:solidFill>
          <a:latin typeface="Proxima Nova" panose="02000506030000020004" pitchFamily="2" charset="0"/>
          <a:ea typeface="Arial Regular" charset="0"/>
          <a:cs typeface="Arial Regular" charset="0"/>
        </a:defRPr>
      </a:lvl1pPr>
    </p:titleStyle>
    <p:body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
          <p15:clr>
            <a:srgbClr val="F26B43"/>
          </p15:clr>
        </p15:guide>
        <p15:guide id="4" orient="horz" pos="3748">
          <p15:clr>
            <a:srgbClr val="F26B43"/>
          </p15:clr>
        </p15:guide>
        <p15:guide id="8" pos="7469">
          <p15:clr>
            <a:srgbClr val="F26B43"/>
          </p15:clr>
        </p15:guide>
        <p15:guide id="9" orient="horz" pos="4156">
          <p15:clr>
            <a:srgbClr val="F26B43"/>
          </p15:clr>
        </p15:guide>
        <p15:guide id="10" orient="horz" pos="210">
          <p15:clr>
            <a:srgbClr val="F26B43"/>
          </p15:clr>
        </p15:guide>
        <p15:guide id="11" pos="6811">
          <p15:clr>
            <a:srgbClr val="F26B43"/>
          </p15:clr>
        </p15:guide>
        <p15:guide id="12" orient="horz" pos="1026">
          <p15:clr>
            <a:srgbClr val="F26B43"/>
          </p15:clr>
        </p15:guide>
        <p15:guide id="13" pos="73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chart" Target="../charts/char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chart" Target="../charts/chart35.xml"/></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chart" Target="../charts/chart37.xml"/></Relationships>
</file>

<file path=ppt/slides/_rels/slide2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chart" Target="../charts/chart39.xml"/></Relationships>
</file>

<file path=ppt/slides/_rels/slide2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chart" Target="../charts/chart41.xml"/></Relationships>
</file>

<file path=ppt/slides/_rels/slide2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mailto:lpc.info@refinitiv.com"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963" y="2266950"/>
            <a:ext cx="7408500" cy="1749465"/>
          </a:xfrm>
        </p:spPr>
        <p:txBody>
          <a:bodyPr/>
          <a:lstStyle/>
          <a:p>
            <a:r>
              <a:rPr lang="en-US" sz="3200">
                <a:solidFill>
                  <a:schemeClr val="tx1"/>
                </a:solidFill>
                <a:latin typeface="Arial" panose="020B0604020202020204" pitchFamily="34" charset="0"/>
                <a:cs typeface="Arial" panose="020B0604020202020204" pitchFamily="34" charset="0"/>
              </a:rPr>
              <a:t>The Leveraged, Private Debt and Asset Based Loan Markets in 1H23</a:t>
            </a:r>
            <a:br>
              <a:rPr lang="en-US" sz="3200">
                <a:solidFill>
                  <a:schemeClr val="tx1"/>
                </a:solidFill>
                <a:latin typeface="Arial" panose="020B0604020202020204" pitchFamily="34" charset="0"/>
                <a:cs typeface="Arial" panose="020B0604020202020204" pitchFamily="34" charset="0"/>
              </a:rPr>
            </a:br>
            <a:br>
              <a:rPr lang="en-US" sz="3200">
                <a:solidFill>
                  <a:schemeClr val="tx1"/>
                </a:solidFill>
                <a:latin typeface="Arial" panose="020B0604020202020204" pitchFamily="34" charset="0"/>
                <a:cs typeface="Arial" panose="020B0604020202020204" pitchFamily="34" charset="0"/>
              </a:rPr>
            </a:br>
            <a:r>
              <a:rPr lang="en-US" sz="3200" err="1">
                <a:solidFill>
                  <a:schemeClr val="tx1"/>
                </a:solidFill>
                <a:latin typeface="Arial" panose="020B0604020202020204" pitchFamily="34" charset="0"/>
                <a:cs typeface="Arial" panose="020B0604020202020204" pitchFamily="34" charset="0"/>
              </a:rPr>
              <a:t>1H23</a:t>
            </a:r>
            <a:r>
              <a:rPr lang="en-US" sz="3200">
                <a:solidFill>
                  <a:schemeClr val="tx1"/>
                </a:solidFill>
                <a:latin typeface="Arial" panose="020B0604020202020204" pitchFamily="34" charset="0"/>
                <a:cs typeface="Arial" panose="020B0604020202020204" pitchFamily="34" charset="0"/>
              </a:rPr>
              <a:t> Review &amp; 3Q23 Expectations </a:t>
            </a:r>
            <a:endParaRPr lang="en-US" sz="3200">
              <a:solidFill>
                <a:schemeClr val="tx1"/>
              </a:solidFill>
              <a:latin typeface="Arial" charset="0"/>
              <a:ea typeface="Arial" charset="0"/>
              <a:cs typeface="Arial" charset="0"/>
            </a:endParaRPr>
          </a:p>
        </p:txBody>
      </p:sp>
      <p:sp>
        <p:nvSpPr>
          <p:cNvPr id="5" name="Subtitle 5">
            <a:extLst>
              <a:ext uri="{FF2B5EF4-FFF2-40B4-BE49-F238E27FC236}">
                <a16:creationId xmlns:a16="http://schemas.microsoft.com/office/drawing/2014/main" id="{9C1F83D5-7CFC-4045-A8B9-D0B3F58F05E9}"/>
              </a:ext>
            </a:extLst>
          </p:cNvPr>
          <p:cNvSpPr>
            <a:spLocks noGrp="1"/>
          </p:cNvSpPr>
          <p:nvPr>
            <p:ph type="subTitle" idx="1"/>
          </p:nvPr>
        </p:nvSpPr>
        <p:spPr>
          <a:xfrm>
            <a:off x="334963" y="4374550"/>
            <a:ext cx="3656012" cy="1391330"/>
          </a:xfrm>
        </p:spPr>
        <p:txBody>
          <a:bodyPr/>
          <a:lstStyle/>
          <a:p>
            <a:pPr>
              <a:spcAft>
                <a:spcPts val="0"/>
              </a:spcAft>
            </a:pPr>
            <a:r>
              <a:rPr lang="en-US" b="0">
                <a:latin typeface="Arial" panose="020B0604020202020204" pitchFamily="34" charset="0"/>
                <a:cs typeface="Arial" panose="020B0604020202020204" pitchFamily="34" charset="0"/>
              </a:rPr>
              <a:t>Barry Bobrow</a:t>
            </a:r>
          </a:p>
          <a:p>
            <a:pPr>
              <a:spcAft>
                <a:spcPts val="0"/>
              </a:spcAft>
            </a:pPr>
            <a:r>
              <a:rPr lang="en-US" b="0">
                <a:latin typeface="Arial" panose="020B0604020202020204" pitchFamily="34" charset="0"/>
                <a:cs typeface="Arial" panose="020B0604020202020204" pitchFamily="34" charset="0"/>
              </a:rPr>
              <a:t>Managing Director, Regions Bank</a:t>
            </a:r>
          </a:p>
          <a:p>
            <a:pPr>
              <a:spcAft>
                <a:spcPts val="0"/>
              </a:spcAft>
            </a:pPr>
            <a:r>
              <a:rPr lang="en-US" b="0">
                <a:latin typeface="Arial" panose="020B0604020202020204" pitchFamily="34" charset="0"/>
                <a:cs typeface="Arial" panose="020B0604020202020204" pitchFamily="34" charset="0"/>
              </a:rPr>
              <a:t>Host of </a:t>
            </a:r>
            <a:r>
              <a:rPr lang="en-US" b="0" err="1">
                <a:latin typeface="Arial" panose="020B0604020202020204" pitchFamily="34" charset="0"/>
                <a:cs typeface="Arial" panose="020B0604020202020204" pitchFamily="34" charset="0"/>
              </a:rPr>
              <a:t>SFNet</a:t>
            </a:r>
            <a:r>
              <a:rPr lang="en-US" b="0">
                <a:latin typeface="Arial" panose="020B0604020202020204" pitchFamily="34" charset="0"/>
                <a:cs typeface="Arial" panose="020B0604020202020204" pitchFamily="34" charset="0"/>
              </a:rPr>
              <a:t> Presents: </a:t>
            </a:r>
          </a:p>
          <a:p>
            <a:pPr>
              <a:spcAft>
                <a:spcPts val="0"/>
              </a:spcAft>
            </a:pPr>
            <a:r>
              <a:rPr lang="en-US" b="0" i="1">
                <a:latin typeface="Arial" panose="020B0604020202020204" pitchFamily="34" charset="0"/>
                <a:cs typeface="Arial" panose="020B0604020202020204" pitchFamily="34" charset="0"/>
              </a:rPr>
              <a:t>In the Know</a:t>
            </a:r>
          </a:p>
          <a:p>
            <a:pPr>
              <a:spcAft>
                <a:spcPts val="0"/>
              </a:spcAft>
            </a:pPr>
            <a:r>
              <a:rPr lang="en-US" b="0">
                <a:latin typeface="Arial" panose="020B0604020202020204" pitchFamily="34" charset="0"/>
                <a:cs typeface="Arial" panose="020B0604020202020204" pitchFamily="34" charset="0"/>
              </a:rPr>
              <a:t>barry.bobrow@regions.com</a:t>
            </a:r>
          </a:p>
          <a:p>
            <a:endParaRPr lang="en-US" b="0"/>
          </a:p>
        </p:txBody>
      </p:sp>
      <p:sp>
        <p:nvSpPr>
          <p:cNvPr id="6" name="Subtitle 5">
            <a:extLst>
              <a:ext uri="{FF2B5EF4-FFF2-40B4-BE49-F238E27FC236}">
                <a16:creationId xmlns:a16="http://schemas.microsoft.com/office/drawing/2014/main" id="{6E51AE96-D99F-4EF0-9B23-35BCD52580CE}"/>
              </a:ext>
            </a:extLst>
          </p:cNvPr>
          <p:cNvSpPr txBox="1">
            <a:spLocks/>
          </p:cNvSpPr>
          <p:nvPr/>
        </p:nvSpPr>
        <p:spPr>
          <a:xfrm>
            <a:off x="4076699" y="4374550"/>
            <a:ext cx="3476625" cy="139133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1"/>
                </a:solidFill>
                <a:latin typeface="Arial" charset="0"/>
                <a:ea typeface="+mn-ea"/>
                <a:cs typeface="+mn-cs"/>
              </a:defRPr>
            </a:lvl1pPr>
            <a:lvl2pPr marL="457200" indent="0" algn="ctr" defTabSz="914400" rtl="0" eaLnBrk="1" latinLnBrk="0" hangingPunct="1">
              <a:lnSpc>
                <a:spcPct val="100000"/>
              </a:lnSpc>
              <a:spcBef>
                <a:spcPts val="0"/>
              </a:spcBef>
              <a:spcAft>
                <a:spcPts val="600"/>
              </a:spcAft>
              <a:buFont typeface="System Font Regular"/>
              <a:buNone/>
              <a:tabLst/>
              <a:defRPr sz="2000" b="0" i="0" kern="1200">
                <a:solidFill>
                  <a:schemeClr val="tx1"/>
                </a:solidFill>
                <a:latin typeface="Arial" charset="0"/>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tabLst/>
              <a:defRPr sz="1800" b="0" i="0" kern="1200">
                <a:solidFill>
                  <a:schemeClr val="tx1"/>
                </a:solidFill>
                <a:latin typeface="Arial" charset="0"/>
                <a:ea typeface="+mn-ea"/>
                <a:cs typeface="+mn-cs"/>
              </a:defRPr>
            </a:lvl3pPr>
            <a:lvl4pPr marL="1371600" indent="0" algn="ctr" defTabSz="914400" rtl="0" eaLnBrk="1" latinLnBrk="0" hangingPunct="1">
              <a:lnSpc>
                <a:spcPct val="100000"/>
              </a:lnSpc>
              <a:spcBef>
                <a:spcPts val="0"/>
              </a:spcBef>
              <a:spcAft>
                <a:spcPts val="600"/>
              </a:spcAft>
              <a:buFont typeface="System Font Regular"/>
              <a:buNone/>
              <a:tabLst/>
              <a:defRPr sz="1600" b="0" i="0" kern="1200">
                <a:solidFill>
                  <a:schemeClr val="tx1"/>
                </a:solidFill>
                <a:latin typeface="Arial" charset="0"/>
                <a:ea typeface="+mn-ea"/>
                <a:cs typeface="+mn-cs"/>
              </a:defRPr>
            </a:lvl4pPr>
            <a:lvl5pPr marL="1828800" indent="0" algn="ctr" defTabSz="914400" rtl="0" eaLnBrk="1" latinLnBrk="0" hangingPunct="1">
              <a:lnSpc>
                <a:spcPct val="100000"/>
              </a:lnSpc>
              <a:spcBef>
                <a:spcPts val="0"/>
              </a:spcBef>
              <a:spcAft>
                <a:spcPts val="600"/>
              </a:spcAft>
              <a:buClr>
                <a:schemeClr val="tx2"/>
              </a:buClr>
              <a:buFont typeface="Arial" panose="020B0604020202020204" pitchFamily="34" charset="0"/>
              <a:buNone/>
              <a:tabLst/>
              <a:defRPr sz="1600" b="0" i="0" kern="120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latin typeface="Arial" panose="020B0604020202020204" pitchFamily="34" charset="0"/>
                <a:cs typeface="Arial" panose="020B0604020202020204" pitchFamily="34" charset="0"/>
              </a:rPr>
              <a:t>Maria C. Dikeos</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Head of Global Loans Contributions</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maria.dikeos@lseg.com</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p:txBody>
      </p:sp>
      <p:sp>
        <p:nvSpPr>
          <p:cNvPr id="7" name="Subtitle 5">
            <a:extLst>
              <a:ext uri="{FF2B5EF4-FFF2-40B4-BE49-F238E27FC236}">
                <a16:creationId xmlns:a16="http://schemas.microsoft.com/office/drawing/2014/main" id="{22EE4194-056F-43A2-88A6-E8D40CA92B66}"/>
              </a:ext>
            </a:extLst>
          </p:cNvPr>
          <p:cNvSpPr txBox="1">
            <a:spLocks/>
          </p:cNvSpPr>
          <p:nvPr/>
        </p:nvSpPr>
        <p:spPr>
          <a:xfrm>
            <a:off x="7869739" y="4374550"/>
            <a:ext cx="3987298" cy="123613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1"/>
                </a:solidFill>
                <a:latin typeface="Arial" charset="0"/>
                <a:ea typeface="+mn-ea"/>
                <a:cs typeface="+mn-cs"/>
              </a:defRPr>
            </a:lvl1pPr>
            <a:lvl2pPr marL="457200" indent="0" algn="ctr" defTabSz="914400" rtl="0" eaLnBrk="1" latinLnBrk="0" hangingPunct="1">
              <a:lnSpc>
                <a:spcPct val="100000"/>
              </a:lnSpc>
              <a:spcBef>
                <a:spcPts val="0"/>
              </a:spcBef>
              <a:spcAft>
                <a:spcPts val="600"/>
              </a:spcAft>
              <a:buFont typeface="System Font Regular"/>
              <a:buNone/>
              <a:tabLst/>
              <a:defRPr sz="2000" b="0" i="0" kern="1200">
                <a:solidFill>
                  <a:schemeClr val="tx1"/>
                </a:solidFill>
                <a:latin typeface="Arial" charset="0"/>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tabLst/>
              <a:defRPr sz="1800" b="0" i="0" kern="1200">
                <a:solidFill>
                  <a:schemeClr val="tx1"/>
                </a:solidFill>
                <a:latin typeface="Arial" charset="0"/>
                <a:ea typeface="+mn-ea"/>
                <a:cs typeface="+mn-cs"/>
              </a:defRPr>
            </a:lvl3pPr>
            <a:lvl4pPr marL="1371600" indent="0" algn="ctr" defTabSz="914400" rtl="0" eaLnBrk="1" latinLnBrk="0" hangingPunct="1">
              <a:lnSpc>
                <a:spcPct val="100000"/>
              </a:lnSpc>
              <a:spcBef>
                <a:spcPts val="0"/>
              </a:spcBef>
              <a:spcAft>
                <a:spcPts val="600"/>
              </a:spcAft>
              <a:buFont typeface="System Font Regular"/>
              <a:buNone/>
              <a:tabLst/>
              <a:defRPr sz="1600" b="0" i="0" kern="1200">
                <a:solidFill>
                  <a:schemeClr val="tx1"/>
                </a:solidFill>
                <a:latin typeface="Arial" charset="0"/>
                <a:ea typeface="+mn-ea"/>
                <a:cs typeface="+mn-cs"/>
              </a:defRPr>
            </a:lvl4pPr>
            <a:lvl5pPr marL="1828800" indent="0" algn="ctr" defTabSz="914400" rtl="0" eaLnBrk="1" latinLnBrk="0" hangingPunct="1">
              <a:lnSpc>
                <a:spcPct val="100000"/>
              </a:lnSpc>
              <a:spcBef>
                <a:spcPts val="0"/>
              </a:spcBef>
              <a:spcAft>
                <a:spcPts val="600"/>
              </a:spcAft>
              <a:buClr>
                <a:schemeClr val="tx2"/>
              </a:buClr>
              <a:buFont typeface="Arial" panose="020B0604020202020204" pitchFamily="34" charset="0"/>
              <a:buNone/>
              <a:tabLst/>
              <a:defRPr sz="1600" b="0" i="0" kern="120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latin typeface="Arial" panose="020B0604020202020204" pitchFamily="34" charset="0"/>
                <a:cs typeface="Arial" panose="020B0604020202020204" pitchFamily="34" charset="0"/>
              </a:rPr>
              <a:t>CJ Doherty</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Director of Analysis</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cj.doherty@lseg.com</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7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148-1439-4292-80D6-1DBFA2E94B81}"/>
              </a:ext>
            </a:extLst>
          </p:cNvPr>
          <p:cNvSpPr>
            <a:spLocks noGrp="1"/>
          </p:cNvSpPr>
          <p:nvPr>
            <p:ph type="ctrTitle"/>
          </p:nvPr>
        </p:nvSpPr>
        <p:spPr>
          <a:xfrm>
            <a:off x="360533" y="1635541"/>
            <a:ext cx="6317670" cy="1518626"/>
          </a:xfrm>
        </p:spPr>
        <p:txBody>
          <a:bodyPr/>
          <a:lstStyle/>
          <a:p>
            <a:r>
              <a:rPr lang="en-US" sz="4400">
                <a:solidFill>
                  <a:schemeClr val="tx1"/>
                </a:solidFill>
                <a:latin typeface="Arial" panose="020B0604020202020204" pitchFamily="34" charset="0"/>
                <a:cs typeface="Arial" panose="020B0604020202020204" pitchFamily="34" charset="0"/>
              </a:rPr>
              <a:t>Growing role of Direct Lenders</a:t>
            </a:r>
            <a:endParaRPr lang="en-US" sz="4400">
              <a:solidFill>
                <a:schemeClr val="tx1"/>
              </a:solidFill>
            </a:endParaRPr>
          </a:p>
        </p:txBody>
      </p:sp>
    </p:spTree>
    <p:extLst>
      <p:ext uri="{BB962C8B-B14F-4D97-AF65-F5344CB8AC3E}">
        <p14:creationId xmlns:p14="http://schemas.microsoft.com/office/powerpoint/2010/main" val="296407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962" y="302730"/>
            <a:ext cx="10191269" cy="430567"/>
          </a:xfrm>
        </p:spPr>
        <p:txBody>
          <a:bodyPr/>
          <a:lstStyle/>
          <a:p>
            <a:r>
              <a:rPr lang="en-US" sz="2000">
                <a:effectLst/>
                <a:latin typeface="+mn-lt"/>
                <a:ea typeface="+mn-ea"/>
                <a:cs typeface="+mn-cs"/>
              </a:rPr>
              <a:t>Total assets in BDCs increased to US$280bn in 1Q23, a 2.4% gain from 4Q22 and 21% above the same period last year</a:t>
            </a:r>
            <a:endParaRPr lang="en-US" sz="2000"/>
          </a:p>
        </p:txBody>
      </p:sp>
      <p:sp>
        <p:nvSpPr>
          <p:cNvPr id="2" name="Footer Placeholder 1">
            <a:extLst>
              <a:ext uri="{FF2B5EF4-FFF2-40B4-BE49-F238E27FC236}">
                <a16:creationId xmlns:a16="http://schemas.microsoft.com/office/drawing/2014/main" id="{1930B0B9-5F2D-413E-A1EC-125EC482080D}"/>
              </a:ext>
            </a:extLst>
          </p:cNvPr>
          <p:cNvSpPr>
            <a:spLocks noGrp="1"/>
          </p:cNvSpPr>
          <p:nvPr>
            <p:ph type="ftr" sz="quarter" idx="10"/>
          </p:nvPr>
        </p:nvSpPr>
        <p:spPr/>
        <p:txBody>
          <a:bodyPr/>
          <a:lstStyle/>
          <a:p>
            <a:r>
              <a:rPr lang="en-US" dirty="0"/>
              <a:t>Source: Refinitiv’s BDC Collateral &amp; Wells Fargo Securities</a:t>
            </a:r>
          </a:p>
        </p:txBody>
      </p:sp>
      <p:sp>
        <p:nvSpPr>
          <p:cNvPr id="6" name="Text Placeholder 5"/>
          <p:cNvSpPr>
            <a:spLocks noGrp="1"/>
          </p:cNvSpPr>
          <p:nvPr>
            <p:ph type="body" sz="quarter" idx="12"/>
          </p:nvPr>
        </p:nvSpPr>
        <p:spPr>
          <a:xfrm>
            <a:off x="334962" y="947341"/>
            <a:ext cx="10282238" cy="233016"/>
          </a:xfrm>
        </p:spPr>
        <p:txBody>
          <a:bodyPr/>
          <a:lstStyle/>
          <a:p>
            <a:pPr>
              <a:spcAft>
                <a:spcPts val="0"/>
              </a:spcAft>
            </a:pPr>
            <a:r>
              <a:rPr lang="en-US" sz="1400">
                <a:solidFill>
                  <a:schemeClr val="dk1"/>
                </a:solidFill>
                <a:effectLst/>
                <a:latin typeface="+mn-lt"/>
                <a:ea typeface="+mn-ea"/>
                <a:cs typeface="+mn-cs"/>
              </a:rPr>
              <a:t>Perpetual-life BDCs</a:t>
            </a:r>
            <a:r>
              <a:rPr lang="en-US" sz="1400" baseline="0">
                <a:solidFill>
                  <a:schemeClr val="dk1"/>
                </a:solidFill>
                <a:effectLst/>
                <a:latin typeface="+mn-lt"/>
                <a:ea typeface="+mn-ea"/>
                <a:cs typeface="+mn-cs"/>
              </a:rPr>
              <a:t> added US$2.2bn of assets during 1Q23, taking them to </a:t>
            </a:r>
            <a:r>
              <a:rPr lang="en-US" sz="1400">
                <a:solidFill>
                  <a:schemeClr val="dk1"/>
                </a:solidFill>
                <a:effectLst/>
                <a:latin typeface="+mn-lt"/>
                <a:ea typeface="+mn-ea"/>
                <a:cs typeface="+mn-cs"/>
              </a:rPr>
              <a:t>US$87.3bn; private</a:t>
            </a:r>
            <a:r>
              <a:rPr lang="en-US" sz="1400" baseline="0">
                <a:solidFill>
                  <a:schemeClr val="dk1"/>
                </a:solidFill>
                <a:effectLst/>
                <a:latin typeface="+mn-lt"/>
                <a:ea typeface="+mn-ea"/>
                <a:cs typeface="+mn-cs"/>
              </a:rPr>
              <a:t> BDCs </a:t>
            </a:r>
            <a:r>
              <a:rPr lang="en-US" sz="1400">
                <a:solidFill>
                  <a:schemeClr val="dk1"/>
                </a:solidFill>
                <a:effectLst/>
                <a:latin typeface="+mn-lt"/>
                <a:ea typeface="+mn-ea"/>
                <a:cs typeface="+mn-cs"/>
              </a:rPr>
              <a:t>(excluding perpetuals) climbed to US$62.1bn</a:t>
            </a:r>
            <a:r>
              <a:rPr lang="en-US" sz="1400" baseline="0">
                <a:solidFill>
                  <a:schemeClr val="dk1"/>
                </a:solidFill>
                <a:effectLst/>
                <a:latin typeface="+mn-lt"/>
                <a:ea typeface="+mn-ea"/>
                <a:cs typeface="+mn-cs"/>
              </a:rPr>
              <a:t> from US$58.3bn; p</a:t>
            </a:r>
            <a:r>
              <a:rPr lang="en-US" sz="1400">
                <a:solidFill>
                  <a:schemeClr val="dk1"/>
                </a:solidFill>
                <a:effectLst/>
                <a:latin typeface="+mn-lt"/>
                <a:ea typeface="+mn-ea"/>
                <a:cs typeface="+mn-cs"/>
              </a:rPr>
              <a:t>ublic BDC</a:t>
            </a:r>
            <a:r>
              <a:rPr lang="en-US" sz="1400" baseline="0">
                <a:solidFill>
                  <a:schemeClr val="dk1"/>
                </a:solidFill>
                <a:effectLst/>
                <a:latin typeface="+mn-lt"/>
                <a:ea typeface="+mn-ea"/>
                <a:cs typeface="+mn-cs"/>
              </a:rPr>
              <a:t> AUM </a:t>
            </a:r>
            <a:r>
              <a:rPr lang="en-US" sz="1400">
                <a:solidFill>
                  <a:schemeClr val="dk1"/>
                </a:solidFill>
                <a:effectLst/>
                <a:latin typeface="+mn-lt"/>
                <a:ea typeface="+mn-ea"/>
                <a:cs typeface="+mn-cs"/>
              </a:rPr>
              <a:t>finished at US$130.4bn </a:t>
            </a:r>
            <a:endParaRPr lang="en-US" sz="1400">
              <a:latin typeface="Arial "/>
            </a:endParaRPr>
          </a:p>
        </p:txBody>
      </p:sp>
      <p:graphicFrame>
        <p:nvGraphicFramePr>
          <p:cNvPr id="9" name="Content Placeholder 15"/>
          <p:cNvGraphicFramePr>
            <a:graphicFrameLocks noGrp="1"/>
          </p:cNvGraphicFramePr>
          <p:nvPr>
            <p:ph sz="quarter" idx="13"/>
            <p:extLst>
              <p:ext uri="{D42A27DB-BD31-4B8C-83A1-F6EECF244321}">
                <p14:modId xmlns:p14="http://schemas.microsoft.com/office/powerpoint/2010/main" val="4073168372"/>
              </p:ext>
            </p:extLst>
          </p:nvPr>
        </p:nvGraphicFramePr>
        <p:xfrm>
          <a:off x="334963" y="1628775"/>
          <a:ext cx="11025187" cy="4462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702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9C538-7A7B-4A1D-9A6D-91FF930D6617}"/>
              </a:ext>
            </a:extLst>
          </p:cNvPr>
          <p:cNvSpPr>
            <a:spLocks noGrp="1"/>
          </p:cNvSpPr>
          <p:nvPr>
            <p:ph type="ftr" sz="quarter" idx="10"/>
          </p:nvPr>
        </p:nvSpPr>
        <p:spPr>
          <a:xfrm>
            <a:off x="195432" y="6310407"/>
            <a:ext cx="5388464" cy="180000"/>
          </a:xfrm>
        </p:spPr>
        <p:txBody>
          <a:bodyPr/>
          <a:lstStyle/>
          <a:p>
            <a:r>
              <a:rPr lang="en-US"/>
              <a:t>Source: Refinitiv LPC</a:t>
            </a:r>
          </a:p>
        </p:txBody>
      </p:sp>
      <p:graphicFrame>
        <p:nvGraphicFramePr>
          <p:cNvPr id="6" name="Content Placeholder 12">
            <a:extLst>
              <a:ext uri="{FF2B5EF4-FFF2-40B4-BE49-F238E27FC236}">
                <a16:creationId xmlns:a16="http://schemas.microsoft.com/office/drawing/2014/main" id="{BAAA9568-5CBD-421C-9032-B5158EEF9E6A}"/>
              </a:ext>
            </a:extLst>
          </p:cNvPr>
          <p:cNvGraphicFramePr>
            <a:graphicFrameLocks noGrp="1"/>
          </p:cNvGraphicFramePr>
          <p:nvPr>
            <p:ph sz="quarter" idx="13"/>
          </p:nvPr>
        </p:nvGraphicFramePr>
        <p:xfrm>
          <a:off x="334963" y="1628775"/>
          <a:ext cx="11488737"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4194AB4-F23A-4463-8E46-7939CC61961E}"/>
              </a:ext>
            </a:extLst>
          </p:cNvPr>
          <p:cNvSpPr>
            <a:spLocks noGrp="1"/>
          </p:cNvSpPr>
          <p:nvPr>
            <p:ph type="title"/>
          </p:nvPr>
        </p:nvSpPr>
        <p:spPr>
          <a:xfrm>
            <a:off x="334959" y="308064"/>
            <a:ext cx="10257698" cy="1189906"/>
          </a:xfrm>
        </p:spPr>
        <p:txBody>
          <a:bodyPr/>
          <a:lstStyle/>
          <a:p>
            <a:r>
              <a:rPr lang="en-US" sz="2000">
                <a:latin typeface="+mn-lt"/>
              </a:rPr>
              <a:t>Only US$9.8bn of middle market private debt fundraisings were tracked in 2Q23, the </a:t>
            </a:r>
            <a:r>
              <a:rPr lang="en-US" sz="2000">
                <a:latin typeface="+mn-lt"/>
                <a:cs typeface="Arial" panose="020B0604020202020204" pitchFamily="34" charset="0"/>
              </a:rPr>
              <a:t>lowest</a:t>
            </a:r>
            <a:r>
              <a:rPr lang="en-US" sz="2000">
                <a:latin typeface="+mn-lt"/>
              </a:rPr>
              <a:t> mark since 3Q16</a:t>
            </a:r>
          </a:p>
        </p:txBody>
      </p:sp>
      <p:sp>
        <p:nvSpPr>
          <p:cNvPr id="7" name="TextBox 6">
            <a:extLst>
              <a:ext uri="{FF2B5EF4-FFF2-40B4-BE49-F238E27FC236}">
                <a16:creationId xmlns:a16="http://schemas.microsoft.com/office/drawing/2014/main" id="{A740D5F1-38FA-4229-AD63-DABF2A580429}"/>
              </a:ext>
            </a:extLst>
          </p:cNvPr>
          <p:cNvSpPr txBox="1"/>
          <p:nvPr/>
        </p:nvSpPr>
        <p:spPr>
          <a:xfrm>
            <a:off x="3470264" y="6490407"/>
            <a:ext cx="6093951" cy="261610"/>
          </a:xfrm>
          <a:prstGeom prst="rect">
            <a:avLst/>
          </a:prstGeom>
          <a:noFill/>
        </p:spPr>
        <p:txBody>
          <a:bodyPr wrap="square" rtlCol="0">
            <a:spAutoFit/>
          </a:bodyPr>
          <a:lstStyle/>
          <a:p>
            <a:r>
              <a:rPr lang="en-US" sz="1100" i="1"/>
              <a:t>Chart compiles closed debt fund-raising amounts identified by Refinitiv LPC during the quarter </a:t>
            </a:r>
          </a:p>
        </p:txBody>
      </p:sp>
    </p:spTree>
    <p:extLst>
      <p:ext uri="{BB962C8B-B14F-4D97-AF65-F5344CB8AC3E}">
        <p14:creationId xmlns:p14="http://schemas.microsoft.com/office/powerpoint/2010/main" val="20594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244475"/>
            <a:ext cx="11594592" cy="448176"/>
          </a:xfrm>
        </p:spPr>
        <p:txBody>
          <a:bodyPr/>
          <a:lstStyle/>
          <a:p>
            <a:r>
              <a:rPr lang="en-US" sz="2000">
                <a:solidFill>
                  <a:schemeClr val="tx1"/>
                </a:solidFill>
                <a:latin typeface="Arial" panose="020B0604020202020204" pitchFamily="34" charset="0"/>
                <a:cs typeface="Arial" panose="020B0604020202020204" pitchFamily="34" charset="0"/>
              </a:rPr>
              <a:t>In terms of volume numbers, 3Q22 turned out to be a tale of two markets between direct and syndicated sponsored segments</a:t>
            </a:r>
          </a:p>
        </p:txBody>
      </p:sp>
      <p:sp>
        <p:nvSpPr>
          <p:cNvPr id="2" name="Footer Placeholder 1">
            <a:extLst>
              <a:ext uri="{FF2B5EF4-FFF2-40B4-BE49-F238E27FC236}">
                <a16:creationId xmlns:a16="http://schemas.microsoft.com/office/drawing/2014/main" id="{9FD40674-B08C-4F65-9604-AFEB39C749CD}"/>
              </a:ext>
            </a:extLst>
          </p:cNvPr>
          <p:cNvSpPr>
            <a:spLocks noGrp="1"/>
          </p:cNvSpPr>
          <p:nvPr>
            <p:ph type="ftr" sz="quarter" idx="11"/>
          </p:nvPr>
        </p:nvSpPr>
        <p:spPr>
          <a:xfrm>
            <a:off x="292100" y="6227007"/>
            <a:ext cx="2906332" cy="244475"/>
          </a:xfrm>
        </p:spPr>
        <p:txBody>
          <a:bodyPr/>
          <a:lstStyle/>
          <a:p>
            <a:r>
              <a:rPr lang="en-US" sz="800" dirty="0">
                <a:latin typeface="Proxima Nova" panose="02000506030000020004"/>
              </a:rPr>
              <a:t>Source:  Refinitiv LPC</a:t>
            </a:r>
          </a:p>
        </p:txBody>
      </p:sp>
      <p:sp>
        <p:nvSpPr>
          <p:cNvPr id="6" name="Text Placeholder 4">
            <a:extLst>
              <a:ext uri="{FF2B5EF4-FFF2-40B4-BE49-F238E27FC236}">
                <a16:creationId xmlns:a16="http://schemas.microsoft.com/office/drawing/2014/main" id="{F6AADC2A-32D9-4B19-9F9F-4EDF9BD773DB}"/>
              </a:ext>
            </a:extLst>
          </p:cNvPr>
          <p:cNvSpPr txBox="1">
            <a:spLocks/>
          </p:cNvSpPr>
          <p:nvPr/>
        </p:nvSpPr>
        <p:spPr>
          <a:xfrm>
            <a:off x="230077" y="876703"/>
            <a:ext cx="11253355" cy="545715"/>
          </a:xfrm>
          <a:prstGeom prst="rect">
            <a:avLst/>
          </a:prstGeom>
        </p:spPr>
        <p:txBody>
          <a:bodyPr lIns="91440" tIns="45720" rIns="91440" bIns="45720" anchor="t"/>
          <a:lst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US">
                <a:latin typeface="Arial"/>
                <a:cs typeface="Arial"/>
              </a:rPr>
              <a:t>3Q22 direct lending volume totaled US$35.1bn in 3Q22, 17% higher quarter-over-quarter, while syndicated volume dropped 47% quarter-over-quarter to US$8.6bn</a:t>
            </a:r>
          </a:p>
        </p:txBody>
      </p:sp>
      <p:graphicFrame>
        <p:nvGraphicFramePr>
          <p:cNvPr id="12" name="Content Placeholder 15">
            <a:extLst>
              <a:ext uri="{FF2B5EF4-FFF2-40B4-BE49-F238E27FC236}">
                <a16:creationId xmlns:a16="http://schemas.microsoft.com/office/drawing/2014/main" id="{8B508DE8-282F-4F07-A445-FE34172E6C6C}"/>
              </a:ext>
            </a:extLst>
          </p:cNvPr>
          <p:cNvGraphicFramePr>
            <a:graphicFrameLocks noGrp="1"/>
          </p:cNvGraphicFramePr>
          <p:nvPr>
            <p:ph sz="half" idx="1"/>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5">
            <a:extLst>
              <a:ext uri="{FF2B5EF4-FFF2-40B4-BE49-F238E27FC236}">
                <a16:creationId xmlns:a16="http://schemas.microsoft.com/office/drawing/2014/main" id="{7422B213-BF2A-4CAE-A386-077D7B24C372}"/>
              </a:ext>
            </a:extLst>
          </p:cNvPr>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69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9341E0-8C16-4634-9684-55BB0AF630F5}"/>
              </a:ext>
            </a:extLst>
          </p:cNvPr>
          <p:cNvSpPr>
            <a:spLocks noGrp="1"/>
          </p:cNvSpPr>
          <p:nvPr>
            <p:ph type="ftr" sz="quarter" idx="10"/>
          </p:nvPr>
        </p:nvSpPr>
        <p:spPr>
          <a:xfrm>
            <a:off x="222065" y="6289328"/>
            <a:ext cx="5388464" cy="180000"/>
          </a:xfrm>
        </p:spPr>
        <p:txBody>
          <a:bodyPr/>
          <a:lstStyle/>
          <a:p>
            <a:r>
              <a:rPr lang="en-US" dirty="0"/>
              <a:t>Source: Refinitiv LPC</a:t>
            </a:r>
          </a:p>
        </p:txBody>
      </p:sp>
      <p:sp>
        <p:nvSpPr>
          <p:cNvPr id="5" name="Title 4">
            <a:extLst>
              <a:ext uri="{FF2B5EF4-FFF2-40B4-BE49-F238E27FC236}">
                <a16:creationId xmlns:a16="http://schemas.microsoft.com/office/drawing/2014/main" id="{476AB6CF-7B87-4078-A563-A1B4F9715D89}"/>
              </a:ext>
            </a:extLst>
          </p:cNvPr>
          <p:cNvSpPr>
            <a:spLocks noGrp="1"/>
          </p:cNvSpPr>
          <p:nvPr>
            <p:ph type="title"/>
          </p:nvPr>
        </p:nvSpPr>
        <p:spPr>
          <a:xfrm>
            <a:off x="317207" y="388672"/>
            <a:ext cx="10191269" cy="693386"/>
          </a:xfrm>
        </p:spPr>
        <p:txBody>
          <a:bodyPr/>
          <a:lstStyle/>
          <a:p>
            <a:r>
              <a:rPr lang="en-US" sz="2000">
                <a:latin typeface="+mn-lt"/>
              </a:rPr>
              <a:t>Direct lenders gained volume share in 2Q23, logging 2.6x more volume than what was syndicated</a:t>
            </a:r>
          </a:p>
        </p:txBody>
      </p:sp>
      <p:graphicFrame>
        <p:nvGraphicFramePr>
          <p:cNvPr id="11" name="Content Placeholder 15">
            <a:extLst>
              <a:ext uri="{FF2B5EF4-FFF2-40B4-BE49-F238E27FC236}">
                <a16:creationId xmlns:a16="http://schemas.microsoft.com/office/drawing/2014/main" id="{854072C1-90D2-474F-A120-223ABD087324}"/>
              </a:ext>
            </a:extLst>
          </p:cNvPr>
          <p:cNvGraphicFramePr>
            <a:graphicFrameLocks noGrp="1"/>
          </p:cNvGraphicFramePr>
          <p:nvPr>
            <p:ph sz="quarter" idx="16"/>
          </p:nvPr>
        </p:nvGraphicFramePr>
        <p:xfrm>
          <a:off x="334963" y="1628775"/>
          <a:ext cx="5605462" cy="4268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5">
            <a:extLst>
              <a:ext uri="{FF2B5EF4-FFF2-40B4-BE49-F238E27FC236}">
                <a16:creationId xmlns:a16="http://schemas.microsoft.com/office/drawing/2014/main" id="{D6D61ED6-0228-42C4-B319-D7829FC36F0A}"/>
              </a:ext>
            </a:extLst>
          </p:cNvPr>
          <p:cNvGraphicFramePr>
            <a:graphicFrameLocks noGrp="1"/>
          </p:cNvGraphicFramePr>
          <p:nvPr>
            <p:ph sz="quarter" idx="17"/>
          </p:nvPr>
        </p:nvGraphicFramePr>
        <p:xfrm>
          <a:off x="6218238" y="1628775"/>
          <a:ext cx="5605462" cy="426859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5">
            <a:extLst>
              <a:ext uri="{FF2B5EF4-FFF2-40B4-BE49-F238E27FC236}">
                <a16:creationId xmlns:a16="http://schemas.microsoft.com/office/drawing/2014/main" id="{CB51A4F9-A87D-D617-D023-4D1288666E6D}"/>
              </a:ext>
            </a:extLst>
          </p:cNvPr>
          <p:cNvSpPr>
            <a:spLocks noGrp="1"/>
          </p:cNvSpPr>
          <p:nvPr>
            <p:ph type="body" sz="quarter" idx="12"/>
          </p:nvPr>
        </p:nvSpPr>
        <p:spPr>
          <a:xfrm>
            <a:off x="334963" y="1082058"/>
            <a:ext cx="10935788" cy="394021"/>
          </a:xfrm>
        </p:spPr>
        <p:txBody>
          <a:bodyPr/>
          <a:lstStyle/>
          <a:p>
            <a:pPr lvl="1">
              <a:spcAft>
                <a:spcPts val="0"/>
              </a:spcAft>
            </a:pPr>
            <a:r>
              <a:rPr lang="en-US">
                <a:latin typeface="+mn-lt"/>
              </a:rPr>
              <a:t>However, for the first half, the share is down to 2 times from the 2.6 times peak that took place in 2022</a:t>
            </a:r>
          </a:p>
        </p:txBody>
      </p:sp>
    </p:spTree>
    <p:extLst>
      <p:ext uri="{BB962C8B-B14F-4D97-AF65-F5344CB8AC3E}">
        <p14:creationId xmlns:p14="http://schemas.microsoft.com/office/powerpoint/2010/main" val="252135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8D92D7-D1B9-4575-BCAB-C4D65CD8FA4D}"/>
              </a:ext>
            </a:extLst>
          </p:cNvPr>
          <p:cNvSpPr>
            <a:spLocks noGrp="1"/>
          </p:cNvSpPr>
          <p:nvPr>
            <p:ph type="ftr" sz="quarter" idx="10"/>
          </p:nvPr>
        </p:nvSpPr>
        <p:spPr>
          <a:xfrm>
            <a:off x="142166" y="6346597"/>
            <a:ext cx="5388464" cy="180000"/>
          </a:xfrm>
        </p:spPr>
        <p:txBody>
          <a:bodyPr/>
          <a:lstStyle/>
          <a:p>
            <a:r>
              <a:rPr lang="en-US" dirty="0"/>
              <a:t>Source: Refinitiv LPC</a:t>
            </a:r>
          </a:p>
        </p:txBody>
      </p:sp>
      <p:sp>
        <p:nvSpPr>
          <p:cNvPr id="5" name="Title 4">
            <a:extLst>
              <a:ext uri="{FF2B5EF4-FFF2-40B4-BE49-F238E27FC236}">
                <a16:creationId xmlns:a16="http://schemas.microsoft.com/office/drawing/2014/main" id="{CC1F5160-451B-48D3-9F80-702C05B61DA5}"/>
              </a:ext>
            </a:extLst>
          </p:cNvPr>
          <p:cNvSpPr>
            <a:spLocks noGrp="1"/>
          </p:cNvSpPr>
          <p:nvPr>
            <p:ph type="title"/>
          </p:nvPr>
        </p:nvSpPr>
        <p:spPr>
          <a:xfrm>
            <a:off x="334962" y="331403"/>
            <a:ext cx="10576192" cy="477297"/>
          </a:xfrm>
        </p:spPr>
        <p:txBody>
          <a:bodyPr/>
          <a:lstStyle/>
          <a:p>
            <a:r>
              <a:rPr lang="en-US" sz="2000">
                <a:latin typeface="Arial" panose="020B0604020202020204" pitchFamily="34" charset="0"/>
                <a:cs typeface="Arial" panose="020B0604020202020204" pitchFamily="34" charset="0"/>
              </a:rPr>
              <a:t>Sponsored MM LBO volume continued its decline in 2Q23, totaling  US$6bn in 2Q23, the lowest since 3Q20 </a:t>
            </a:r>
          </a:p>
        </p:txBody>
      </p:sp>
      <p:sp>
        <p:nvSpPr>
          <p:cNvPr id="6" name="Text Placeholder 5">
            <a:extLst>
              <a:ext uri="{FF2B5EF4-FFF2-40B4-BE49-F238E27FC236}">
                <a16:creationId xmlns:a16="http://schemas.microsoft.com/office/drawing/2014/main" id="{CDBCF931-670A-420C-BA65-106B92D54495}"/>
              </a:ext>
            </a:extLst>
          </p:cNvPr>
          <p:cNvSpPr>
            <a:spLocks noGrp="1"/>
          </p:cNvSpPr>
          <p:nvPr>
            <p:ph type="body" sz="quarter" idx="12"/>
          </p:nvPr>
        </p:nvSpPr>
        <p:spPr>
          <a:xfrm>
            <a:off x="334962" y="1024789"/>
            <a:ext cx="10191269" cy="330627"/>
          </a:xfrm>
        </p:spPr>
        <p:txBody>
          <a:bodyPr/>
          <a:lstStyle/>
          <a:p>
            <a:r>
              <a:rPr lang="en-US" sz="1400">
                <a:latin typeface="Arial "/>
              </a:rPr>
              <a:t>2Q23 direct lending MM LBO volume of US$5.5bn was 12% lower than 1Q23 levels, while syndicated LBO volume collapsed 73% to less than US$500m </a:t>
            </a:r>
          </a:p>
        </p:txBody>
      </p:sp>
      <p:graphicFrame>
        <p:nvGraphicFramePr>
          <p:cNvPr id="11" name="Content Placeholder 15">
            <a:extLst>
              <a:ext uri="{FF2B5EF4-FFF2-40B4-BE49-F238E27FC236}">
                <a16:creationId xmlns:a16="http://schemas.microsoft.com/office/drawing/2014/main" id="{906FBF5F-68F4-40AD-9457-013C3B1DDC03}"/>
              </a:ext>
            </a:extLst>
          </p:cNvPr>
          <p:cNvGraphicFramePr>
            <a:graphicFrameLocks noGrp="1"/>
          </p:cNvGraphicFramePr>
          <p:nvPr>
            <p:ph sz="quarter" idx="16"/>
          </p:nvPr>
        </p:nvGraphicFramePr>
        <p:xfrm>
          <a:off x="334963" y="1628775"/>
          <a:ext cx="5605462" cy="42657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5">
            <a:extLst>
              <a:ext uri="{FF2B5EF4-FFF2-40B4-BE49-F238E27FC236}">
                <a16:creationId xmlns:a16="http://schemas.microsoft.com/office/drawing/2014/main" id="{57629784-FD7D-40D0-A7CE-C283C5EDBB19}"/>
              </a:ext>
            </a:extLst>
          </p:cNvPr>
          <p:cNvGraphicFramePr>
            <a:graphicFrameLocks noGrp="1"/>
          </p:cNvGraphicFramePr>
          <p:nvPr>
            <p:ph sz="quarter" idx="17"/>
          </p:nvPr>
        </p:nvGraphicFramePr>
        <p:xfrm>
          <a:off x="6218238" y="1628775"/>
          <a:ext cx="5605462" cy="4265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238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438E31-D90D-49FE-81C2-64B4BEF0D69B}"/>
              </a:ext>
            </a:extLst>
          </p:cNvPr>
          <p:cNvSpPr>
            <a:spLocks noGrp="1"/>
          </p:cNvSpPr>
          <p:nvPr>
            <p:ph type="ftr" sz="quarter" idx="10"/>
          </p:nvPr>
        </p:nvSpPr>
        <p:spPr>
          <a:xfrm>
            <a:off x="159921" y="6289328"/>
            <a:ext cx="5388464" cy="180000"/>
          </a:xfrm>
        </p:spPr>
        <p:txBody>
          <a:bodyPr/>
          <a:lstStyle/>
          <a:p>
            <a:r>
              <a:rPr lang="en-US" dirty="0"/>
              <a:t>Source: Refinitiv LPC</a:t>
            </a:r>
          </a:p>
        </p:txBody>
      </p:sp>
      <p:graphicFrame>
        <p:nvGraphicFramePr>
          <p:cNvPr id="13" name="Content Placeholder 15">
            <a:extLst>
              <a:ext uri="{FF2B5EF4-FFF2-40B4-BE49-F238E27FC236}">
                <a16:creationId xmlns:a16="http://schemas.microsoft.com/office/drawing/2014/main" id="{2454B21D-F2F9-4E05-B72F-8B0917C5526D}"/>
              </a:ext>
            </a:extLst>
          </p:cNvPr>
          <p:cNvGraphicFramePr>
            <a:graphicFrameLocks noGrp="1"/>
          </p:cNvGraphicFramePr>
          <p:nvPr>
            <p:ph sz="quarter" idx="17"/>
          </p:nvPr>
        </p:nvGraphicFramePr>
        <p:xfrm>
          <a:off x="6218238" y="1628775"/>
          <a:ext cx="5605462" cy="437133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59239142-0954-4C61-90B3-31E8F2AFC3CC}"/>
              </a:ext>
            </a:extLst>
          </p:cNvPr>
          <p:cNvSpPr>
            <a:spLocks noGrp="1"/>
          </p:cNvSpPr>
          <p:nvPr>
            <p:ph type="title"/>
          </p:nvPr>
        </p:nvSpPr>
        <p:spPr>
          <a:xfrm>
            <a:off x="334963" y="388672"/>
            <a:ext cx="10191269" cy="477297"/>
          </a:xfrm>
        </p:spPr>
        <p:txBody>
          <a:bodyPr/>
          <a:lstStyle/>
          <a:p>
            <a:r>
              <a:rPr lang="en-US" sz="2000">
                <a:latin typeface="+mn-lt"/>
              </a:rPr>
              <a:t>With very light syndicated LBO activity in the quarter, direct lending LBO volume was a whopping 11.5x higher than syndicated volume</a:t>
            </a:r>
          </a:p>
        </p:txBody>
      </p:sp>
      <p:graphicFrame>
        <p:nvGraphicFramePr>
          <p:cNvPr id="10" name="Content Placeholder 15">
            <a:extLst>
              <a:ext uri="{FF2B5EF4-FFF2-40B4-BE49-F238E27FC236}">
                <a16:creationId xmlns:a16="http://schemas.microsoft.com/office/drawing/2014/main" id="{84FD25EB-4DAC-4DFA-8189-151CEF165195}"/>
              </a:ext>
            </a:extLst>
          </p:cNvPr>
          <p:cNvGraphicFramePr>
            <a:graphicFrameLocks noGrp="1"/>
          </p:cNvGraphicFramePr>
          <p:nvPr>
            <p:ph sz="quarter" idx="16"/>
          </p:nvPr>
        </p:nvGraphicFramePr>
        <p:xfrm>
          <a:off x="334963" y="1628775"/>
          <a:ext cx="5605462" cy="437133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5">
            <a:extLst>
              <a:ext uri="{FF2B5EF4-FFF2-40B4-BE49-F238E27FC236}">
                <a16:creationId xmlns:a16="http://schemas.microsoft.com/office/drawing/2014/main" id="{7E7E9227-60F8-F0D5-3268-15246765C200}"/>
              </a:ext>
            </a:extLst>
          </p:cNvPr>
          <p:cNvSpPr>
            <a:spLocks noGrp="1"/>
          </p:cNvSpPr>
          <p:nvPr>
            <p:ph type="body" sz="quarter" idx="12"/>
          </p:nvPr>
        </p:nvSpPr>
        <p:spPr>
          <a:xfrm>
            <a:off x="334963" y="1077596"/>
            <a:ext cx="10191269" cy="330627"/>
          </a:xfrm>
        </p:spPr>
        <p:txBody>
          <a:bodyPr/>
          <a:lstStyle/>
          <a:p>
            <a:pPr>
              <a:spcAft>
                <a:spcPts val="0"/>
              </a:spcAft>
            </a:pPr>
            <a:r>
              <a:rPr lang="en-US" sz="1400">
                <a:latin typeface="+mn-lt"/>
              </a:rPr>
              <a:t>For the first half of 2023, the share of direct lending volume was up to a high of 5.2 times</a:t>
            </a:r>
          </a:p>
        </p:txBody>
      </p:sp>
    </p:spTree>
    <p:extLst>
      <p:ext uri="{BB962C8B-B14F-4D97-AF65-F5344CB8AC3E}">
        <p14:creationId xmlns:p14="http://schemas.microsoft.com/office/powerpoint/2010/main" val="334994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6735F2-E1AF-4E03-B5D2-9E643096D7B7}"/>
              </a:ext>
            </a:extLst>
          </p:cNvPr>
          <p:cNvSpPr>
            <a:spLocks noGrp="1"/>
          </p:cNvSpPr>
          <p:nvPr>
            <p:ph type="ftr" sz="quarter" idx="10"/>
          </p:nvPr>
        </p:nvSpPr>
        <p:spPr>
          <a:xfrm>
            <a:off x="183223" y="6289328"/>
            <a:ext cx="5388464" cy="180000"/>
          </a:xfrm>
        </p:spPr>
        <p:txBody>
          <a:bodyPr/>
          <a:lstStyle/>
          <a:p>
            <a:r>
              <a:rPr lang="en-US" dirty="0"/>
              <a:t>Source: Refinitiv LPC</a:t>
            </a:r>
          </a:p>
        </p:txBody>
      </p:sp>
      <p:sp>
        <p:nvSpPr>
          <p:cNvPr id="6" name="Title 5">
            <a:extLst>
              <a:ext uri="{FF2B5EF4-FFF2-40B4-BE49-F238E27FC236}">
                <a16:creationId xmlns:a16="http://schemas.microsoft.com/office/drawing/2014/main" id="{6BF8C9EC-60BE-4F95-8A31-E86ABA32C844}"/>
              </a:ext>
            </a:extLst>
          </p:cNvPr>
          <p:cNvSpPr>
            <a:spLocks noGrp="1"/>
          </p:cNvSpPr>
          <p:nvPr>
            <p:ph type="title"/>
          </p:nvPr>
        </p:nvSpPr>
        <p:spPr/>
        <p:txBody>
          <a:bodyPr/>
          <a:lstStyle/>
          <a:p>
            <a:r>
              <a:rPr lang="en-US" sz="2000" err="1">
                <a:latin typeface="+mn-lt"/>
              </a:rPr>
              <a:t>Unitranche</a:t>
            </a:r>
            <a:r>
              <a:rPr lang="en-US" sz="2000">
                <a:latin typeface="+mn-lt"/>
              </a:rPr>
              <a:t> volume declined for the fourth consecutive quarter to US$9.4bn in 2Q23, the lowest since 2Q20 </a:t>
            </a:r>
          </a:p>
        </p:txBody>
      </p:sp>
      <p:sp>
        <p:nvSpPr>
          <p:cNvPr id="7" name="Text Placeholder 6">
            <a:extLst>
              <a:ext uri="{FF2B5EF4-FFF2-40B4-BE49-F238E27FC236}">
                <a16:creationId xmlns:a16="http://schemas.microsoft.com/office/drawing/2014/main" id="{DB41FE66-577B-4364-AA34-B4D35B9B181E}"/>
              </a:ext>
            </a:extLst>
          </p:cNvPr>
          <p:cNvSpPr>
            <a:spLocks noGrp="1"/>
          </p:cNvSpPr>
          <p:nvPr>
            <p:ph type="body" sz="quarter" idx="12"/>
          </p:nvPr>
        </p:nvSpPr>
        <p:spPr>
          <a:xfrm>
            <a:off x="334962" y="1039423"/>
            <a:ext cx="10473451" cy="330627"/>
          </a:xfrm>
        </p:spPr>
        <p:txBody>
          <a:bodyPr/>
          <a:lstStyle/>
          <a:p>
            <a:pPr>
              <a:spcAft>
                <a:spcPts val="0"/>
              </a:spcAft>
            </a:pPr>
            <a:r>
              <a:rPr lang="en-US" sz="1400">
                <a:latin typeface="Arial "/>
              </a:rPr>
              <a:t>The decline was mostly due to the 45% drop in large corporate </a:t>
            </a:r>
            <a:r>
              <a:rPr lang="en-US" sz="1400" err="1">
                <a:latin typeface="Arial "/>
              </a:rPr>
              <a:t>unitranche</a:t>
            </a:r>
            <a:r>
              <a:rPr lang="en-US" sz="1400">
                <a:latin typeface="Arial "/>
              </a:rPr>
              <a:t> volume, which also drove the average </a:t>
            </a:r>
            <a:r>
              <a:rPr lang="en-US" sz="1400" err="1">
                <a:latin typeface="Arial "/>
              </a:rPr>
              <a:t>unitranche</a:t>
            </a:r>
            <a:r>
              <a:rPr lang="en-US" sz="1400">
                <a:latin typeface="Arial "/>
              </a:rPr>
              <a:t> size down to US$169m, the lowest since 1Q19</a:t>
            </a:r>
          </a:p>
        </p:txBody>
      </p:sp>
      <p:graphicFrame>
        <p:nvGraphicFramePr>
          <p:cNvPr id="15" name="Content Placeholder 15">
            <a:extLst>
              <a:ext uri="{FF2B5EF4-FFF2-40B4-BE49-F238E27FC236}">
                <a16:creationId xmlns:a16="http://schemas.microsoft.com/office/drawing/2014/main" id="{98669C83-F583-4D45-81DE-19D3AC8630C7}"/>
              </a:ext>
            </a:extLst>
          </p:cNvPr>
          <p:cNvGraphicFramePr>
            <a:graphicFrameLocks noGrp="1"/>
          </p:cNvGraphicFramePr>
          <p:nvPr>
            <p:ph sz="quarter" idx="16"/>
            <p:extLst>
              <p:ext uri="{D42A27DB-BD31-4B8C-83A1-F6EECF244321}">
                <p14:modId xmlns:p14="http://schemas.microsoft.com/office/powerpoint/2010/main" val="437037338"/>
              </p:ext>
            </p:extLst>
          </p:nvPr>
        </p:nvGraphicFramePr>
        <p:xfrm>
          <a:off x="334962" y="1628775"/>
          <a:ext cx="5605462" cy="4308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a:extLst>
              <a:ext uri="{FF2B5EF4-FFF2-40B4-BE49-F238E27FC236}">
                <a16:creationId xmlns:a16="http://schemas.microsoft.com/office/drawing/2014/main" id="{D3628592-4BB6-458C-919C-E5AA8161181E}"/>
              </a:ext>
            </a:extLst>
          </p:cNvPr>
          <p:cNvGraphicFramePr>
            <a:graphicFrameLocks noGrp="1"/>
          </p:cNvGraphicFramePr>
          <p:nvPr>
            <p:ph sz="quarter" idx="17"/>
          </p:nvPr>
        </p:nvGraphicFramePr>
        <p:xfrm>
          <a:off x="6218238" y="1628775"/>
          <a:ext cx="5605462" cy="430835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84156CE6-28A4-4EBE-A5B6-0EFB41481BBD}"/>
              </a:ext>
            </a:extLst>
          </p:cNvPr>
          <p:cNvSpPr txBox="1"/>
          <p:nvPr/>
        </p:nvSpPr>
        <p:spPr>
          <a:xfrm>
            <a:off x="2286000" y="6469328"/>
            <a:ext cx="8596295" cy="484742"/>
          </a:xfrm>
          <a:prstGeom prst="rect">
            <a:avLst/>
          </a:prstGeom>
          <a:noFill/>
        </p:spPr>
        <p:txBody>
          <a:bodyPr wrap="square" lIns="0" tIns="0" rIns="0" bIns="0" rtlCol="0" anchor="t">
            <a:noAutofit/>
          </a:bodyPr>
          <a:lstStyle/>
          <a:p>
            <a:r>
              <a:rPr lang="en-US" sz="1000" b="1" i="1">
                <a:latin typeface="Arial" panose="020B0604020202020204" pitchFamily="34" charset="0"/>
                <a:cs typeface="Arial" panose="020B0604020202020204" pitchFamily="34" charset="0"/>
              </a:rPr>
              <a:t>*</a:t>
            </a:r>
            <a:r>
              <a:rPr lang="en-US" sz="1000" i="1">
                <a:latin typeface="Arial" panose="020B0604020202020204" pitchFamily="34" charset="0"/>
                <a:cs typeface="Arial" panose="020B0604020202020204" pitchFamily="34" charset="0"/>
              </a:rPr>
              <a:t>Includes both large corp. and middle market </a:t>
            </a:r>
            <a:r>
              <a:rPr lang="en-US" sz="1000" i="1" err="1">
                <a:latin typeface="Arial" panose="020B0604020202020204" pitchFamily="34" charset="0"/>
                <a:cs typeface="Arial" panose="020B0604020202020204" pitchFamily="34" charset="0"/>
              </a:rPr>
              <a:t>unitranches</a:t>
            </a:r>
            <a:r>
              <a:rPr lang="en-US" sz="1000" i="1">
                <a:latin typeface="Arial" panose="020B0604020202020204" pitchFamily="34" charset="0"/>
                <a:cs typeface="Arial" panose="020B0604020202020204" pitchFamily="34" charset="0"/>
              </a:rPr>
              <a:t> (including non-sponsored market). Refinitiv LPC relies on lenders to flag deals as </a:t>
            </a:r>
            <a:r>
              <a:rPr lang="en-US" sz="1000" i="1" err="1">
                <a:latin typeface="Arial" panose="020B0604020202020204" pitchFamily="34" charset="0"/>
                <a:cs typeface="Arial" panose="020B0604020202020204" pitchFamily="34" charset="0"/>
              </a:rPr>
              <a:t>unitranches</a:t>
            </a:r>
            <a:endParaRPr lang="en-US" sz="1000" i="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Refinitiv LPC also looks at a combination of spread (in conjunction with EBITDA size), leverage and loan-to-value (LTV) to flag </a:t>
            </a:r>
            <a:r>
              <a:rPr lang="en-US" sz="1000" i="1" err="1">
                <a:latin typeface="Arial" panose="020B0604020202020204" pitchFamily="34" charset="0"/>
                <a:cs typeface="Arial" panose="020B0604020202020204" pitchFamily="34" charset="0"/>
              </a:rPr>
              <a:t>unitranches</a:t>
            </a:r>
            <a:endParaRPr lang="en-US" sz="1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40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877E0-A22B-44E6-842D-48B1BE21F3A8}"/>
              </a:ext>
            </a:extLst>
          </p:cNvPr>
          <p:cNvSpPr>
            <a:spLocks noGrp="1"/>
          </p:cNvSpPr>
          <p:nvPr>
            <p:ph type="title"/>
          </p:nvPr>
        </p:nvSpPr>
        <p:spPr>
          <a:xfrm>
            <a:off x="334963" y="388672"/>
            <a:ext cx="10802224" cy="477297"/>
          </a:xfrm>
        </p:spPr>
        <p:txBody>
          <a:bodyPr/>
          <a:lstStyle/>
          <a:p>
            <a:r>
              <a:rPr lang="en-US" sz="2000">
                <a:latin typeface="+mn-lt"/>
              </a:rPr>
              <a:t>Leverage increased for direct lending deals but continued to move lower for bank-led transactions in 2Q23</a:t>
            </a:r>
          </a:p>
        </p:txBody>
      </p:sp>
      <p:sp>
        <p:nvSpPr>
          <p:cNvPr id="7" name="Text Placeholder 6">
            <a:extLst>
              <a:ext uri="{FF2B5EF4-FFF2-40B4-BE49-F238E27FC236}">
                <a16:creationId xmlns:a16="http://schemas.microsoft.com/office/drawing/2014/main" id="{4E0B92F7-4455-4E73-BE94-80E07770F305}"/>
              </a:ext>
            </a:extLst>
          </p:cNvPr>
          <p:cNvSpPr>
            <a:spLocks noGrp="1"/>
          </p:cNvSpPr>
          <p:nvPr>
            <p:ph type="body" sz="quarter" idx="12"/>
          </p:nvPr>
        </p:nvSpPr>
        <p:spPr>
          <a:xfrm>
            <a:off x="334964" y="955970"/>
            <a:ext cx="10158442" cy="421264"/>
          </a:xfrm>
        </p:spPr>
        <p:txBody>
          <a:bodyPr/>
          <a:lstStyle/>
          <a:p>
            <a:pPr>
              <a:spcAft>
                <a:spcPts val="0"/>
              </a:spcAft>
            </a:pPr>
            <a:r>
              <a:rPr lang="en-US" sz="1400">
                <a:latin typeface="+mn-lt"/>
              </a:rPr>
              <a:t>For direct lender transactions, leverage averaged 4.72x in 2Q23, up from 4.54x in 1Q23; leverage for bank-led deals declined to 3.56x in 2Q23, the fifth consecutive quarterly decline</a:t>
            </a:r>
          </a:p>
        </p:txBody>
      </p:sp>
      <p:graphicFrame>
        <p:nvGraphicFramePr>
          <p:cNvPr id="10" name="Content Placeholder 9">
            <a:extLst>
              <a:ext uri="{FF2B5EF4-FFF2-40B4-BE49-F238E27FC236}">
                <a16:creationId xmlns:a16="http://schemas.microsoft.com/office/drawing/2014/main" id="{2788509A-6B7B-420D-96F3-41E2C67DF947}"/>
              </a:ext>
            </a:extLst>
          </p:cNvPr>
          <p:cNvGraphicFramePr>
            <a:graphicFrameLocks noGrp="1"/>
          </p:cNvGraphicFramePr>
          <p:nvPr>
            <p:ph sz="quarter" idx="16"/>
          </p:nvPr>
        </p:nvGraphicFramePr>
        <p:xfrm>
          <a:off x="334963" y="1628775"/>
          <a:ext cx="5605462" cy="452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9">
            <a:extLst>
              <a:ext uri="{FF2B5EF4-FFF2-40B4-BE49-F238E27FC236}">
                <a16:creationId xmlns:a16="http://schemas.microsoft.com/office/drawing/2014/main" id="{D28D44B3-38F8-4121-8941-B5D0F45FD139}"/>
              </a:ext>
            </a:extLst>
          </p:cNvPr>
          <p:cNvGraphicFramePr>
            <a:graphicFrameLocks noGrp="1"/>
          </p:cNvGraphicFramePr>
          <p:nvPr>
            <p:ph sz="quarter" idx="17"/>
          </p:nvPr>
        </p:nvGraphicFramePr>
        <p:xfrm>
          <a:off x="6218238" y="1628775"/>
          <a:ext cx="5605462" cy="4521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E8391B9-EFAC-A2BE-969C-2091808BFA0E}"/>
              </a:ext>
            </a:extLst>
          </p:cNvPr>
          <p:cNvSpPr txBox="1"/>
          <p:nvPr/>
        </p:nvSpPr>
        <p:spPr>
          <a:xfrm>
            <a:off x="4381130" y="6515971"/>
            <a:ext cx="6112276" cy="246221"/>
          </a:xfrm>
          <a:prstGeom prst="rect">
            <a:avLst/>
          </a:prstGeom>
          <a:noFill/>
        </p:spPr>
        <p:txBody>
          <a:bodyPr wrap="square">
            <a:spAutoFit/>
          </a:bodyPr>
          <a:lstStyle/>
          <a:p>
            <a:r>
              <a:rPr lang="en-US" sz="1000" i="1">
                <a:latin typeface="Arial" panose="020B0604020202020204" pitchFamily="34" charset="0"/>
                <a:cs typeface="Arial" panose="020B0604020202020204" pitchFamily="34" charset="0"/>
              </a:rPr>
              <a:t>Note: analysis excludes annual recurring revenue (ARR) deals</a:t>
            </a:r>
          </a:p>
        </p:txBody>
      </p:sp>
      <p:sp>
        <p:nvSpPr>
          <p:cNvPr id="2" name="Footer Placeholder 2">
            <a:extLst>
              <a:ext uri="{FF2B5EF4-FFF2-40B4-BE49-F238E27FC236}">
                <a16:creationId xmlns:a16="http://schemas.microsoft.com/office/drawing/2014/main" id="{D751AF1B-0C29-27C0-4553-AFC119343A4C}"/>
              </a:ext>
            </a:extLst>
          </p:cNvPr>
          <p:cNvSpPr>
            <a:spLocks noGrp="1"/>
          </p:cNvSpPr>
          <p:nvPr>
            <p:ph type="ftr" sz="quarter" idx="10"/>
          </p:nvPr>
        </p:nvSpPr>
        <p:spPr>
          <a:xfrm>
            <a:off x="112733" y="6212820"/>
            <a:ext cx="1787089" cy="256508"/>
          </a:xfrm>
        </p:spPr>
        <p:txBody>
          <a:bodyPr/>
          <a:lstStyle/>
          <a:p>
            <a:r>
              <a:rPr lang="en-US"/>
              <a:t>Source: Refinitiv LPC</a:t>
            </a:r>
          </a:p>
        </p:txBody>
      </p:sp>
    </p:spTree>
    <p:extLst>
      <p:ext uri="{BB962C8B-B14F-4D97-AF65-F5344CB8AC3E}">
        <p14:creationId xmlns:p14="http://schemas.microsoft.com/office/powerpoint/2010/main" val="105645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44D6FB-2AE0-464D-9D1D-C24C0090DA8C}"/>
              </a:ext>
            </a:extLst>
          </p:cNvPr>
          <p:cNvSpPr>
            <a:spLocks noGrp="1"/>
          </p:cNvSpPr>
          <p:nvPr>
            <p:ph type="ftr" sz="quarter" idx="10"/>
          </p:nvPr>
        </p:nvSpPr>
        <p:spPr>
          <a:xfrm>
            <a:off x="71720" y="6290978"/>
            <a:ext cx="5388464" cy="180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000000"/>
                </a:solidFill>
                <a:effectLst/>
                <a:uLnTx/>
                <a:uFillTx/>
                <a:latin typeface="Proxima Nova" panose="02000506030000020004"/>
              </a:rPr>
              <a:t>Source: Refinitiv LPC</a:t>
            </a:r>
          </a:p>
        </p:txBody>
      </p:sp>
      <p:sp>
        <p:nvSpPr>
          <p:cNvPr id="5" name="Title 4">
            <a:extLst>
              <a:ext uri="{FF2B5EF4-FFF2-40B4-BE49-F238E27FC236}">
                <a16:creationId xmlns:a16="http://schemas.microsoft.com/office/drawing/2014/main" id="{238515C2-E84D-4A4D-BAB3-608CF2513693}"/>
              </a:ext>
            </a:extLst>
          </p:cNvPr>
          <p:cNvSpPr>
            <a:spLocks noGrp="1"/>
          </p:cNvSpPr>
          <p:nvPr>
            <p:ph type="title"/>
          </p:nvPr>
        </p:nvSpPr>
        <p:spPr>
          <a:xfrm>
            <a:off x="326085" y="388672"/>
            <a:ext cx="10191269" cy="477297"/>
          </a:xfrm>
        </p:spPr>
        <p:txBody>
          <a:bodyPr/>
          <a:lstStyle/>
          <a:p>
            <a:r>
              <a:rPr lang="en-US" sz="2000">
                <a:latin typeface="Arial" panose="020B0604020202020204" pitchFamily="34" charset="0"/>
                <a:cs typeface="Arial" panose="020B0604020202020204" pitchFamily="34" charset="0"/>
              </a:rPr>
              <a:t>Direct lender-led sponsored middle market yield premium over large corporate deals declined in 2Q23 to just over 200bp</a:t>
            </a:r>
          </a:p>
        </p:txBody>
      </p:sp>
      <p:sp>
        <p:nvSpPr>
          <p:cNvPr id="6" name="Text Placeholder 5">
            <a:extLst>
              <a:ext uri="{FF2B5EF4-FFF2-40B4-BE49-F238E27FC236}">
                <a16:creationId xmlns:a16="http://schemas.microsoft.com/office/drawing/2014/main" id="{D1177767-D5A8-4CC4-88E6-D4537457C240}"/>
              </a:ext>
            </a:extLst>
          </p:cNvPr>
          <p:cNvSpPr>
            <a:spLocks noGrp="1"/>
          </p:cNvSpPr>
          <p:nvPr>
            <p:ph type="body" sz="quarter" idx="12"/>
          </p:nvPr>
        </p:nvSpPr>
        <p:spPr>
          <a:xfrm>
            <a:off x="326084" y="1030847"/>
            <a:ext cx="10535880" cy="306692"/>
          </a:xfrm>
        </p:spPr>
        <p:txBody>
          <a:bodyPr/>
          <a:lstStyle/>
          <a:p>
            <a:pPr>
              <a:spcAft>
                <a:spcPts val="0"/>
              </a:spcAft>
            </a:pPr>
            <a:r>
              <a:rPr lang="en-US" sz="1400">
                <a:latin typeface="+mn-lt"/>
              </a:rPr>
              <a:t>The avg. all-in-yield on all first-lien MM term loans (</a:t>
            </a:r>
            <a:r>
              <a:rPr lang="en-US" sz="1400" u="sng">
                <a:latin typeface="+mn-lt"/>
              </a:rPr>
              <a:t>including </a:t>
            </a:r>
            <a:r>
              <a:rPr lang="en-US" sz="1400" u="sng" err="1">
                <a:latin typeface="+mn-lt"/>
              </a:rPr>
              <a:t>unitranches</a:t>
            </a:r>
            <a:r>
              <a:rPr lang="en-US" sz="1400">
                <a:latin typeface="+mn-lt"/>
              </a:rPr>
              <a:t>) was almost flat at 12.09% in 2Q23 and was only up 8bp to 12.38% for direct lender-led deals; in contrast, average large corp. yields widened 60bp to 10.06%</a:t>
            </a:r>
          </a:p>
          <a:p>
            <a:endParaRPr lang="en-US"/>
          </a:p>
        </p:txBody>
      </p:sp>
      <p:graphicFrame>
        <p:nvGraphicFramePr>
          <p:cNvPr id="12" name="Content Placeholder 9">
            <a:extLst>
              <a:ext uri="{FF2B5EF4-FFF2-40B4-BE49-F238E27FC236}">
                <a16:creationId xmlns:a16="http://schemas.microsoft.com/office/drawing/2014/main" id="{E807370F-88E9-4DC8-A10B-4C8C3E2B0D04}"/>
              </a:ext>
            </a:extLst>
          </p:cNvPr>
          <p:cNvGraphicFramePr>
            <a:graphicFrameLocks noGrp="1"/>
          </p:cNvGraphicFramePr>
          <p:nvPr>
            <p:ph sz="quarter" idx="16"/>
          </p:nvPr>
        </p:nvGraphicFramePr>
        <p:xfrm>
          <a:off x="334963" y="1628775"/>
          <a:ext cx="5605462" cy="452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9">
            <a:extLst>
              <a:ext uri="{FF2B5EF4-FFF2-40B4-BE49-F238E27FC236}">
                <a16:creationId xmlns:a16="http://schemas.microsoft.com/office/drawing/2014/main" id="{3714D728-D685-494D-AA5E-F63D082CC31B}"/>
              </a:ext>
            </a:extLst>
          </p:cNvPr>
          <p:cNvGraphicFramePr>
            <a:graphicFrameLocks noGrp="1"/>
          </p:cNvGraphicFramePr>
          <p:nvPr>
            <p:ph sz="quarter" idx="17"/>
          </p:nvPr>
        </p:nvGraphicFramePr>
        <p:xfrm>
          <a:off x="6235270" y="1641799"/>
          <a:ext cx="5605462" cy="4521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159F53C0-B11E-42CF-8340-24F432902381}"/>
              </a:ext>
            </a:extLst>
          </p:cNvPr>
          <p:cNvSpPr txBox="1"/>
          <p:nvPr/>
        </p:nvSpPr>
        <p:spPr>
          <a:xfrm>
            <a:off x="3204839" y="6304002"/>
            <a:ext cx="6782545"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panose="020B0604020202020204"/>
                <a:ea typeface="+mn-ea"/>
                <a:cs typeface="+mn-cs"/>
              </a:rPr>
              <a:t>Middle market first-lien term loan yields are based on </a:t>
            </a:r>
            <a:r>
              <a:rPr kumimoji="0" lang="en-US" sz="1000" b="0" i="1" u="sng" strike="noStrike" kern="1200" cap="none" spc="0" normalizeH="0" baseline="0" noProof="0">
                <a:ln>
                  <a:noFill/>
                </a:ln>
                <a:solidFill>
                  <a:srgbClr val="000000"/>
                </a:solidFill>
                <a:effectLst/>
                <a:uLnTx/>
                <a:uFillTx/>
                <a:latin typeface="Arial" panose="020B0604020202020204"/>
                <a:ea typeface="+mn-ea"/>
                <a:cs typeface="+mn-cs"/>
              </a:rPr>
              <a:t>private data submissions</a:t>
            </a:r>
            <a:r>
              <a:rPr kumimoji="0" lang="en-US" sz="1000" b="0" i="1" u="none" strike="noStrike" kern="1200" cap="none" spc="0" normalizeH="0" baseline="0" noProof="0">
                <a:ln>
                  <a:noFill/>
                </a:ln>
                <a:solidFill>
                  <a:srgbClr val="000000"/>
                </a:solidFill>
                <a:effectLst/>
                <a:uLnTx/>
                <a:uFillTx/>
                <a:latin typeface="Arial" panose="020B0604020202020204"/>
                <a:ea typeface="+mn-ea"/>
                <a:cs typeface="+mn-cs"/>
              </a:rPr>
              <a:t>, which include both syndicated and direct execution deals, includes </a:t>
            </a:r>
            <a:r>
              <a:rPr kumimoji="0" lang="en-US" sz="1000" b="0" i="1" u="sng" strike="noStrike" kern="1200" cap="none" spc="0" normalizeH="0" baseline="0" noProof="0" err="1">
                <a:ln>
                  <a:noFill/>
                </a:ln>
                <a:solidFill>
                  <a:srgbClr val="000000"/>
                </a:solidFill>
                <a:effectLst/>
                <a:uLnTx/>
                <a:uFillTx/>
                <a:latin typeface="Arial" panose="020B0604020202020204"/>
                <a:ea typeface="+mn-ea"/>
                <a:cs typeface="+mn-cs"/>
              </a:rPr>
              <a:t>unitranches</a:t>
            </a:r>
            <a:endParaRPr kumimoji="0" lang="en-US" sz="1000" b="0" i="1" u="sng"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Arial" panose="020B0604020202020204"/>
                <a:ea typeface="+mn-ea"/>
                <a:cs typeface="+mn-cs"/>
              </a:rPr>
              <a:t>Beginning 1Q22, data includes LIBOR and SOFR based deals</a:t>
            </a:r>
            <a:endParaRPr kumimoji="0" lang="en-US" sz="900" b="0" i="0" u="sng"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743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148-1439-4292-80D6-1DBFA2E94B81}"/>
              </a:ext>
            </a:extLst>
          </p:cNvPr>
          <p:cNvSpPr>
            <a:spLocks noGrp="1"/>
          </p:cNvSpPr>
          <p:nvPr>
            <p:ph type="ctrTitle"/>
          </p:nvPr>
        </p:nvSpPr>
        <p:spPr>
          <a:xfrm>
            <a:off x="360533" y="1635539"/>
            <a:ext cx="6317670" cy="2084053"/>
          </a:xfrm>
        </p:spPr>
        <p:txBody>
          <a:bodyPr/>
          <a:lstStyle/>
          <a:p>
            <a:r>
              <a:rPr lang="en-US" sz="4000">
                <a:solidFill>
                  <a:schemeClr val="tx1"/>
                </a:solidFill>
                <a:latin typeface="Arial"/>
                <a:cs typeface="Arial"/>
              </a:rPr>
              <a:t>1H23 Leveraged Loan Market trends &amp; 3Q23 expectations</a:t>
            </a:r>
          </a:p>
        </p:txBody>
      </p:sp>
    </p:spTree>
    <p:extLst>
      <p:ext uri="{BB962C8B-B14F-4D97-AF65-F5344CB8AC3E}">
        <p14:creationId xmlns:p14="http://schemas.microsoft.com/office/powerpoint/2010/main" val="142044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362256-CBC4-4F7C-A018-178D29170136}"/>
              </a:ext>
            </a:extLst>
          </p:cNvPr>
          <p:cNvSpPr>
            <a:spLocks noGrp="1"/>
          </p:cNvSpPr>
          <p:nvPr>
            <p:ph type="title"/>
          </p:nvPr>
        </p:nvSpPr>
        <p:spPr>
          <a:xfrm>
            <a:off x="334963" y="358461"/>
            <a:ext cx="10493999" cy="477297"/>
          </a:xfrm>
        </p:spPr>
        <p:txBody>
          <a:bodyPr/>
          <a:lstStyle/>
          <a:p>
            <a:r>
              <a:rPr lang="en-US" sz="2000">
                <a:latin typeface="+mn-lt"/>
              </a:rPr>
              <a:t>The average interest coverage ratio on new loans slipped to 2.20x in 2Q23, the lowest level since LPC started tracking this data</a:t>
            </a:r>
          </a:p>
        </p:txBody>
      </p:sp>
      <p:sp>
        <p:nvSpPr>
          <p:cNvPr id="7" name="Text Placeholder 6">
            <a:extLst>
              <a:ext uri="{FF2B5EF4-FFF2-40B4-BE49-F238E27FC236}">
                <a16:creationId xmlns:a16="http://schemas.microsoft.com/office/drawing/2014/main" id="{543C0333-A1C1-4C15-BA9D-F420603B5866}"/>
              </a:ext>
            </a:extLst>
          </p:cNvPr>
          <p:cNvSpPr>
            <a:spLocks noGrp="1"/>
          </p:cNvSpPr>
          <p:nvPr>
            <p:ph type="body" sz="quarter" idx="12"/>
          </p:nvPr>
        </p:nvSpPr>
        <p:spPr>
          <a:xfrm>
            <a:off x="334963" y="1006911"/>
            <a:ext cx="10191269" cy="330627"/>
          </a:xfrm>
        </p:spPr>
        <p:txBody>
          <a:bodyPr/>
          <a:lstStyle/>
          <a:p>
            <a:r>
              <a:rPr lang="en-US" sz="1400">
                <a:latin typeface="+mn-lt"/>
              </a:rPr>
              <a:t>Interest coverage is at 3.0x for issuers levered less than 4 times, 1.97x for companies levered 4 to 6 times, and 1.49x for borrowers levered more than 6x</a:t>
            </a:r>
          </a:p>
        </p:txBody>
      </p:sp>
      <p:graphicFrame>
        <p:nvGraphicFramePr>
          <p:cNvPr id="19" name="Content Placeholder 15">
            <a:extLst>
              <a:ext uri="{FF2B5EF4-FFF2-40B4-BE49-F238E27FC236}">
                <a16:creationId xmlns:a16="http://schemas.microsoft.com/office/drawing/2014/main" id="{F30DE93F-86B9-4912-BED4-671BBA828DE1}"/>
              </a:ext>
            </a:extLst>
          </p:cNvPr>
          <p:cNvGraphicFramePr>
            <a:graphicFrameLocks noGrp="1"/>
          </p:cNvGraphicFramePr>
          <p:nvPr>
            <p:ph sz="quarter" idx="16"/>
          </p:nvPr>
        </p:nvGraphicFramePr>
        <p:xfrm>
          <a:off x="334963" y="1628775"/>
          <a:ext cx="5605462" cy="2193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5">
            <a:extLst>
              <a:ext uri="{FF2B5EF4-FFF2-40B4-BE49-F238E27FC236}">
                <a16:creationId xmlns:a16="http://schemas.microsoft.com/office/drawing/2014/main" id="{A30D8BA6-EDB1-4221-A01B-E35C615EF7A0}"/>
              </a:ext>
            </a:extLst>
          </p:cNvPr>
          <p:cNvGraphicFramePr>
            <a:graphicFrameLocks noGrp="1"/>
          </p:cNvGraphicFramePr>
          <p:nvPr>
            <p:ph sz="quarter" idx="17"/>
          </p:nvPr>
        </p:nvGraphicFramePr>
        <p:xfrm>
          <a:off x="6218238" y="1628775"/>
          <a:ext cx="5605462" cy="2193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5">
            <a:extLst>
              <a:ext uri="{FF2B5EF4-FFF2-40B4-BE49-F238E27FC236}">
                <a16:creationId xmlns:a16="http://schemas.microsoft.com/office/drawing/2014/main" id="{3D246E3F-D7BF-4206-B3DB-F41C95615817}"/>
              </a:ext>
            </a:extLst>
          </p:cNvPr>
          <p:cNvGraphicFramePr>
            <a:graphicFrameLocks noGrp="1"/>
          </p:cNvGraphicFramePr>
          <p:nvPr>
            <p:ph sz="quarter" idx="18"/>
          </p:nvPr>
        </p:nvGraphicFramePr>
        <p:xfrm>
          <a:off x="334963" y="3954463"/>
          <a:ext cx="5605462" cy="21955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ontent Placeholder 15">
            <a:extLst>
              <a:ext uri="{FF2B5EF4-FFF2-40B4-BE49-F238E27FC236}">
                <a16:creationId xmlns:a16="http://schemas.microsoft.com/office/drawing/2014/main" id="{8C69405E-B20A-4999-B5D4-19C1303EBDE8}"/>
              </a:ext>
            </a:extLst>
          </p:cNvPr>
          <p:cNvGraphicFramePr>
            <a:graphicFrameLocks noGrp="1"/>
          </p:cNvGraphicFramePr>
          <p:nvPr>
            <p:ph sz="quarter" idx="19"/>
            <p:extLst>
              <p:ext uri="{D42A27DB-BD31-4B8C-83A1-F6EECF244321}">
                <p14:modId xmlns:p14="http://schemas.microsoft.com/office/powerpoint/2010/main" val="513905661"/>
              </p:ext>
            </p:extLst>
          </p:nvPr>
        </p:nvGraphicFramePr>
        <p:xfrm>
          <a:off x="6218238" y="3954463"/>
          <a:ext cx="5605462" cy="2195512"/>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21AED08B-ED2D-0228-BABE-DAB4958CDA89}"/>
              </a:ext>
            </a:extLst>
          </p:cNvPr>
          <p:cNvSpPr txBox="1"/>
          <p:nvPr/>
        </p:nvSpPr>
        <p:spPr>
          <a:xfrm>
            <a:off x="4413956" y="6499539"/>
            <a:ext cx="6112276" cy="246221"/>
          </a:xfrm>
          <a:prstGeom prst="rect">
            <a:avLst/>
          </a:prstGeom>
          <a:noFill/>
        </p:spPr>
        <p:txBody>
          <a:bodyPr wrap="square">
            <a:spAutoFit/>
          </a:bodyPr>
          <a:lstStyle/>
          <a:p>
            <a:r>
              <a:rPr lang="en-US" sz="1000" i="1">
                <a:latin typeface="Arial" panose="020B0604020202020204" pitchFamily="34" charset="0"/>
                <a:cs typeface="Arial" panose="020B0604020202020204" pitchFamily="34" charset="0"/>
              </a:rPr>
              <a:t>Note: analysis excludes annual recurring revenue (ARR) deals</a:t>
            </a:r>
          </a:p>
        </p:txBody>
      </p:sp>
    </p:spTree>
    <p:extLst>
      <p:ext uri="{BB962C8B-B14F-4D97-AF65-F5344CB8AC3E}">
        <p14:creationId xmlns:p14="http://schemas.microsoft.com/office/powerpoint/2010/main" val="193937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148-1439-4292-80D6-1DBFA2E94B81}"/>
              </a:ext>
            </a:extLst>
          </p:cNvPr>
          <p:cNvSpPr>
            <a:spLocks noGrp="1"/>
          </p:cNvSpPr>
          <p:nvPr>
            <p:ph type="ctrTitle"/>
          </p:nvPr>
        </p:nvSpPr>
        <p:spPr>
          <a:xfrm>
            <a:off x="360533" y="2488296"/>
            <a:ext cx="5947800" cy="717241"/>
          </a:xfrm>
        </p:spPr>
        <p:txBody>
          <a:bodyPr/>
          <a:lstStyle/>
          <a:p>
            <a:r>
              <a:rPr lang="en-US" sz="4400">
                <a:solidFill>
                  <a:schemeClr val="tx1"/>
                </a:solidFill>
                <a:latin typeface="Arial" panose="020B0604020202020204" pitchFamily="34" charset="0"/>
                <a:cs typeface="Arial" panose="020B0604020202020204" pitchFamily="34" charset="0"/>
              </a:rPr>
              <a:t>ABL Overview</a:t>
            </a:r>
            <a:endParaRPr lang="en-US" sz="4400">
              <a:solidFill>
                <a:schemeClr val="tx1"/>
              </a:solidFill>
            </a:endParaRPr>
          </a:p>
        </p:txBody>
      </p:sp>
    </p:spTree>
    <p:extLst>
      <p:ext uri="{BB962C8B-B14F-4D97-AF65-F5344CB8AC3E}">
        <p14:creationId xmlns:p14="http://schemas.microsoft.com/office/powerpoint/2010/main" val="282209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0"/>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300546" y="310897"/>
            <a:ext cx="11594592" cy="352315"/>
          </a:xfrm>
        </p:spPr>
        <p:txBody>
          <a:bodyPr/>
          <a:lstStyle/>
          <a:p>
            <a:r>
              <a:rPr lang="en-US">
                <a:solidFill>
                  <a:schemeClr val="tx1"/>
                </a:solidFill>
                <a:latin typeface="Arial Regular"/>
                <a:cs typeface="Arial" panose="020B0604020202020204" pitchFamily="34" charset="0"/>
              </a:rPr>
              <a:t>Syndicated ABL volume set an all-time high in the first half of 2023</a:t>
            </a: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Clr>
                <a:srgbClr val="FF6600"/>
              </a:buClr>
              <a:buSzPct val="95000"/>
            </a:pPr>
            <a:r>
              <a:rPr lang="en-US" sz="1600" b="0">
                <a:latin typeface="Arial" panose="020B0604020202020204" pitchFamily="34" charset="0"/>
                <a:cs typeface="Arial" panose="020B0604020202020204" pitchFamily="34" charset="0"/>
              </a:rPr>
              <a:t>The first half of 2023 marked the strongest half-year total on record for the ABL market with US$113.8bn in issuance, up 52% year over year.……</a:t>
            </a:r>
            <a:r>
              <a:rPr lang="en-US" sz="1600">
                <a:solidFill>
                  <a:schemeClr val="tx2"/>
                </a:solidFill>
                <a:latin typeface="Arial" panose="020B0604020202020204" pitchFamily="34" charset="0"/>
                <a:cs typeface="Arial" panose="020B0604020202020204" pitchFamily="34" charset="0"/>
              </a:rPr>
              <a:t>BUT </a:t>
            </a:r>
            <a:r>
              <a:rPr lang="en-US" sz="1600" b="0">
                <a:latin typeface="Arial" panose="020B0604020202020204" pitchFamily="34" charset="0"/>
                <a:cs typeface="Arial" panose="020B0604020202020204" pitchFamily="34" charset="0"/>
              </a:rPr>
              <a:t>these numbers do not tell the whole story…….</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774419718"/>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2">
            <a:extLst>
              <a:ext uri="{FF2B5EF4-FFF2-40B4-BE49-F238E27FC236}">
                <a16:creationId xmlns:a16="http://schemas.microsoft.com/office/drawing/2014/main" id="{D49DD1F0-E490-A7D0-1BF4-B159FD2F4430}"/>
              </a:ext>
            </a:extLst>
          </p:cNvPr>
          <p:cNvSpPr txBox="1">
            <a:spLocks/>
          </p:cNvSpPr>
          <p:nvPr/>
        </p:nvSpPr>
        <p:spPr>
          <a:xfrm>
            <a:off x="103854" y="6116738"/>
            <a:ext cx="1787089" cy="25650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Source: Refinitiv LPC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extLst>
              <p:ext uri="{D42A27DB-BD31-4B8C-83A1-F6EECF244321}">
                <p14:modId xmlns:p14="http://schemas.microsoft.com/office/powerpoint/2010/main" val="3434794673"/>
              </p:ext>
            </p:extLst>
          </p:nvPr>
        </p:nvGraphicFramePr>
        <p:xfrm>
          <a:off x="292100" y="1473290"/>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0"/>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292100" y="310897"/>
            <a:ext cx="11594592" cy="352315"/>
          </a:xfrm>
        </p:spPr>
        <p:txBody>
          <a:bodyPr/>
          <a:lstStyle/>
          <a:p>
            <a:r>
              <a:rPr lang="en-US">
                <a:solidFill>
                  <a:schemeClr val="tx1"/>
                </a:solidFill>
                <a:latin typeface="Arial Regular"/>
                <a:cs typeface="Arial" panose="020B0604020202020204" pitchFamily="34" charset="0"/>
              </a:rPr>
              <a:t>1H23 New ABL assets totaled US$15.9bn, down 21%</a:t>
            </a:r>
          </a:p>
        </p:txBody>
      </p:sp>
      <p:sp>
        <p:nvSpPr>
          <p:cNvPr id="6" name="Text Placeholder 5"/>
          <p:cNvSpPr>
            <a:spLocks noGrp="1"/>
          </p:cNvSpPr>
          <p:nvPr>
            <p:ph type="body" idx="13"/>
          </p:nvPr>
        </p:nvSpPr>
        <p:spPr>
          <a:xfrm>
            <a:off x="296862" y="663211"/>
            <a:ext cx="11594592" cy="584775"/>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New money represented just 14% of issuance. Refinancing volume totaled US$97.9bn in 1H23, up 80% YoY and the highest half-year total on record. A significant portion of the pipeline has been defined by refinancing activity associated with transitioning existing credits to SOFR estimated at about US$60.3bn or 61% of total refinanced ABL loan assets. </a:t>
            </a:r>
            <a:endParaRPr lang="en-US" dirty="0"/>
          </a:p>
        </p:txBody>
      </p:sp>
      <p:sp>
        <p:nvSpPr>
          <p:cNvPr id="2" name="Footer Placeholder 2">
            <a:extLst>
              <a:ext uri="{FF2B5EF4-FFF2-40B4-BE49-F238E27FC236}">
                <a16:creationId xmlns:a16="http://schemas.microsoft.com/office/drawing/2014/main" id="{B404D233-3778-E30F-A024-FD1F200689C9}"/>
              </a:ext>
            </a:extLst>
          </p:cNvPr>
          <p:cNvSpPr txBox="1">
            <a:spLocks/>
          </p:cNvSpPr>
          <p:nvPr/>
        </p:nvSpPr>
        <p:spPr>
          <a:xfrm>
            <a:off x="201509" y="6270594"/>
            <a:ext cx="1787089" cy="25650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Source: Refinitiv LPC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dirty="0">
                <a:solidFill>
                  <a:schemeClr val="tx1"/>
                </a:solidFill>
                <a:latin typeface="Arial Regular"/>
                <a:cs typeface="Arial" panose="020B0604020202020204" pitchFamily="34" charset="0"/>
              </a:rPr>
              <a:t>ABL Credit line utilization increases</a:t>
            </a: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Clr>
                <a:srgbClr val="FF6600"/>
              </a:buClr>
              <a:buSzPct val="95000"/>
            </a:pPr>
            <a:r>
              <a:rPr lang="en-US" sz="1400" b="0">
                <a:latin typeface="Arial" panose="020B0604020202020204" pitchFamily="34" charset="0"/>
                <a:cs typeface="Arial" panose="020B0604020202020204" pitchFamily="34" charset="0"/>
              </a:rPr>
              <a:t>Loans outstanding as percentage of total credit commitments</a:t>
            </a:r>
          </a:p>
        </p:txBody>
      </p:sp>
      <p:sp>
        <p:nvSpPr>
          <p:cNvPr id="13" name="Text Box 2">
            <a:extLst>
              <a:ext uri="{FF2B5EF4-FFF2-40B4-BE49-F238E27FC236}">
                <a16:creationId xmlns:a16="http://schemas.microsoft.com/office/drawing/2014/main" id="{7E598929-D2E1-4970-824E-1C335BE16031}"/>
              </a:ext>
            </a:extLst>
          </p:cNvPr>
          <p:cNvSpPr txBox="1">
            <a:spLocks noChangeArrowheads="1"/>
          </p:cNvSpPr>
          <p:nvPr/>
        </p:nvSpPr>
        <p:spPr bwMode="auto">
          <a:xfrm flipH="1">
            <a:off x="383454" y="4855167"/>
            <a:ext cx="5627985" cy="115037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sz="900" dirty="0"/>
              <a:t>Credit line utilization among consistent bank respondents </a:t>
            </a:r>
            <a:r>
              <a:rPr lang="en-US" sz="900" b="1" dirty="0"/>
              <a:t>edged up to 40.1%</a:t>
            </a:r>
            <a:r>
              <a:rPr lang="en-US" sz="900" dirty="0"/>
              <a:t> in Q1 2023, </a:t>
            </a:r>
            <a:r>
              <a:rPr lang="en-US" sz="900" b="1" dirty="0"/>
              <a:t>increasing by 4 basis points</a:t>
            </a:r>
            <a:r>
              <a:rPr lang="en-US" sz="900" dirty="0"/>
              <a:t> from Q4 2022. </a:t>
            </a:r>
          </a:p>
          <a:p>
            <a:pPr>
              <a:spcAft>
                <a:spcPts val="200"/>
              </a:spcAft>
            </a:pPr>
            <a:r>
              <a:rPr lang="en-US" sz="900" dirty="0"/>
              <a:t>Compared to the same quarter last year, credit line utilization increased by </a:t>
            </a:r>
            <a:r>
              <a:rPr lang="en-US" sz="900" b="1" dirty="0"/>
              <a:t>28 basis points.</a:t>
            </a:r>
          </a:p>
          <a:p>
            <a:pPr>
              <a:spcAft>
                <a:spcPts val="200"/>
              </a:spcAft>
            </a:pPr>
            <a:r>
              <a:rPr lang="en-US" sz="900" dirty="0"/>
              <a:t>As in prior quarters, the vast majority, </a:t>
            </a:r>
            <a:r>
              <a:rPr lang="en-US" sz="900" b="1" dirty="0"/>
              <a:t>91.9%</a:t>
            </a:r>
            <a:r>
              <a:rPr lang="en-US" sz="900" dirty="0"/>
              <a:t>, of the bank borrowing base in Q1 2023 was composed of advances against receivables and inventory. The remaining categories composed only </a:t>
            </a:r>
            <a:r>
              <a:rPr lang="en-US" sz="900" b="1" dirty="0"/>
              <a:t>8.1%</a:t>
            </a:r>
            <a:r>
              <a:rPr lang="en-US" sz="900" dirty="0"/>
              <a:t> of the overall borrowing base.</a:t>
            </a:r>
          </a:p>
          <a:p>
            <a:endParaRPr lang="en-US" dirty="0"/>
          </a:p>
        </p:txBody>
      </p:sp>
      <p:sp>
        <p:nvSpPr>
          <p:cNvPr id="15" name="Text Box 2">
            <a:extLst>
              <a:ext uri="{FF2B5EF4-FFF2-40B4-BE49-F238E27FC236}">
                <a16:creationId xmlns:a16="http://schemas.microsoft.com/office/drawing/2014/main" id="{119AE0F4-A5C1-45DD-9F3F-9F3F4AF4AB1C}"/>
              </a:ext>
            </a:extLst>
          </p:cNvPr>
          <p:cNvSpPr txBox="1">
            <a:spLocks noChangeArrowheads="1"/>
          </p:cNvSpPr>
          <p:nvPr/>
        </p:nvSpPr>
        <p:spPr bwMode="auto">
          <a:xfrm flipH="1">
            <a:off x="6271014" y="4855167"/>
            <a:ext cx="5563092" cy="1280161"/>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sz="900" dirty="0"/>
              <a:t>Credit line utilization among consistent non-bank lender respondents was </a:t>
            </a:r>
            <a:r>
              <a:rPr lang="en-US" sz="900" b="1" dirty="0"/>
              <a:t>down 107 basis points</a:t>
            </a:r>
            <a:r>
              <a:rPr lang="en-US" sz="900" dirty="0"/>
              <a:t> from Q4 2022.</a:t>
            </a:r>
          </a:p>
          <a:p>
            <a:pPr>
              <a:spcAft>
                <a:spcPts val="200"/>
              </a:spcAft>
            </a:pPr>
            <a:r>
              <a:rPr lang="en-US" sz="900" dirty="0"/>
              <a:t>Compared to the same quarter last year, credit line utilization has </a:t>
            </a:r>
            <a:r>
              <a:rPr lang="en-US" sz="900" b="1" dirty="0"/>
              <a:t>decreased 523 percentage points</a:t>
            </a:r>
            <a:r>
              <a:rPr lang="en-US" sz="900" dirty="0"/>
              <a:t>.</a:t>
            </a:r>
          </a:p>
          <a:p>
            <a:pPr>
              <a:spcAft>
                <a:spcPts val="200"/>
              </a:spcAft>
            </a:pPr>
            <a:r>
              <a:rPr lang="en-US" sz="900" dirty="0"/>
              <a:t>As in prior quarters, the vast majority, 86.7%, of the non-bank borrowing base in Q1 2023 was composed of advances against receivables and inventory. The remaining categories compose only 13.3% of the overall borrowing base.</a:t>
            </a:r>
          </a:p>
        </p:txBody>
      </p:sp>
      <p:sp>
        <p:nvSpPr>
          <p:cNvPr id="16" name="TextBox 15">
            <a:extLst>
              <a:ext uri="{FF2B5EF4-FFF2-40B4-BE49-F238E27FC236}">
                <a16:creationId xmlns:a16="http://schemas.microsoft.com/office/drawing/2014/main" id="{57C8870A-745A-430D-A589-0233E258278E}"/>
              </a:ext>
            </a:extLst>
          </p:cNvPr>
          <p:cNvSpPr txBox="1"/>
          <p:nvPr/>
        </p:nvSpPr>
        <p:spPr>
          <a:xfrm>
            <a:off x="383454" y="6151508"/>
            <a:ext cx="6076340" cy="230832"/>
          </a:xfrm>
          <a:prstGeom prst="rect">
            <a:avLst/>
          </a:prstGeom>
          <a:noFill/>
        </p:spPr>
        <p:txBody>
          <a:bodyPr wrap="square" rtlCol="0">
            <a:spAutoFit/>
          </a:bodyPr>
          <a:lstStyle/>
          <a:p>
            <a:r>
              <a:rPr lang="en-US" sz="900" i="1"/>
              <a:t>Source:  Secured Finance Network</a:t>
            </a:r>
          </a:p>
        </p:txBody>
      </p:sp>
      <p:graphicFrame>
        <p:nvGraphicFramePr>
          <p:cNvPr id="4" name="Content Placeholder 3">
            <a:extLst>
              <a:ext uri="{FF2B5EF4-FFF2-40B4-BE49-F238E27FC236}">
                <a16:creationId xmlns:a16="http://schemas.microsoft.com/office/drawing/2014/main" id="{2F67CE97-8CD6-FF7C-77B4-F3DE71AE587E}"/>
              </a:ext>
            </a:extLst>
          </p:cNvPr>
          <p:cNvGraphicFramePr>
            <a:graphicFrameLocks noGrp="1"/>
          </p:cNvGraphicFramePr>
          <p:nvPr>
            <p:ph sz="half" idx="2"/>
            <p:extLst>
              <p:ext uri="{D42A27DB-BD31-4B8C-83A1-F6EECF244321}">
                <p14:modId xmlns:p14="http://schemas.microsoft.com/office/powerpoint/2010/main" val="4248851364"/>
              </p:ext>
            </p:extLst>
          </p:nvPr>
        </p:nvGraphicFramePr>
        <p:xfrm>
          <a:off x="6418263" y="1839073"/>
          <a:ext cx="5476875" cy="291786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00F42CF-1696-DE36-8F18-FE933B9989D6}"/>
              </a:ext>
            </a:extLst>
          </p:cNvPr>
          <p:cNvSpPr/>
          <p:nvPr/>
        </p:nvSpPr>
        <p:spPr>
          <a:xfrm>
            <a:off x="6459794" y="1493838"/>
            <a:ext cx="3880694" cy="257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1100" i="1" dirty="0">
                <a:solidFill>
                  <a:schemeClr val="tx2">
                    <a:lumMod val="50000"/>
                  </a:schemeClr>
                </a:solidFill>
                <a:latin typeface="Arial" panose="020B0604020202020204" pitchFamily="34" charset="0"/>
                <a:cs typeface="Arial" panose="020B0604020202020204" pitchFamily="34" charset="0"/>
              </a:rPr>
              <a:t>Q2 2020 – Q1 2023, 6 respondents across all quarters</a:t>
            </a:r>
          </a:p>
        </p:txBody>
      </p:sp>
      <p:graphicFrame>
        <p:nvGraphicFramePr>
          <p:cNvPr id="10" name="Content Placeholder 9">
            <a:extLst>
              <a:ext uri="{FF2B5EF4-FFF2-40B4-BE49-F238E27FC236}">
                <a16:creationId xmlns:a16="http://schemas.microsoft.com/office/drawing/2014/main" id="{A3181BFF-4ECF-9959-330F-FFC22CA89B0B}"/>
              </a:ext>
            </a:extLst>
          </p:cNvPr>
          <p:cNvGraphicFramePr>
            <a:graphicFrameLocks noGrp="1"/>
          </p:cNvGraphicFramePr>
          <p:nvPr>
            <p:ph sz="half" idx="1"/>
            <p:extLst>
              <p:ext uri="{D42A27DB-BD31-4B8C-83A1-F6EECF244321}">
                <p14:modId xmlns:p14="http://schemas.microsoft.com/office/powerpoint/2010/main" val="2759921655"/>
              </p:ext>
            </p:extLst>
          </p:nvPr>
        </p:nvGraphicFramePr>
        <p:xfrm>
          <a:off x="292100" y="1750956"/>
          <a:ext cx="5627985" cy="302652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31A33533-DCE8-0460-DE78-6B623D5DF615}"/>
              </a:ext>
            </a:extLst>
          </p:cNvPr>
          <p:cNvSpPr/>
          <p:nvPr/>
        </p:nvSpPr>
        <p:spPr>
          <a:xfrm>
            <a:off x="182880" y="1451064"/>
            <a:ext cx="3880694" cy="352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1100" i="1" dirty="0">
                <a:solidFill>
                  <a:schemeClr val="tx2">
                    <a:lumMod val="50000"/>
                  </a:schemeClr>
                </a:solidFill>
                <a:latin typeface="Arial" panose="020B0604020202020204" pitchFamily="34" charset="0"/>
                <a:cs typeface="Arial" panose="020B0604020202020204" pitchFamily="34" charset="0"/>
              </a:rPr>
              <a:t>Q2 2020 – Q1 2023, 19 respondents across all quarters</a:t>
            </a:r>
          </a:p>
        </p:txBody>
      </p:sp>
    </p:spTree>
    <p:extLst>
      <p:ext uri="{BB962C8B-B14F-4D97-AF65-F5344CB8AC3E}">
        <p14:creationId xmlns:p14="http://schemas.microsoft.com/office/powerpoint/2010/main" val="3355605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124691"/>
            <a:ext cx="11594592" cy="333184"/>
          </a:xfrm>
        </p:spPr>
        <p:txBody>
          <a:bodyPr/>
          <a:lstStyle/>
          <a:p>
            <a:r>
              <a:rPr lang="en-US" sz="2000" dirty="0">
                <a:solidFill>
                  <a:schemeClr val="tx1"/>
                </a:solidFill>
                <a:latin typeface="Arial Regular"/>
                <a:cs typeface="Arial" panose="020B0604020202020204" pitchFamily="34" charset="0"/>
              </a:rPr>
              <a:t>Credit quality deteriorates as the volume of criticized and non-accruing loans increases</a:t>
            </a:r>
          </a:p>
        </p:txBody>
      </p:sp>
      <p:sp>
        <p:nvSpPr>
          <p:cNvPr id="6" name="Text Placeholder 5"/>
          <p:cNvSpPr>
            <a:spLocks noGrp="1"/>
          </p:cNvSpPr>
          <p:nvPr>
            <p:ph type="body" idx="13"/>
          </p:nvPr>
        </p:nvSpPr>
        <p:spPr>
          <a:xfrm>
            <a:off x="296862" y="663211"/>
            <a:ext cx="5473701" cy="523219"/>
          </a:xfrm>
        </p:spPr>
        <p:txBody>
          <a:bodyPr/>
          <a:lstStyle/>
          <a:p>
            <a:pPr lvl="0" indent="-342900">
              <a:spcBef>
                <a:spcPct val="20000"/>
              </a:spcBef>
              <a:spcAft>
                <a:spcPts val="0"/>
              </a:spcAft>
              <a:buClr>
                <a:srgbClr val="FF6600"/>
              </a:buClr>
              <a:buSzPct val="95000"/>
            </a:pPr>
            <a:r>
              <a:rPr lang="en-US" sz="1600" b="0" dirty="0">
                <a:latin typeface="Arial" panose="020B0604020202020204" pitchFamily="34" charset="0"/>
                <a:cs typeface="Arial" panose="020B0604020202020204" pitchFamily="34" charset="0"/>
              </a:rPr>
              <a:t>Total Criticized and Classified Loans</a:t>
            </a:r>
          </a:p>
        </p:txBody>
      </p:sp>
      <p:sp>
        <p:nvSpPr>
          <p:cNvPr id="13" name="Text Box 2">
            <a:extLst>
              <a:ext uri="{FF2B5EF4-FFF2-40B4-BE49-F238E27FC236}">
                <a16:creationId xmlns:a16="http://schemas.microsoft.com/office/drawing/2014/main" id="{7E598929-D2E1-4970-824E-1C335BE16031}"/>
              </a:ext>
            </a:extLst>
          </p:cNvPr>
          <p:cNvSpPr txBox="1">
            <a:spLocks noChangeArrowheads="1"/>
          </p:cNvSpPr>
          <p:nvPr/>
        </p:nvSpPr>
        <p:spPr bwMode="auto">
          <a:xfrm flipH="1">
            <a:off x="300540" y="4696691"/>
            <a:ext cx="5546387" cy="149809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sz="1000" dirty="0"/>
              <a:t>Across bank lenders that responded in each of the last two quarters, total criticized and classified loans </a:t>
            </a:r>
            <a:r>
              <a:rPr lang="en-US" sz="1000" b="1" dirty="0"/>
              <a:t>increased by 6.9%.</a:t>
            </a:r>
            <a:r>
              <a:rPr lang="en-US" sz="1000" dirty="0"/>
              <a:t> </a:t>
            </a:r>
          </a:p>
          <a:p>
            <a:pPr>
              <a:spcAft>
                <a:spcPts val="200"/>
              </a:spcAft>
            </a:pPr>
            <a:r>
              <a:rPr lang="en-US" sz="1000" dirty="0"/>
              <a:t>Among bank lenders that responded in the same quarter last year, total criticized and classified loans </a:t>
            </a:r>
            <a:r>
              <a:rPr lang="en-US" sz="1000" b="1" dirty="0"/>
              <a:t>jumped by 64.5% </a:t>
            </a:r>
            <a:r>
              <a:rPr lang="en-US" sz="1000" dirty="0"/>
              <a:t>YoY.</a:t>
            </a:r>
            <a:endParaRPr lang="en-US" sz="1000" b="1" dirty="0"/>
          </a:p>
          <a:p>
            <a:pPr>
              <a:spcAft>
                <a:spcPts val="200"/>
              </a:spcAft>
            </a:pPr>
            <a:r>
              <a:rPr lang="en-US" sz="1000" dirty="0"/>
              <a:t>As a percentage of loans outstanding among consistent respondents, criticized and classified loans </a:t>
            </a:r>
            <a:r>
              <a:rPr lang="en-US" sz="1000" b="1" dirty="0"/>
              <a:t>rose by 46 and 400 basis points </a:t>
            </a:r>
            <a:r>
              <a:rPr lang="en-US" sz="1000" dirty="0"/>
              <a:t>relative to Q4 2022 and Q1 2022, respectively</a:t>
            </a:r>
            <a:endParaRPr lang="en-US" dirty="0"/>
          </a:p>
        </p:txBody>
      </p:sp>
      <p:sp>
        <p:nvSpPr>
          <p:cNvPr id="16" name="TextBox 15">
            <a:extLst>
              <a:ext uri="{FF2B5EF4-FFF2-40B4-BE49-F238E27FC236}">
                <a16:creationId xmlns:a16="http://schemas.microsoft.com/office/drawing/2014/main" id="{57C8870A-745A-430D-A589-0233E258278E}"/>
              </a:ext>
            </a:extLst>
          </p:cNvPr>
          <p:cNvSpPr txBox="1"/>
          <p:nvPr/>
        </p:nvSpPr>
        <p:spPr>
          <a:xfrm>
            <a:off x="383454" y="6227665"/>
            <a:ext cx="6076340" cy="230832"/>
          </a:xfrm>
          <a:prstGeom prst="rect">
            <a:avLst/>
          </a:prstGeom>
          <a:noFill/>
        </p:spPr>
        <p:txBody>
          <a:bodyPr wrap="square" rtlCol="0">
            <a:spAutoFit/>
          </a:bodyPr>
          <a:lstStyle/>
          <a:p>
            <a:r>
              <a:rPr lang="en-US" sz="900" i="1"/>
              <a:t>Source:  Secured Finance Network</a:t>
            </a:r>
          </a:p>
        </p:txBody>
      </p:sp>
      <p:sp>
        <p:nvSpPr>
          <p:cNvPr id="11" name="Text Placeholder 5">
            <a:extLst>
              <a:ext uri="{FF2B5EF4-FFF2-40B4-BE49-F238E27FC236}">
                <a16:creationId xmlns:a16="http://schemas.microsoft.com/office/drawing/2014/main" id="{49DBD04B-4A28-44B0-A426-50D34A0ACEAE}"/>
              </a:ext>
            </a:extLst>
          </p:cNvPr>
          <p:cNvSpPr txBox="1">
            <a:spLocks/>
          </p:cNvSpPr>
          <p:nvPr/>
        </p:nvSpPr>
        <p:spPr>
          <a:xfrm>
            <a:off x="6459794" y="737184"/>
            <a:ext cx="5385810" cy="6608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charset="0"/>
              <a:buNone/>
              <a:defRPr lang="en-US" sz="1200" b="1" i="0" kern="1200" baseline="0" dirty="0" smtClean="0">
                <a:solidFill>
                  <a:schemeClr val="tx1"/>
                </a:solidFill>
                <a:latin typeface="Arial Bold" charset="0"/>
                <a:ea typeface="Arial Bold" charset="0"/>
                <a:cs typeface="Arial Bold"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900">
              <a:spcBef>
                <a:spcPct val="20000"/>
              </a:spcBef>
              <a:spcAft>
                <a:spcPts val="0"/>
              </a:spcAft>
              <a:buClr>
                <a:srgbClr val="FF6600"/>
              </a:buClr>
              <a:buSzPct val="95000"/>
            </a:pPr>
            <a:r>
              <a:rPr lang="en-US" sz="1600" b="0">
                <a:latin typeface="Arial" panose="020B0604020202020204" pitchFamily="34" charset="0"/>
                <a:cs typeface="Arial" panose="020B0604020202020204" pitchFamily="34" charset="0"/>
              </a:rPr>
              <a:t>Non-Accruing Loans</a:t>
            </a:r>
          </a:p>
        </p:txBody>
      </p:sp>
      <p:sp>
        <p:nvSpPr>
          <p:cNvPr id="4" name="Content Placeholder 3">
            <a:extLst>
              <a:ext uri="{FF2B5EF4-FFF2-40B4-BE49-F238E27FC236}">
                <a16:creationId xmlns:a16="http://schemas.microsoft.com/office/drawing/2014/main" id="{4ECB765E-AED0-7A58-67A5-70E80AE59BE3}"/>
              </a:ext>
            </a:extLst>
          </p:cNvPr>
          <p:cNvSpPr>
            <a:spLocks noGrp="1"/>
          </p:cNvSpPr>
          <p:nvPr>
            <p:ph sz="half" idx="2"/>
          </p:nvPr>
        </p:nvSpPr>
        <p:spPr>
          <a:xfrm>
            <a:off x="6416675" y="1458931"/>
            <a:ext cx="5478464" cy="4768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1000" dirty="0">
                <a:solidFill>
                  <a:schemeClr val="tx2">
                    <a:lumMod val="25000"/>
                  </a:schemeClr>
                </a:solidFill>
                <a:latin typeface="Arial" panose="020B0604020202020204" pitchFamily="34" charset="0"/>
                <a:cs typeface="Arial" panose="020B0604020202020204" pitchFamily="34" charset="0"/>
              </a:rPr>
              <a:t>Non-Accruing Loans as a Percentage of Total Loans Outstanding - Annual</a:t>
            </a:r>
          </a:p>
          <a:p>
            <a:pPr>
              <a:spcAft>
                <a:spcPts val="200"/>
              </a:spcAft>
            </a:pPr>
            <a:r>
              <a:rPr lang="en-US" sz="900" i="1" dirty="0">
                <a:solidFill>
                  <a:schemeClr val="tx2">
                    <a:lumMod val="50000"/>
                  </a:schemeClr>
                </a:solidFill>
                <a:latin typeface="Arial" panose="020B0604020202020204" pitchFamily="34" charset="0"/>
                <a:cs typeface="Arial" panose="020B0604020202020204" pitchFamily="34" charset="0"/>
              </a:rPr>
              <a:t>1993 – 2021, 19 respondents for 2021, 17 for 2022</a:t>
            </a:r>
          </a:p>
        </p:txBody>
      </p:sp>
      <p:sp>
        <p:nvSpPr>
          <p:cNvPr id="10" name="Rectangle 9">
            <a:extLst>
              <a:ext uri="{FF2B5EF4-FFF2-40B4-BE49-F238E27FC236}">
                <a16:creationId xmlns:a16="http://schemas.microsoft.com/office/drawing/2014/main" id="{62B49561-DBF9-5447-3FB3-C52598CFAE02}"/>
              </a:ext>
            </a:extLst>
          </p:cNvPr>
          <p:cNvSpPr/>
          <p:nvPr/>
        </p:nvSpPr>
        <p:spPr>
          <a:xfrm>
            <a:off x="182880" y="1458930"/>
            <a:ext cx="5385810" cy="4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US" sz="1000" b="1" dirty="0">
                <a:solidFill>
                  <a:schemeClr val="tx2">
                    <a:lumMod val="25000"/>
                  </a:schemeClr>
                </a:solidFill>
                <a:latin typeface="Arial" panose="020B0604020202020204" pitchFamily="34" charset="0"/>
                <a:cs typeface="Arial" panose="020B0604020202020204" pitchFamily="34" charset="0"/>
              </a:rPr>
              <a:t>Criticized and Classified Loans as a % of Total Loans Outstanding </a:t>
            </a:r>
          </a:p>
          <a:p>
            <a:pPr>
              <a:spcAft>
                <a:spcPts val="200"/>
              </a:spcAft>
            </a:pPr>
            <a:r>
              <a:rPr lang="en-US" sz="900" i="1" dirty="0">
                <a:solidFill>
                  <a:schemeClr val="tx2">
                    <a:lumMod val="50000"/>
                  </a:schemeClr>
                </a:solidFill>
                <a:latin typeface="Arial" panose="020B0604020202020204" pitchFamily="34" charset="0"/>
                <a:cs typeface="Arial" panose="020B0604020202020204" pitchFamily="34" charset="0"/>
              </a:rPr>
              <a:t>Q2 2020 – Q1 2023, 11 respondents across all quarters</a:t>
            </a:r>
          </a:p>
        </p:txBody>
      </p:sp>
      <p:graphicFrame>
        <p:nvGraphicFramePr>
          <p:cNvPr id="22" name="Content Placeholder 21">
            <a:extLst>
              <a:ext uri="{FF2B5EF4-FFF2-40B4-BE49-F238E27FC236}">
                <a16:creationId xmlns:a16="http://schemas.microsoft.com/office/drawing/2014/main" id="{978E4646-6F80-CDF3-0942-D8AF0AE593E1}"/>
              </a:ext>
            </a:extLst>
          </p:cNvPr>
          <p:cNvGraphicFramePr>
            <a:graphicFrameLocks noGrp="1"/>
          </p:cNvGraphicFramePr>
          <p:nvPr>
            <p:ph sz="half" idx="1"/>
            <p:extLst>
              <p:ext uri="{D42A27DB-BD31-4B8C-83A1-F6EECF244321}">
                <p14:modId xmlns:p14="http://schemas.microsoft.com/office/powerpoint/2010/main" val="2514192708"/>
              </p:ext>
            </p:extLst>
          </p:nvPr>
        </p:nvGraphicFramePr>
        <p:xfrm>
          <a:off x="292100" y="1914985"/>
          <a:ext cx="5478463" cy="2685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D1F17027-F688-93A3-76EA-1BEF842024E3}"/>
              </a:ext>
            </a:extLst>
          </p:cNvPr>
          <p:cNvGraphicFramePr/>
          <p:nvPr>
            <p:extLst>
              <p:ext uri="{D42A27DB-BD31-4B8C-83A1-F6EECF244321}">
                <p14:modId xmlns:p14="http://schemas.microsoft.com/office/powerpoint/2010/main" val="2101435475"/>
              </p:ext>
            </p:extLst>
          </p:nvPr>
        </p:nvGraphicFramePr>
        <p:xfrm>
          <a:off x="5879783" y="1914985"/>
          <a:ext cx="5924001" cy="250782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Box 2">
            <a:extLst>
              <a:ext uri="{FF2B5EF4-FFF2-40B4-BE49-F238E27FC236}">
                <a16:creationId xmlns:a16="http://schemas.microsoft.com/office/drawing/2014/main" id="{FD5E45F7-5265-0411-D9BE-781AB1F7FADC}"/>
              </a:ext>
            </a:extLst>
          </p:cNvPr>
          <p:cNvSpPr txBox="1">
            <a:spLocks noChangeArrowheads="1"/>
          </p:cNvSpPr>
          <p:nvPr/>
        </p:nvSpPr>
        <p:spPr bwMode="auto">
          <a:xfrm flipH="1">
            <a:off x="6217920" y="4422811"/>
            <a:ext cx="5677218" cy="1283507"/>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defPPr>
              <a:defRPr lang="en-US"/>
            </a:defPPr>
            <a:lvl1pPr marL="171450" marR="0" indent="-171450">
              <a:spcBef>
                <a:spcPts val="0"/>
              </a:spcBef>
              <a:spcAft>
                <a:spcPts val="0"/>
              </a:spcAft>
              <a:buFont typeface="Arial" panose="020B0604020202020204" pitchFamily="34" charset="0"/>
              <a:buChar char="•"/>
              <a:defRPr sz="1000">
                <a:solidFill>
                  <a:schemeClr val="tx2">
                    <a:lumMod val="25000"/>
                  </a:schemeClr>
                </a:solidFill>
                <a:effectLst/>
                <a:latin typeface="Arial" panose="020B0604020202020204" pitchFamily="34" charset="0"/>
                <a:ea typeface="Calibri" panose="020F0502020204030204" pitchFamily="34" charset="0"/>
                <a:cs typeface="Arial" panose="020B0604020202020204" pitchFamily="34" charset="0"/>
              </a:defRPr>
            </a:lvl1pPr>
          </a:lstStyle>
          <a:p>
            <a:pPr marL="0" indent="0">
              <a:spcAft>
                <a:spcPts val="200"/>
              </a:spcAft>
              <a:buNone/>
            </a:pPr>
            <a:r>
              <a:rPr lang="en-US" b="1" dirty="0"/>
              <a:t>Highlights:</a:t>
            </a:r>
          </a:p>
          <a:p>
            <a:pPr>
              <a:spcAft>
                <a:spcPts val="200"/>
              </a:spcAft>
            </a:pPr>
            <a:r>
              <a:rPr lang="en-US" sz="900" dirty="0"/>
              <a:t>On an annual basis, non-accruing loans as a percentage of total loans outstanding </a:t>
            </a:r>
            <a:r>
              <a:rPr lang="en-US" sz="900" b="1" dirty="0"/>
              <a:t>declined by 5.8 basis points</a:t>
            </a:r>
            <a:r>
              <a:rPr lang="en-US" sz="900" dirty="0"/>
              <a:t> between 2021 and 2022.</a:t>
            </a:r>
          </a:p>
          <a:p>
            <a:pPr>
              <a:spcAft>
                <a:spcPts val="200"/>
              </a:spcAft>
            </a:pPr>
            <a:r>
              <a:rPr lang="en-US" sz="900" dirty="0"/>
              <a:t>As a percentage of loans outstanding among consistent respondents, non-accruing loans </a:t>
            </a:r>
            <a:r>
              <a:rPr lang="en-US" sz="900" b="1" dirty="0"/>
              <a:t>rose by 19 basis points </a:t>
            </a:r>
            <a:r>
              <a:rPr lang="en-US" sz="900" dirty="0"/>
              <a:t>from Q4 2022.</a:t>
            </a:r>
          </a:p>
          <a:p>
            <a:pPr>
              <a:spcAft>
                <a:spcPts val="200"/>
              </a:spcAft>
            </a:pPr>
            <a:r>
              <a:rPr lang="en-US" sz="900" dirty="0"/>
              <a:t>Compared to the same quarter last year, the percentage of non-accruing loans among these respondents </a:t>
            </a:r>
            <a:r>
              <a:rPr lang="en-US" sz="900" b="1" dirty="0"/>
              <a:t>increased by 29 basis points. </a:t>
            </a:r>
          </a:p>
          <a:p>
            <a:pPr>
              <a:spcAft>
                <a:spcPts val="200"/>
              </a:spcAft>
            </a:pPr>
            <a:r>
              <a:rPr lang="en-US" sz="900" dirty="0"/>
              <a:t>While non-accruing loans as a percentage of total loans outstanding have </a:t>
            </a:r>
            <a:r>
              <a:rPr lang="en-US" sz="900" b="1" dirty="0"/>
              <a:t>remained below pre-pandemic levels since mid-2021, they are starting to trend upward.</a:t>
            </a:r>
            <a:endParaRPr lang="en-US" sz="900" dirty="0"/>
          </a:p>
        </p:txBody>
      </p:sp>
    </p:spTree>
    <p:extLst>
      <p:ext uri="{BB962C8B-B14F-4D97-AF65-F5344CB8AC3E}">
        <p14:creationId xmlns:p14="http://schemas.microsoft.com/office/powerpoint/2010/main" val="4040949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299518"/>
            <a:ext cx="11594592" cy="352315"/>
          </a:xfrm>
        </p:spPr>
        <p:txBody>
          <a:bodyPr/>
          <a:lstStyle/>
          <a:p>
            <a:r>
              <a:rPr lang="en-US">
                <a:solidFill>
                  <a:schemeClr val="tx1"/>
                </a:solidFill>
                <a:latin typeface="Arial Regular"/>
                <a:cs typeface="Arial" panose="020B0604020202020204" pitchFamily="34" charset="0"/>
              </a:rPr>
              <a:t>Asset Based Lending – Industry view</a:t>
            </a:r>
          </a:p>
        </p:txBody>
      </p:sp>
      <p:sp>
        <p:nvSpPr>
          <p:cNvPr id="12" name="Text Placeholder 5"/>
          <p:cNvSpPr>
            <a:spLocks noGrp="1"/>
          </p:cNvSpPr>
          <p:nvPr>
            <p:ph type="body" idx="13"/>
          </p:nvPr>
        </p:nvSpPr>
        <p:spPr>
          <a:xfrm>
            <a:off x="296862" y="663211"/>
            <a:ext cx="11594592" cy="584775"/>
          </a:xfrm>
        </p:spPr>
        <p:txBody>
          <a:bodyPr/>
          <a:lstStyle/>
          <a:p>
            <a:pPr lvl="0" indent="-342900">
              <a:spcBef>
                <a:spcPct val="20000"/>
              </a:spcBef>
              <a:spcAft>
                <a:spcPts val="0"/>
              </a:spcAft>
              <a:buClr>
                <a:srgbClr val="FF6600"/>
              </a:buClr>
              <a:buSzPct val="95000"/>
            </a:pPr>
            <a:r>
              <a:rPr lang="en-US" sz="1600" b="0">
                <a:latin typeface="Arial" panose="020B0604020202020204" pitchFamily="34" charset="0"/>
                <a:cs typeface="Arial" panose="020B0604020202020204" pitchFamily="34" charset="0"/>
              </a:rPr>
              <a:t>The Retail &amp; Supermarkets industry represented the largest proportion of ABL issuance in 1H23 with US$26.3bn. Wholesale and General Manufacturing followed with US$24.4bn and US$14.8bn, respectively. </a:t>
            </a:r>
          </a:p>
        </p:txBody>
      </p:sp>
      <p:graphicFrame>
        <p:nvGraphicFramePr>
          <p:cNvPr id="17" name="Content Placeholder 9">
            <a:extLst>
              <a:ext uri="{FF2B5EF4-FFF2-40B4-BE49-F238E27FC236}">
                <a16:creationId xmlns:a16="http://schemas.microsoft.com/office/drawing/2014/main" id="{EF62E8F3-8F78-4AB2-B51F-AC51B8123294}"/>
              </a:ext>
            </a:extLst>
          </p:cNvPr>
          <p:cNvGraphicFramePr>
            <a:graphicFrameLocks noGrp="1"/>
          </p:cNvGraphicFramePr>
          <p:nvPr>
            <p:ph sz="half" idx="2"/>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Footer Placeholder 2">
            <a:extLst>
              <a:ext uri="{FF2B5EF4-FFF2-40B4-BE49-F238E27FC236}">
                <a16:creationId xmlns:a16="http://schemas.microsoft.com/office/drawing/2014/main" id="{D0B5B9CC-93E7-4A55-8400-5B18467A19E6}"/>
              </a:ext>
            </a:extLst>
          </p:cNvPr>
          <p:cNvSpPr txBox="1">
            <a:spLocks/>
          </p:cNvSpPr>
          <p:nvPr/>
        </p:nvSpPr>
        <p:spPr>
          <a:xfrm>
            <a:off x="2286000" y="6440910"/>
            <a:ext cx="6052242" cy="180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t>* Includes clubbed deals; **Drawn averages apply to term SOFR and do not include credit spread adjustments unless embedded</a:t>
            </a:r>
            <a:endParaRPr lang="en-US"/>
          </a:p>
        </p:txBody>
      </p:sp>
      <p:graphicFrame>
        <p:nvGraphicFramePr>
          <p:cNvPr id="18" name="Content Placeholder 6">
            <a:extLst>
              <a:ext uri="{FF2B5EF4-FFF2-40B4-BE49-F238E27FC236}">
                <a16:creationId xmlns:a16="http://schemas.microsoft.com/office/drawing/2014/main" id="{AB13B956-208D-4612-979F-BEF51B1F75AA}"/>
              </a:ext>
            </a:extLst>
          </p:cNvPr>
          <p:cNvGraphicFramePr>
            <a:graphicFrameLocks noGrp="1"/>
          </p:cNvGraphicFramePr>
          <p:nvPr>
            <p:ph sz="half" idx="1"/>
          </p:nvPr>
        </p:nvGraphicFramePr>
        <p:xfrm>
          <a:off x="292609" y="1558447"/>
          <a:ext cx="5478463"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2">
            <a:extLst>
              <a:ext uri="{FF2B5EF4-FFF2-40B4-BE49-F238E27FC236}">
                <a16:creationId xmlns:a16="http://schemas.microsoft.com/office/drawing/2014/main" id="{6600C12B-AD7D-E9CB-A415-7DEB4A2A28E0}"/>
              </a:ext>
            </a:extLst>
          </p:cNvPr>
          <p:cNvSpPr txBox="1">
            <a:spLocks/>
          </p:cNvSpPr>
          <p:nvPr/>
        </p:nvSpPr>
        <p:spPr>
          <a:xfrm>
            <a:off x="165998" y="6184400"/>
            <a:ext cx="1787089" cy="25650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Source: Refinitiv LPC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310897"/>
            <a:ext cx="11594592" cy="352315"/>
          </a:xfrm>
        </p:spPr>
        <p:txBody>
          <a:bodyPr/>
          <a:lstStyle/>
          <a:p>
            <a:r>
              <a:rPr lang="en-US" sz="2000" dirty="0">
                <a:solidFill>
                  <a:schemeClr val="tx1"/>
                </a:solidFill>
                <a:latin typeface="Arial Regular"/>
                <a:cs typeface="Arial" panose="020B0604020202020204" pitchFamily="34" charset="0"/>
              </a:rPr>
              <a:t>Average ABL pricing remained flat in 2Q23 but spread dispersion shifts sharply</a:t>
            </a:r>
          </a:p>
        </p:txBody>
      </p:sp>
      <p:sp>
        <p:nvSpPr>
          <p:cNvPr id="6" name="Text Placeholder 5"/>
          <p:cNvSpPr>
            <a:spLocks noGrp="1"/>
          </p:cNvSpPr>
          <p:nvPr>
            <p:ph type="body" idx="13"/>
          </p:nvPr>
        </p:nvSpPr>
        <p:spPr>
          <a:xfrm>
            <a:off x="296862" y="707923"/>
            <a:ext cx="11594592" cy="540063"/>
          </a:xfrm>
        </p:spPr>
        <p:txBody>
          <a:bodyPr/>
          <a:lstStyle/>
          <a:p>
            <a:pPr marL="285750" indent="-285750">
              <a:spcAft>
                <a:spcPts val="0"/>
              </a:spcAft>
              <a:buClr>
                <a:schemeClr val="tx1"/>
              </a:buClr>
              <a:buSzPct val="95000"/>
              <a:buFont typeface="Arial" panose="020B0604020202020204" pitchFamily="34" charset="0"/>
              <a:buChar char="•"/>
            </a:pPr>
            <a:r>
              <a:rPr lang="en-US" b="0" dirty="0">
                <a:latin typeface="Arial" panose="020B0604020202020204" pitchFamily="34" charset="0"/>
                <a:cs typeface="Arial" panose="020B0604020202020204" pitchFamily="34" charset="0"/>
              </a:rPr>
              <a:t>While average pricing was TSOFR + 190.5bps, 58% of all 2Q23 ABL loans priced at 175ps or below, down from nearly 75% in 1Q23</a:t>
            </a:r>
          </a:p>
          <a:p>
            <a:pPr marL="285750" indent="-285750">
              <a:spcAft>
                <a:spcPts val="0"/>
              </a:spcAft>
              <a:buClr>
                <a:schemeClr val="tx1"/>
              </a:buClr>
              <a:buSzPct val="95000"/>
              <a:buFont typeface="Arial" panose="020B0604020202020204" pitchFamily="34" charset="0"/>
              <a:buChar char="•"/>
            </a:pPr>
            <a:r>
              <a:rPr lang="en-US" b="0" dirty="0">
                <a:latin typeface="Arial" panose="020B0604020202020204" pitchFamily="34" charset="0"/>
                <a:cs typeface="Arial" panose="020B0604020202020204" pitchFamily="34" charset="0"/>
              </a:rPr>
              <a:t>Nearly 24% of all 2Q23 deals priced at 225bps over TSOFR or greater, up from roughly 10% in 1Q23</a:t>
            </a:r>
          </a:p>
          <a:p>
            <a:pPr marL="285750" indent="-285750">
              <a:spcAft>
                <a:spcPts val="0"/>
              </a:spcAft>
              <a:buClr>
                <a:schemeClr val="tx1"/>
              </a:buClr>
              <a:buSzPct val="95000"/>
              <a:buFont typeface="Arial" panose="020B0604020202020204" pitchFamily="34" charset="0"/>
              <a:buChar char="•"/>
            </a:pPr>
            <a:r>
              <a:rPr lang="en-US" b="0" dirty="0">
                <a:latin typeface="Arial" panose="020B0604020202020204" pitchFamily="34" charset="0"/>
                <a:cs typeface="Arial" panose="020B0604020202020204" pitchFamily="34" charset="0"/>
              </a:rPr>
              <a:t>Average pricing (exclusive of carry over deals where neither pricing nor tenor were changed) edge up to 214.4bps over TSOFR</a:t>
            </a:r>
          </a:p>
          <a:p>
            <a:pPr marL="285750" indent="-285750">
              <a:spcAft>
                <a:spcPts val="0"/>
              </a:spcAft>
              <a:buClr>
                <a:schemeClr val="tx1"/>
              </a:buClr>
              <a:buSzPct val="9500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graphicFrame>
        <p:nvGraphicFramePr>
          <p:cNvPr id="12" name="Content Placeholder 13">
            <a:extLst>
              <a:ext uri="{FF2B5EF4-FFF2-40B4-BE49-F238E27FC236}">
                <a16:creationId xmlns:a16="http://schemas.microsoft.com/office/drawing/2014/main" id="{F3A97690-A143-4EF6-9322-60EB82584B8B}"/>
              </a:ext>
            </a:extLst>
          </p:cNvPr>
          <p:cNvGraphicFramePr>
            <a:graphicFrameLocks noGrp="1"/>
          </p:cNvGraphicFramePr>
          <p:nvPr>
            <p:ph sz="half" idx="1"/>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A4B02691-9ED9-44B9-8DE2-2D9D25FB9644}"/>
              </a:ext>
            </a:extLst>
          </p:cNvPr>
          <p:cNvSpPr>
            <a:spLocks noGrp="1"/>
          </p:cNvSpPr>
          <p:nvPr>
            <p:ph type="ftr" sz="quarter" idx="11"/>
          </p:nvPr>
        </p:nvSpPr>
        <p:spPr/>
        <p:txBody>
          <a:bodyPr/>
          <a:lstStyle/>
          <a:p>
            <a:r>
              <a:rPr lang="en-US" dirty="0"/>
              <a:t>Source:  Refinitiv LPC</a:t>
            </a:r>
          </a:p>
        </p:txBody>
      </p:sp>
      <p:graphicFrame>
        <p:nvGraphicFramePr>
          <p:cNvPr id="9" name="Content Placeholder 8">
            <a:extLst>
              <a:ext uri="{FF2B5EF4-FFF2-40B4-BE49-F238E27FC236}">
                <a16:creationId xmlns:a16="http://schemas.microsoft.com/office/drawing/2014/main" id="{55142058-7209-77A2-A29B-412D1B794C56}"/>
              </a:ext>
            </a:extLst>
          </p:cNvPr>
          <p:cNvGraphicFramePr>
            <a:graphicFrameLocks noGrp="1"/>
          </p:cNvGraphicFramePr>
          <p:nvPr>
            <p:ph sz="half" idx="2"/>
            <p:extLst>
              <p:ext uri="{D42A27DB-BD31-4B8C-83A1-F6EECF244321}">
                <p14:modId xmlns:p14="http://schemas.microsoft.com/office/powerpoint/2010/main" val="4155136525"/>
              </p:ext>
            </p:extLst>
          </p:nvPr>
        </p:nvGraphicFramePr>
        <p:xfrm>
          <a:off x="6421439" y="1578077"/>
          <a:ext cx="5422419"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6205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3"/>
          <p:cNvGraphicFramePr>
            <a:graphicFrameLocks noGrp="1"/>
          </p:cNvGraphicFramePr>
          <p:nvPr>
            <p:ph idx="1"/>
            <p:extLst>
              <p:ext uri="{D42A27DB-BD31-4B8C-83A1-F6EECF244321}">
                <p14:modId xmlns:p14="http://schemas.microsoft.com/office/powerpoint/2010/main" val="274172377"/>
              </p:ext>
            </p:extLst>
          </p:nvPr>
        </p:nvGraphicFramePr>
        <p:xfrm>
          <a:off x="292100" y="1495425"/>
          <a:ext cx="115951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292609" y="310897"/>
            <a:ext cx="11594592" cy="352315"/>
          </a:xfrm>
        </p:spPr>
        <p:txBody>
          <a:bodyPr/>
          <a:lstStyle/>
          <a:p>
            <a:r>
              <a:rPr lang="en-US" sz="2000">
                <a:solidFill>
                  <a:schemeClr val="tx1"/>
                </a:solidFill>
                <a:latin typeface="Arial Regular"/>
                <a:cs typeface="Arial" panose="020B0604020202020204" pitchFamily="34" charset="0"/>
              </a:rPr>
              <a:t>Cash flow deal spreads remain stable if higher; Price discovery remains concern amid limited pool of </a:t>
            </a:r>
            <a:r>
              <a:rPr lang="en-US" sz="2000" err="1">
                <a:solidFill>
                  <a:schemeClr val="tx1"/>
                </a:solidFill>
                <a:latin typeface="Arial Regular"/>
                <a:cs typeface="Arial" panose="020B0604020202020204" pitchFamily="34" charset="0"/>
              </a:rPr>
              <a:t>comparables</a:t>
            </a:r>
            <a:endParaRPr lang="en-US" sz="2000">
              <a:solidFill>
                <a:schemeClr val="tx1"/>
              </a:solidFill>
              <a:latin typeface="Arial Regular"/>
              <a:cs typeface="Arial" panose="020B0604020202020204" pitchFamily="34" charset="0"/>
            </a:endParaRPr>
          </a:p>
        </p:txBody>
      </p:sp>
      <p:sp>
        <p:nvSpPr>
          <p:cNvPr id="11" name="Text Placeholder 5">
            <a:extLst>
              <a:ext uri="{FF2B5EF4-FFF2-40B4-BE49-F238E27FC236}">
                <a16:creationId xmlns:a16="http://schemas.microsoft.com/office/drawing/2014/main" id="{0FFF387C-5AA4-4E26-B6BB-7E3A798DB317}"/>
              </a:ext>
            </a:extLst>
          </p:cNvPr>
          <p:cNvSpPr>
            <a:spLocks noGrp="1"/>
          </p:cNvSpPr>
          <p:nvPr>
            <p:ph type="body" idx="13"/>
          </p:nvPr>
        </p:nvSpPr>
        <p:spPr>
          <a:xfrm>
            <a:off x="296862" y="855998"/>
            <a:ext cx="11594592" cy="352315"/>
          </a:xfrm>
        </p:spPr>
        <p:txBody>
          <a:bodyPr/>
          <a:lstStyle/>
          <a:p>
            <a:pPr>
              <a:spcAft>
                <a:spcPts val="0"/>
              </a:spcAft>
              <a:buClr>
                <a:srgbClr val="FF6600"/>
              </a:buClr>
              <a:buSzPct val="95000"/>
            </a:pPr>
            <a:r>
              <a:rPr lang="en-US" sz="1400" b="0">
                <a:latin typeface="Arial" panose="020B0604020202020204" pitchFamily="34" charset="0"/>
                <a:cs typeface="Arial" panose="020B0604020202020204" pitchFamily="34" charset="0"/>
              </a:rPr>
              <a:t>Stability of secondary market will hopefully allow for more deal flow and therefore more </a:t>
            </a:r>
            <a:r>
              <a:rPr lang="en-US" sz="1400" b="0" err="1">
                <a:latin typeface="Arial" panose="020B0604020202020204" pitchFamily="34" charset="0"/>
                <a:cs typeface="Arial" panose="020B0604020202020204" pitchFamily="34" charset="0"/>
              </a:rPr>
              <a:t>comparables</a:t>
            </a:r>
            <a:endParaRPr lang="en-US" sz="1400" b="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06BAF057-93D9-45AD-9B63-770ACBE3DF6F}"/>
              </a:ext>
            </a:extLst>
          </p:cNvPr>
          <p:cNvSpPr>
            <a:spLocks noGrp="1"/>
          </p:cNvSpPr>
          <p:nvPr>
            <p:ph type="ftr" sz="quarter" idx="4294967295"/>
          </p:nvPr>
        </p:nvSpPr>
        <p:spPr>
          <a:xfrm>
            <a:off x="217566" y="6110062"/>
            <a:ext cx="2919210" cy="244475"/>
          </a:xfrm>
        </p:spPr>
        <p:txBody>
          <a:bodyPr/>
          <a:lstStyle/>
          <a:p>
            <a:r>
              <a:rPr lang="en-US" dirty="0"/>
              <a:t>Source:  Refinitiv LPC</a:t>
            </a:r>
          </a:p>
        </p:txBody>
      </p:sp>
    </p:spTree>
    <p:extLst>
      <p:ext uri="{BB962C8B-B14F-4D97-AF65-F5344CB8AC3E}">
        <p14:creationId xmlns:p14="http://schemas.microsoft.com/office/powerpoint/2010/main" val="394938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310896"/>
            <a:ext cx="11594592" cy="352315"/>
          </a:xfrm>
        </p:spPr>
        <p:txBody>
          <a:bodyPr/>
          <a:lstStyle/>
          <a:p>
            <a:r>
              <a:rPr lang="en-US" sz="2000">
                <a:solidFill>
                  <a:schemeClr val="tx1"/>
                </a:solidFill>
                <a:latin typeface="Arial Regular"/>
                <a:cs typeface="Arial" panose="020B0604020202020204" pitchFamily="34" charset="0"/>
              </a:rPr>
              <a:t>Committed ABL holdings at record highs; Market refresh of existing credits</a:t>
            </a: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SzPct val="95000"/>
              <a:buFont typeface="Arial" panose="020B0604020202020204" pitchFamily="34" charset="0"/>
              <a:buChar char="•"/>
            </a:pPr>
            <a:r>
              <a:rPr lang="en-US" sz="1400" b="0" dirty="0">
                <a:latin typeface="Arial" panose="020B0604020202020204" pitchFamily="34" charset="0"/>
                <a:cs typeface="Arial" panose="020B0604020202020204" pitchFamily="34" charset="0"/>
              </a:rPr>
              <a:t>Outstanding ABL commitments reached a record high of US$342.8bn at the end of 2022, only to mark a new record of US$355bn in the first six months of 2023 </a:t>
            </a:r>
          </a:p>
          <a:p>
            <a:pPr lvl="0" indent="-342900">
              <a:spcBef>
                <a:spcPct val="20000"/>
              </a:spcBef>
              <a:spcAft>
                <a:spcPts val="0"/>
              </a:spcAft>
              <a:buSzPct val="95000"/>
              <a:buFont typeface="Arial" panose="020B0604020202020204" pitchFamily="34" charset="0"/>
              <a:buChar char="•"/>
            </a:pPr>
            <a:r>
              <a:rPr lang="en-US" sz="1400" b="0" dirty="0">
                <a:latin typeface="Arial" panose="020B0604020202020204" pitchFamily="34" charset="0"/>
                <a:cs typeface="Arial" panose="020B0604020202020204" pitchFamily="34" charset="0"/>
              </a:rPr>
              <a:t>Over US$245.79bn of ABL commitments or 72% of current outstanding commitments were issued in the last 18 months</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233946752"/>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1E5AB35F-409E-4AD0-8514-A9B6BB5223C2}"/>
              </a:ext>
            </a:extLst>
          </p:cNvPr>
          <p:cNvCxnSpPr>
            <a:cxnSpLocks/>
          </p:cNvCxnSpPr>
          <p:nvPr/>
        </p:nvCxnSpPr>
        <p:spPr>
          <a:xfrm flipV="1">
            <a:off x="4383741" y="1990165"/>
            <a:ext cx="1010295" cy="430306"/>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59E5DD6-A41D-4E6B-B375-2B3E71ABAB86}"/>
              </a:ext>
            </a:extLst>
          </p:cNvPr>
          <p:cNvSpPr>
            <a:spLocks noGrp="1"/>
          </p:cNvSpPr>
          <p:nvPr>
            <p:ph type="ftr" sz="quarter" idx="11"/>
          </p:nvPr>
        </p:nvSpPr>
        <p:spPr/>
        <p:txBody>
          <a:bodyPr/>
          <a:lstStyle/>
          <a:p>
            <a:r>
              <a:rPr lang="en-US" dirty="0"/>
              <a:t>Source:  Refinitiv LPC</a:t>
            </a:r>
          </a:p>
        </p:txBody>
      </p:sp>
      <p:graphicFrame>
        <p:nvGraphicFramePr>
          <p:cNvPr id="10" name="Content Placeholder 10">
            <a:extLst>
              <a:ext uri="{FF2B5EF4-FFF2-40B4-BE49-F238E27FC236}">
                <a16:creationId xmlns:a16="http://schemas.microsoft.com/office/drawing/2014/main" id="{F834DBFE-3A7E-43C2-932A-211CF3FC9973}"/>
              </a:ext>
            </a:extLst>
          </p:cNvPr>
          <p:cNvGraphicFramePr>
            <a:graphicFrameLocks noGrp="1"/>
          </p:cNvGraphicFramePr>
          <p:nvPr>
            <p:ph sz="half" idx="2"/>
            <p:extLst>
              <p:ext uri="{D42A27DB-BD31-4B8C-83A1-F6EECF244321}">
                <p14:modId xmlns:p14="http://schemas.microsoft.com/office/powerpoint/2010/main" val="3598440177"/>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400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a:solidFill>
                  <a:schemeClr val="tx1"/>
                </a:solidFill>
                <a:latin typeface="Arial Regular"/>
                <a:cs typeface="Arial" panose="020B0604020202020204" pitchFamily="34" charset="0"/>
              </a:rPr>
              <a:t>US leveraged loan and bond issuance down dramatically</a:t>
            </a:r>
          </a:p>
        </p:txBody>
      </p:sp>
      <p:sp>
        <p:nvSpPr>
          <p:cNvPr id="6" name="Text Placeholder 5"/>
          <p:cNvSpPr>
            <a:spLocks noGrp="1"/>
          </p:cNvSpPr>
          <p:nvPr>
            <p:ph type="body" idx="13"/>
          </p:nvPr>
        </p:nvSpPr>
        <p:spPr>
          <a:xfrm>
            <a:off x="296862" y="663211"/>
            <a:ext cx="11594592" cy="523219"/>
          </a:xfrm>
        </p:spPr>
        <p:txBody>
          <a:bodyPr/>
          <a:lstStyle/>
          <a:p>
            <a:pPr lvl="0" indent="-342900">
              <a:spcBef>
                <a:spcPct val="20000"/>
              </a:spcBef>
              <a:spcAft>
                <a:spcPts val="0"/>
              </a:spcAft>
              <a:buClr>
                <a:srgbClr val="FF6600"/>
              </a:buClr>
              <a:buSzPct val="95000"/>
            </a:pPr>
            <a:r>
              <a:rPr lang="en-US" sz="1400" b="0">
                <a:latin typeface="Arial" panose="020B0604020202020204" pitchFamily="34" charset="0"/>
                <a:cs typeface="Arial" panose="020B0604020202020204" pitchFamily="34" charset="0"/>
              </a:rPr>
              <a:t>1H23 U.S. leveraged volume down 19% y-o-y; Loan volume off 26%</a:t>
            </a:r>
          </a:p>
          <a:p>
            <a:pPr lvl="0" indent="-342900">
              <a:spcBef>
                <a:spcPct val="20000"/>
              </a:spcBef>
              <a:spcAft>
                <a:spcPts val="0"/>
              </a:spcAft>
              <a:buClr>
                <a:srgbClr val="FF6600"/>
              </a:buClr>
              <a:buSzPct val="95000"/>
            </a:pPr>
            <a:r>
              <a:rPr lang="en-US" sz="1400" b="0">
                <a:latin typeface="Arial" panose="020B0604020202020204" pitchFamily="34" charset="0"/>
                <a:cs typeface="Arial" panose="020B0604020202020204" pitchFamily="34" charset="0"/>
              </a:rPr>
              <a:t>After tumbling in late 1Q23, average bids on leveraged assets begin slow recovery as volatility ebbs and market steadies</a:t>
            </a:r>
            <a:endParaRPr lang="en-US" sz="1400" b="0">
              <a:solidFill>
                <a:srgbClr val="FF0000"/>
              </a:solidFill>
              <a:latin typeface="Arial" panose="020B0604020202020204" pitchFamily="34" charset="0"/>
              <a:cs typeface="Arial" panose="020B0604020202020204" pitchFamily="34" charset="0"/>
            </a:endParaRPr>
          </a:p>
        </p:txBody>
      </p:sp>
      <p:graphicFrame>
        <p:nvGraphicFramePr>
          <p:cNvPr id="19" name="Content Placeholder 6">
            <a:extLst>
              <a:ext uri="{FF2B5EF4-FFF2-40B4-BE49-F238E27FC236}">
                <a16:creationId xmlns:a16="http://schemas.microsoft.com/office/drawing/2014/main" id="{748D55EB-91EB-4D90-8511-F7A244DB8BCE}"/>
              </a:ext>
            </a:extLst>
          </p:cNvPr>
          <p:cNvGraphicFramePr>
            <a:graphicFrameLocks noGrp="1"/>
          </p:cNvGraphicFramePr>
          <p:nvPr>
            <p:ph sz="half" idx="1"/>
          </p:nvPr>
        </p:nvGraphicFramePr>
        <p:xfrm>
          <a:off x="292100" y="1493838"/>
          <a:ext cx="5572991"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19E888DF-9F24-4C5A-B685-C773106061B5}"/>
              </a:ext>
            </a:extLst>
          </p:cNvPr>
          <p:cNvSpPr>
            <a:spLocks noGrp="1"/>
          </p:cNvSpPr>
          <p:nvPr>
            <p:ph type="ftr" sz="quarter" idx="11"/>
          </p:nvPr>
        </p:nvSpPr>
        <p:spPr>
          <a:xfrm>
            <a:off x="300546" y="6194789"/>
            <a:ext cx="2906332" cy="244475"/>
          </a:xfrm>
        </p:spPr>
        <p:txBody>
          <a:bodyPr/>
          <a:lstStyle/>
          <a:p>
            <a:r>
              <a:rPr lang="en-US" dirty="0"/>
              <a:t>Source:  Refinitiv LPC</a:t>
            </a:r>
          </a:p>
        </p:txBody>
      </p:sp>
      <p:graphicFrame>
        <p:nvGraphicFramePr>
          <p:cNvPr id="9" name="Content Placeholder 8">
            <a:extLst>
              <a:ext uri="{FF2B5EF4-FFF2-40B4-BE49-F238E27FC236}">
                <a16:creationId xmlns:a16="http://schemas.microsoft.com/office/drawing/2014/main" id="{8104106E-CB59-8CFE-201A-DB52081F6FFF}"/>
              </a:ext>
            </a:extLst>
          </p:cNvPr>
          <p:cNvGraphicFramePr>
            <a:graphicFrameLocks noGrp="1"/>
          </p:cNvGraphicFramePr>
          <p:nvPr>
            <p:ph sz="half" idx="2"/>
            <p:extLst>
              <p:ext uri="{D42A27DB-BD31-4B8C-83A1-F6EECF244321}">
                <p14:modId xmlns:p14="http://schemas.microsoft.com/office/powerpoint/2010/main" val="58189533"/>
              </p:ext>
            </p:extLst>
          </p:nvPr>
        </p:nvGraphicFramePr>
        <p:xfrm>
          <a:off x="6423025"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7276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67783D2-C111-4FFE-BA15-7B63AC159690}"/>
              </a:ext>
            </a:extLst>
          </p:cNvPr>
          <p:cNvGraphicFramePr>
            <a:graphicFrameLocks noGrp="1"/>
          </p:cNvGraphicFramePr>
          <p:nvPr>
            <p:ph sz="quarter" idx="13"/>
            <p:extLst>
              <p:ext uri="{D42A27DB-BD31-4B8C-83A1-F6EECF244321}">
                <p14:modId xmlns:p14="http://schemas.microsoft.com/office/powerpoint/2010/main" val="4214471491"/>
              </p:ext>
            </p:extLst>
          </p:nvPr>
        </p:nvGraphicFramePr>
        <p:xfrm>
          <a:off x="377825" y="2764465"/>
          <a:ext cx="11254194" cy="1238250"/>
        </p:xfrm>
        <a:graphic>
          <a:graphicData uri="http://schemas.openxmlformats.org/drawingml/2006/table">
            <a:tbl>
              <a:tblPr firstRow="1" firstCol="1" bandRow="1">
                <a:tableStyleId>{5C22544A-7EE6-4342-B048-85BDC9FD1C3A}</a:tableStyleId>
              </a:tblPr>
              <a:tblGrid>
                <a:gridCol w="11206056">
                  <a:extLst>
                    <a:ext uri="{9D8B030D-6E8A-4147-A177-3AD203B41FA5}">
                      <a16:colId xmlns:a16="http://schemas.microsoft.com/office/drawing/2014/main" val="641819856"/>
                    </a:ext>
                  </a:extLst>
                </a:gridCol>
                <a:gridCol w="48138">
                  <a:extLst>
                    <a:ext uri="{9D8B030D-6E8A-4147-A177-3AD203B41FA5}">
                      <a16:colId xmlns:a16="http://schemas.microsoft.com/office/drawing/2014/main" val="2420310144"/>
                    </a:ext>
                  </a:extLst>
                </a:gridCol>
              </a:tblGrid>
              <a:tr h="861237">
                <a:tc>
                  <a:txBody>
                    <a:bodyPr/>
                    <a:lstStyle/>
                    <a:p>
                      <a:pPr marL="0" marR="0" algn="just">
                        <a:spcBef>
                          <a:spcPts val="0"/>
                        </a:spcBef>
                        <a:spcAft>
                          <a:spcPts val="0"/>
                        </a:spcAft>
                      </a:pPr>
                      <a:r>
                        <a:rPr lang="en-US" sz="2000">
                          <a:effectLst/>
                        </a:rPr>
                        <a:t>The opinions expressed in the presentation are statements of the speaker’s opinion, are intended only for informational purposes, and are not formal opinions of, nor binding on Regions Bank, its parent company, Regions Financial Corporation and their subsidiaries, and any representation to the contrary is expressly disclaimed.</a:t>
                      </a:r>
                      <a:endParaRPr lang="en-US" sz="2000">
                        <a:effectLst/>
                        <a:latin typeface="Calibri" panose="020F0502020204030204" pitchFamily="34" charset="0"/>
                        <a:ea typeface="Calibri" panose="020F0502020204030204" pitchFamily="34" charset="0"/>
                      </a:endParaRPr>
                    </a:p>
                  </a:txBody>
                  <a:tcPr marL="47625" marR="9525" marT="9525" marB="9525"/>
                </a:tc>
                <a:tc>
                  <a:txBody>
                    <a:bodyPr/>
                    <a:lstStyle/>
                    <a:p>
                      <a:pPr algn="ctr"/>
                      <a:endParaRPr lang="en-US" sz="1000">
                        <a:effectLst/>
                        <a:latin typeface="Times New Roman" panose="02020603050405020304" pitchFamily="18" charset="0"/>
                      </a:endParaRPr>
                    </a:p>
                  </a:txBody>
                  <a:tcPr marL="9525" marR="9525" marT="9525" marB="9525"/>
                </a:tc>
                <a:extLst>
                  <a:ext uri="{0D108BD9-81ED-4DB2-BD59-A6C34878D82A}">
                    <a16:rowId xmlns:a16="http://schemas.microsoft.com/office/drawing/2014/main" val="2926950876"/>
                  </a:ext>
                </a:extLst>
              </a:tr>
            </a:tbl>
          </a:graphicData>
        </a:graphic>
      </p:graphicFrame>
      <p:sp>
        <p:nvSpPr>
          <p:cNvPr id="7" name="Title 6">
            <a:extLst>
              <a:ext uri="{FF2B5EF4-FFF2-40B4-BE49-F238E27FC236}">
                <a16:creationId xmlns:a16="http://schemas.microsoft.com/office/drawing/2014/main" id="{9755F6E2-3802-46A1-B6C0-16A17673D3DE}"/>
              </a:ext>
            </a:extLst>
          </p:cNvPr>
          <p:cNvSpPr>
            <a:spLocks noGrp="1"/>
          </p:cNvSpPr>
          <p:nvPr>
            <p:ph type="title"/>
          </p:nvPr>
        </p:nvSpPr>
        <p:spPr/>
        <p:txBody>
          <a:bodyPr/>
          <a:lstStyle/>
          <a:p>
            <a:r>
              <a:rPr lang="en-US"/>
              <a:t>Regions Disclaimer Notice</a:t>
            </a:r>
          </a:p>
        </p:txBody>
      </p:sp>
    </p:spTree>
    <p:extLst>
      <p:ext uri="{BB962C8B-B14F-4D97-AF65-F5344CB8AC3E}">
        <p14:creationId xmlns:p14="http://schemas.microsoft.com/office/powerpoint/2010/main" val="274600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C1FB988-2D0E-42E4-84CF-D5A6B518609A}"/>
              </a:ext>
            </a:extLst>
          </p:cNvPr>
          <p:cNvSpPr>
            <a:spLocks noGrp="1"/>
          </p:cNvSpPr>
          <p:nvPr>
            <p:ph sz="quarter" idx="13"/>
          </p:nvPr>
        </p:nvSpPr>
        <p:spPr/>
        <p:txBody>
          <a:bodyPr/>
          <a:lstStyle/>
          <a:p>
            <a:r>
              <a:rPr lang="en-US" sz="2100">
                <a:solidFill>
                  <a:schemeClr val="tx1"/>
                </a:solidFill>
              </a:rPr>
              <a:t>© Refinitiv LPC. All rights reserved. The Refinitiv LPC content received through this service is the intellectual property of Refinitiv LPC or its third party suppliers. Republication or redistribution of content provided by Refinitiv LPC is expressly prohibited without the prior written consent of Refinitiv LPC, except where permitted by the terms of the relevant Refinitiv LPC service agreement. Neither Refinitiv LPC nor its third party suppliers shall be liable for any errors, omissions or delays in content, or for any actions taken in reliance thereon. Contact Refinitiv LPC at </a:t>
            </a:r>
            <a:r>
              <a:rPr lang="en-US" sz="2100">
                <a:solidFill>
                  <a:schemeClr val="tx1"/>
                </a:solidFill>
                <a:hlinkClick r:id="rId2" tooltip="mailto:lpc.info@refinitiv.com">
                  <a:extLst>
                    <a:ext uri="{A12FA001-AC4F-418D-AE19-62706E023703}">
                      <ahyp:hlinkClr xmlns:ahyp="http://schemas.microsoft.com/office/drawing/2018/hyperlinkcolor" val="tx"/>
                    </a:ext>
                  </a:extLst>
                </a:hlinkClick>
              </a:rPr>
              <a:t>lpc.info@refinitiv.com</a:t>
            </a:r>
            <a:endParaRPr lang="en-US" sz="2100">
              <a:solidFill>
                <a:schemeClr val="tx1"/>
              </a:solidFill>
            </a:endParaRPr>
          </a:p>
          <a:p>
            <a:endParaRPr lang="en-US" sz="2100">
              <a:solidFill>
                <a:schemeClr val="tx1"/>
              </a:solidFill>
            </a:endParaRPr>
          </a:p>
        </p:txBody>
      </p:sp>
      <p:sp>
        <p:nvSpPr>
          <p:cNvPr id="7" name="Title 6">
            <a:extLst>
              <a:ext uri="{FF2B5EF4-FFF2-40B4-BE49-F238E27FC236}">
                <a16:creationId xmlns:a16="http://schemas.microsoft.com/office/drawing/2014/main" id="{9755F6E2-3802-46A1-B6C0-16A17673D3DE}"/>
              </a:ext>
            </a:extLst>
          </p:cNvPr>
          <p:cNvSpPr>
            <a:spLocks noGrp="1"/>
          </p:cNvSpPr>
          <p:nvPr>
            <p:ph type="title"/>
          </p:nvPr>
        </p:nvSpPr>
        <p:spPr/>
        <p:txBody>
          <a:bodyPr/>
          <a:lstStyle/>
          <a:p>
            <a:r>
              <a:rPr lang="en-US"/>
              <a:t>Refinitiv Copyright Notice</a:t>
            </a:r>
          </a:p>
        </p:txBody>
      </p:sp>
    </p:spTree>
    <p:extLst>
      <p:ext uri="{BB962C8B-B14F-4D97-AF65-F5344CB8AC3E}">
        <p14:creationId xmlns:p14="http://schemas.microsoft.com/office/powerpoint/2010/main" val="251596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9" y="310897"/>
            <a:ext cx="11594592" cy="352315"/>
          </a:xfrm>
        </p:spPr>
        <p:txBody>
          <a:bodyPr/>
          <a:lstStyle/>
          <a:p>
            <a:r>
              <a:rPr lang="en-US" sz="2000">
                <a:solidFill>
                  <a:schemeClr val="tx1"/>
                </a:solidFill>
                <a:latin typeface="Arial Regular"/>
                <a:cs typeface="Arial" panose="020B0604020202020204" pitchFamily="34" charset="0"/>
              </a:rPr>
              <a:t>Yields on BB and single B credits at highest levels since 2008 credit crisis</a:t>
            </a:r>
          </a:p>
        </p:txBody>
      </p:sp>
      <p:graphicFrame>
        <p:nvGraphicFramePr>
          <p:cNvPr id="12" name="Content Placeholder 13">
            <a:extLst>
              <a:ext uri="{FF2B5EF4-FFF2-40B4-BE49-F238E27FC236}">
                <a16:creationId xmlns:a16="http://schemas.microsoft.com/office/drawing/2014/main" id="{21FEF456-D8D2-4EDD-AF9E-805432E51F4D}"/>
              </a:ext>
            </a:extLst>
          </p:cNvPr>
          <p:cNvGraphicFramePr>
            <a:graphicFrameLocks noGrp="1"/>
          </p:cNvGraphicFramePr>
          <p:nvPr>
            <p:ph idx="1"/>
            <p:extLst>
              <p:ext uri="{D42A27DB-BD31-4B8C-83A1-F6EECF244321}">
                <p14:modId xmlns:p14="http://schemas.microsoft.com/office/powerpoint/2010/main" val="2386756363"/>
              </p:ext>
            </p:extLst>
          </p:nvPr>
        </p:nvGraphicFramePr>
        <p:xfrm>
          <a:off x="383458" y="1495425"/>
          <a:ext cx="11320862"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F1C43E36-5AB2-49DC-A880-73E54C4CCE32}"/>
              </a:ext>
            </a:extLst>
          </p:cNvPr>
          <p:cNvSpPr>
            <a:spLocks noGrp="1"/>
          </p:cNvSpPr>
          <p:nvPr>
            <p:ph type="ftr" sz="quarter" idx="4294967295"/>
          </p:nvPr>
        </p:nvSpPr>
        <p:spPr>
          <a:xfrm>
            <a:off x="226443" y="6067425"/>
            <a:ext cx="2919210" cy="244475"/>
          </a:xfrm>
        </p:spPr>
        <p:txBody>
          <a:bodyPr/>
          <a:lstStyle/>
          <a:p>
            <a:r>
              <a:rPr lang="en-US" dirty="0"/>
              <a:t>Source:  Refinitiv LPC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dirty="0">
                <a:solidFill>
                  <a:schemeClr val="tx1"/>
                </a:solidFill>
                <a:latin typeface="Arial Regular"/>
                <a:cs typeface="Arial" panose="020B0604020202020204" pitchFamily="34" charset="0"/>
              </a:rPr>
              <a:t>Liquidity becomes more precious amid retail fund outflows and CLO issuance slows in June</a:t>
            </a:r>
          </a:p>
        </p:txBody>
      </p:sp>
      <p:sp>
        <p:nvSpPr>
          <p:cNvPr id="6" name="Text Placeholder 5"/>
          <p:cNvSpPr>
            <a:spLocks noGrp="1"/>
          </p:cNvSpPr>
          <p:nvPr>
            <p:ph type="body" idx="13"/>
          </p:nvPr>
        </p:nvSpPr>
        <p:spPr>
          <a:xfrm>
            <a:off x="292100" y="729634"/>
            <a:ext cx="11594592" cy="407949"/>
          </a:xfrm>
        </p:spPr>
        <p:txBody>
          <a:bodyPr/>
          <a:lstStyle/>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Despite rising interest rate environment, US$51.7bn exit US retail loan funds over the last 12 months</a:t>
            </a:r>
          </a:p>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US CLO issuance is at US$55.3bn through the end of June, down 24% year over year</a:t>
            </a:r>
          </a:p>
          <a:p>
            <a:pPr lvl="0" indent="-342900">
              <a:spcBef>
                <a:spcPct val="20000"/>
              </a:spcBef>
              <a:spcAft>
                <a:spcPts val="0"/>
              </a:spcAft>
              <a:buClr>
                <a:srgbClr val="FF6600"/>
              </a:buClr>
              <a:buSzPct val="95000"/>
            </a:pPr>
            <a:r>
              <a:rPr lang="en-US" sz="1400" b="0" dirty="0">
                <a:latin typeface="Arial" panose="020B0604020202020204" pitchFamily="34" charset="0"/>
                <a:cs typeface="Arial" panose="020B0604020202020204" pitchFamily="34" charset="0"/>
              </a:rPr>
              <a:t> </a:t>
            </a:r>
          </a:p>
        </p:txBody>
      </p:sp>
      <p:sp>
        <p:nvSpPr>
          <p:cNvPr id="2" name="Footer Placeholder 1">
            <a:extLst>
              <a:ext uri="{FF2B5EF4-FFF2-40B4-BE49-F238E27FC236}">
                <a16:creationId xmlns:a16="http://schemas.microsoft.com/office/drawing/2014/main" id="{19E888DF-9F24-4C5A-B685-C773106061B5}"/>
              </a:ext>
            </a:extLst>
          </p:cNvPr>
          <p:cNvSpPr>
            <a:spLocks noGrp="1"/>
          </p:cNvSpPr>
          <p:nvPr>
            <p:ph type="ftr" sz="quarter" idx="11"/>
          </p:nvPr>
        </p:nvSpPr>
        <p:spPr>
          <a:xfrm>
            <a:off x="124999" y="6177618"/>
            <a:ext cx="2906332" cy="244475"/>
          </a:xfrm>
        </p:spPr>
        <p:txBody>
          <a:bodyPr/>
          <a:lstStyle/>
          <a:p>
            <a:r>
              <a:rPr lang="en-US" dirty="0"/>
              <a:t>Source:  Refinitiv LPC</a:t>
            </a:r>
          </a:p>
        </p:txBody>
      </p:sp>
      <p:graphicFrame>
        <p:nvGraphicFramePr>
          <p:cNvPr id="9" name="Content Placeholder 6">
            <a:extLst>
              <a:ext uri="{FF2B5EF4-FFF2-40B4-BE49-F238E27FC236}">
                <a16:creationId xmlns:a16="http://schemas.microsoft.com/office/drawing/2014/main" id="{7905BD2D-2169-44D7-B157-9FC1CC4546F4}"/>
              </a:ext>
            </a:extLst>
          </p:cNvPr>
          <p:cNvGraphicFramePr>
            <a:graphicFrameLocks noGrp="1"/>
          </p:cNvGraphicFramePr>
          <p:nvPr>
            <p:ph sz="half" idx="1"/>
            <p:extLst>
              <p:ext uri="{D42A27DB-BD31-4B8C-83A1-F6EECF244321}">
                <p14:modId xmlns:p14="http://schemas.microsoft.com/office/powerpoint/2010/main" val="3414023312"/>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2">
            <a:extLst>
              <a:ext uri="{FF2B5EF4-FFF2-40B4-BE49-F238E27FC236}">
                <a16:creationId xmlns:a16="http://schemas.microsoft.com/office/drawing/2014/main" id="{79AF7A24-36B6-8BB4-318D-65DBA6F9F7BF}"/>
              </a:ext>
            </a:extLst>
          </p:cNvPr>
          <p:cNvGraphicFramePr>
            <a:graphicFrameLocks/>
          </p:cNvGraphicFramePr>
          <p:nvPr>
            <p:extLst>
              <p:ext uri="{D42A27DB-BD31-4B8C-83A1-F6EECF244321}">
                <p14:modId xmlns:p14="http://schemas.microsoft.com/office/powerpoint/2010/main" val="4040209148"/>
              </p:ext>
            </p:extLst>
          </p:nvPr>
        </p:nvGraphicFramePr>
        <p:xfrm>
          <a:off x="6331502" y="1556320"/>
          <a:ext cx="56388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56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962" y="302730"/>
            <a:ext cx="10191269" cy="430567"/>
          </a:xfrm>
        </p:spPr>
        <p:txBody>
          <a:bodyPr/>
          <a:lstStyle/>
          <a:p>
            <a:r>
              <a:rPr lang="en-US" sz="2000" dirty="0">
                <a:latin typeface="+mn-lt"/>
                <a:ea typeface="+mn-ea"/>
                <a:cs typeface="+mn-cs"/>
              </a:rPr>
              <a:t>Maturity wall for institutional loan volume has been pushed out…… somewhat</a:t>
            </a:r>
            <a:endParaRPr lang="en-US" sz="2000" dirty="0"/>
          </a:p>
        </p:txBody>
      </p:sp>
      <p:sp>
        <p:nvSpPr>
          <p:cNvPr id="2" name="Footer Placeholder 1">
            <a:extLst>
              <a:ext uri="{FF2B5EF4-FFF2-40B4-BE49-F238E27FC236}">
                <a16:creationId xmlns:a16="http://schemas.microsoft.com/office/drawing/2014/main" id="{1930B0B9-5F2D-413E-A1EC-125EC482080D}"/>
              </a:ext>
            </a:extLst>
          </p:cNvPr>
          <p:cNvSpPr>
            <a:spLocks noGrp="1"/>
          </p:cNvSpPr>
          <p:nvPr>
            <p:ph type="ftr" sz="quarter" idx="10"/>
          </p:nvPr>
        </p:nvSpPr>
        <p:spPr/>
        <p:txBody>
          <a:bodyPr/>
          <a:lstStyle/>
          <a:p>
            <a:r>
              <a:rPr lang="en-US" dirty="0"/>
              <a:t>Source: Refinitiv LPC</a:t>
            </a:r>
          </a:p>
        </p:txBody>
      </p:sp>
      <p:sp>
        <p:nvSpPr>
          <p:cNvPr id="6" name="Text Placeholder 5"/>
          <p:cNvSpPr>
            <a:spLocks noGrp="1"/>
          </p:cNvSpPr>
          <p:nvPr>
            <p:ph type="body" sz="quarter" idx="12"/>
          </p:nvPr>
        </p:nvSpPr>
        <p:spPr>
          <a:xfrm>
            <a:off x="334962" y="877627"/>
            <a:ext cx="10282238" cy="302730"/>
          </a:xfrm>
        </p:spPr>
        <p:txBody>
          <a:bodyPr/>
          <a:lstStyle/>
          <a:p>
            <a:pPr>
              <a:spcAft>
                <a:spcPts val="0"/>
              </a:spcAft>
            </a:pPr>
            <a:r>
              <a:rPr lang="en-US" sz="1400" dirty="0">
                <a:solidFill>
                  <a:schemeClr val="dk1"/>
                </a:solidFill>
                <a:effectLst/>
                <a:latin typeface="+mn-lt"/>
                <a:ea typeface="+mn-ea"/>
                <a:cs typeface="+mn-cs"/>
              </a:rPr>
              <a:t>Over US$938bn of institutional loan volume is expected to mature in 2028 or beyond; Over US$1.344tr expected to mature between 3Q23 and 4Q27</a:t>
            </a:r>
          </a:p>
          <a:p>
            <a:pPr>
              <a:spcAft>
                <a:spcPts val="0"/>
              </a:spcAft>
            </a:pPr>
            <a:endParaRPr lang="en-US" sz="1400" dirty="0">
              <a:latin typeface="Arial "/>
            </a:endParaRPr>
          </a:p>
        </p:txBody>
      </p:sp>
      <p:graphicFrame>
        <p:nvGraphicFramePr>
          <p:cNvPr id="9" name="Content Placeholder 15"/>
          <p:cNvGraphicFramePr>
            <a:graphicFrameLocks noGrp="1"/>
          </p:cNvGraphicFramePr>
          <p:nvPr>
            <p:ph sz="quarter" idx="13"/>
            <p:extLst>
              <p:ext uri="{D42A27DB-BD31-4B8C-83A1-F6EECF244321}">
                <p14:modId xmlns:p14="http://schemas.microsoft.com/office/powerpoint/2010/main" val="65938154"/>
              </p:ext>
            </p:extLst>
          </p:nvPr>
        </p:nvGraphicFramePr>
        <p:xfrm>
          <a:off x="334963" y="1628775"/>
          <a:ext cx="11025187" cy="4462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811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1D2C6F-F43B-4C38-AB0E-D90B474227C6}"/>
              </a:ext>
            </a:extLst>
          </p:cNvPr>
          <p:cNvSpPr>
            <a:spLocks noGrp="1"/>
          </p:cNvSpPr>
          <p:nvPr>
            <p:ph type="ftr" sz="quarter" idx="10"/>
          </p:nvPr>
        </p:nvSpPr>
        <p:spPr>
          <a:xfrm>
            <a:off x="139365" y="6263093"/>
            <a:ext cx="1787089" cy="256508"/>
          </a:xfrm>
        </p:spPr>
        <p:txBody>
          <a:bodyPr/>
          <a:lstStyle/>
          <a:p>
            <a:r>
              <a:rPr lang="en-US" dirty="0"/>
              <a:t>Source: Refinitiv LPC</a:t>
            </a:r>
          </a:p>
        </p:txBody>
      </p:sp>
      <p:sp>
        <p:nvSpPr>
          <p:cNvPr id="7" name="Title 6">
            <a:extLst>
              <a:ext uri="{FF2B5EF4-FFF2-40B4-BE49-F238E27FC236}">
                <a16:creationId xmlns:a16="http://schemas.microsoft.com/office/drawing/2014/main" id="{34EA5209-58B4-46C2-BB1C-83A84B948F16}"/>
              </a:ext>
            </a:extLst>
          </p:cNvPr>
          <p:cNvSpPr>
            <a:spLocks noGrp="1"/>
          </p:cNvSpPr>
          <p:nvPr>
            <p:ph type="title"/>
          </p:nvPr>
        </p:nvSpPr>
        <p:spPr>
          <a:xfrm>
            <a:off x="334962" y="338399"/>
            <a:ext cx="10191269" cy="272984"/>
          </a:xfrm>
        </p:spPr>
        <p:txBody>
          <a:bodyPr/>
          <a:lstStyle/>
          <a:p>
            <a:r>
              <a:rPr lang="en-US" sz="2000" dirty="0">
                <a:latin typeface="+mn-lt"/>
              </a:rPr>
              <a:t>1H23 US M&amp;A loan volume down 68% y-o-y; 2Q23 total off 60% in BSL market</a:t>
            </a:r>
          </a:p>
        </p:txBody>
      </p:sp>
      <p:graphicFrame>
        <p:nvGraphicFramePr>
          <p:cNvPr id="10" name="Content Placeholder 11">
            <a:extLst>
              <a:ext uri="{FF2B5EF4-FFF2-40B4-BE49-F238E27FC236}">
                <a16:creationId xmlns:a16="http://schemas.microsoft.com/office/drawing/2014/main" id="{BED1B19D-FA76-281D-FAB8-2171D6A95A04}"/>
              </a:ext>
            </a:extLst>
          </p:cNvPr>
          <p:cNvGraphicFramePr>
            <a:graphicFrameLocks noGrp="1"/>
          </p:cNvGraphicFramePr>
          <p:nvPr>
            <p:ph sz="quarter" idx="13"/>
          </p:nvPr>
        </p:nvGraphicFramePr>
        <p:xfrm>
          <a:off x="334963" y="1628775"/>
          <a:ext cx="11526837"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5">
            <a:extLst>
              <a:ext uri="{FF2B5EF4-FFF2-40B4-BE49-F238E27FC236}">
                <a16:creationId xmlns:a16="http://schemas.microsoft.com/office/drawing/2014/main" id="{74483301-C497-3D54-3468-3230C4CB8103}"/>
              </a:ext>
            </a:extLst>
          </p:cNvPr>
          <p:cNvSpPr txBox="1">
            <a:spLocks/>
          </p:cNvSpPr>
          <p:nvPr/>
        </p:nvSpPr>
        <p:spPr>
          <a:xfrm>
            <a:off x="292100" y="819150"/>
            <a:ext cx="11594592" cy="65005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900">
              <a:spcBef>
                <a:spcPct val="20000"/>
              </a:spcBef>
              <a:spcAft>
                <a:spcPts val="0"/>
              </a:spcAft>
              <a:buClr>
                <a:srgbClr val="FF6600"/>
              </a:buClr>
              <a:buSzPct val="95000"/>
            </a:pPr>
            <a:r>
              <a:rPr lang="en-US" sz="1400" b="0" dirty="0">
                <a:solidFill>
                  <a:schemeClr val="tx1"/>
                </a:solidFill>
                <a:latin typeface="Arial" panose="020B0604020202020204" pitchFamily="34" charset="0"/>
                <a:cs typeface="Arial" panose="020B0604020202020204" pitchFamily="34" charset="0"/>
              </a:rPr>
              <a:t>2Q23 Leveraged M&amp;A loan volume down 76% year over year; 75% decline during the first six months of the year</a:t>
            </a:r>
          </a:p>
          <a:p>
            <a:pPr indent="-342900">
              <a:spcBef>
                <a:spcPct val="20000"/>
              </a:spcBef>
              <a:spcAft>
                <a:spcPts val="0"/>
              </a:spcAft>
              <a:buClr>
                <a:srgbClr val="FF6600"/>
              </a:buClr>
              <a:buSzPct val="95000"/>
            </a:pPr>
            <a:r>
              <a:rPr lang="en-US" sz="1400" b="0" dirty="0">
                <a:solidFill>
                  <a:schemeClr val="tx1"/>
                </a:solidFill>
                <a:latin typeface="Arial" panose="020B0604020202020204" pitchFamily="34" charset="0"/>
                <a:cs typeface="Arial" panose="020B0604020202020204" pitchFamily="34" charset="0"/>
              </a:rPr>
              <a:t>2Q23 LBO volume is down 80% year over year; Down nearly 86</a:t>
            </a:r>
            <a:r>
              <a:rPr lang="en-US" sz="1400" b="0">
                <a:solidFill>
                  <a:schemeClr val="tx1"/>
                </a:solidFill>
                <a:latin typeface="Arial" panose="020B0604020202020204" pitchFamily="34" charset="0"/>
                <a:cs typeface="Arial" panose="020B0604020202020204" pitchFamily="34" charset="0"/>
              </a:rPr>
              <a:t>% in 1H23</a:t>
            </a:r>
            <a:endParaRPr lang="en-US" sz="1400" b="0" dirty="0">
              <a:solidFill>
                <a:schemeClr val="tx1"/>
              </a:solidFill>
              <a:latin typeface="Arial" panose="020B0604020202020204" pitchFamily="34" charset="0"/>
              <a:cs typeface="Arial" panose="020B0604020202020204" pitchFamily="34" charset="0"/>
            </a:endParaRPr>
          </a:p>
          <a:p>
            <a:pPr indent="-342900">
              <a:spcBef>
                <a:spcPct val="20000"/>
              </a:spcBef>
              <a:spcAft>
                <a:spcPts val="0"/>
              </a:spcAft>
              <a:buClr>
                <a:srgbClr val="FF6600"/>
              </a:buClr>
              <a:buSzPct val="95000"/>
            </a:pPr>
            <a:r>
              <a:rPr lang="en-US" sz="1400" b="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108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00" y="333617"/>
            <a:ext cx="11594592" cy="359034"/>
          </a:xfrm>
        </p:spPr>
        <p:txBody>
          <a:bodyPr/>
          <a:lstStyle/>
          <a:p>
            <a:r>
              <a:rPr lang="en-US" sz="2000">
                <a:solidFill>
                  <a:schemeClr val="tx1"/>
                </a:solidFill>
                <a:latin typeface="Arial "/>
                <a:cs typeface="Arial" panose="020B0604020202020204" pitchFamily="34" charset="0"/>
              </a:rPr>
              <a:t>Green shoots? Steady but very limited M&amp;A</a:t>
            </a:r>
            <a:endParaRPr lang="en-US" sz="2000">
              <a:solidFill>
                <a:srgbClr val="FF0000"/>
              </a:solidFill>
              <a:latin typeface="Arial "/>
              <a:cs typeface="Arial" panose="020B0604020202020204" pitchFamily="34" charset="0"/>
            </a:endParaRPr>
          </a:p>
        </p:txBody>
      </p:sp>
      <p:sp>
        <p:nvSpPr>
          <p:cNvPr id="2" name="Footer Placeholder 1">
            <a:extLst>
              <a:ext uri="{FF2B5EF4-FFF2-40B4-BE49-F238E27FC236}">
                <a16:creationId xmlns:a16="http://schemas.microsoft.com/office/drawing/2014/main" id="{9FD40674-B08C-4F65-9604-AFEB39C749CD}"/>
              </a:ext>
            </a:extLst>
          </p:cNvPr>
          <p:cNvSpPr>
            <a:spLocks noGrp="1"/>
          </p:cNvSpPr>
          <p:nvPr>
            <p:ph type="ftr" sz="quarter" idx="11"/>
          </p:nvPr>
        </p:nvSpPr>
        <p:spPr/>
        <p:txBody>
          <a:bodyPr/>
          <a:lstStyle/>
          <a:p>
            <a:r>
              <a:rPr lang="en-US" dirty="0"/>
              <a:t>Source:  Refinitiv LPC</a:t>
            </a:r>
          </a:p>
        </p:txBody>
      </p:sp>
      <p:sp>
        <p:nvSpPr>
          <p:cNvPr id="6" name="Text Placeholder 4">
            <a:extLst>
              <a:ext uri="{FF2B5EF4-FFF2-40B4-BE49-F238E27FC236}">
                <a16:creationId xmlns:a16="http://schemas.microsoft.com/office/drawing/2014/main" id="{F6AADC2A-32D9-4B19-9F9F-4EDF9BD773DB}"/>
              </a:ext>
            </a:extLst>
          </p:cNvPr>
          <p:cNvSpPr txBox="1">
            <a:spLocks/>
          </p:cNvSpPr>
          <p:nvPr/>
        </p:nvSpPr>
        <p:spPr>
          <a:xfrm>
            <a:off x="334963" y="692652"/>
            <a:ext cx="11210492" cy="712046"/>
          </a:xfrm>
          <a:prstGeom prst="rect">
            <a:avLst/>
          </a:prstGeom>
        </p:spPr>
        <p:txBody>
          <a:bodyPr/>
          <a:lstStyle>
            <a:lvl1pPr marL="0" indent="0" algn="l" defTabSz="914400" rtl="0" eaLnBrk="1" latinLnBrk="0" hangingPunct="1">
              <a:lnSpc>
                <a:spcPct val="100000"/>
              </a:lnSpc>
              <a:spcBef>
                <a:spcPts val="0"/>
              </a:spcBef>
              <a:spcAft>
                <a:spcPts val="1000"/>
              </a:spcAft>
              <a:buFont typeface="Arial" charset="0"/>
              <a:buNone/>
              <a:defRPr sz="1600" b="1" i="0" kern="1200" baseline="0">
                <a:solidFill>
                  <a:schemeClr val="tx2"/>
                </a:solidFill>
                <a:latin typeface="Proxima Nova" panose="02000506030000020004" pitchFamily="2"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baseline="0">
                <a:solidFill>
                  <a:schemeClr val="tx1"/>
                </a:solidFill>
                <a:latin typeface="Proxima Nova" panose="02000506030000020004" pitchFamily="2"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baseline="0">
                <a:solidFill>
                  <a:schemeClr val="tx1"/>
                </a:solidFill>
                <a:latin typeface="Proxima Nova" panose="02000506030000020004" pitchFamily="2"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baseline="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i="1" dirty="0">
                <a:solidFill>
                  <a:schemeClr val="tx1"/>
                </a:solidFill>
                <a:latin typeface="+mn-lt"/>
              </a:rPr>
              <a:t>“Generally speaking, we are still seeing very thin M&amp;A activity.  We have seen a meeting of the minds between buyers and sellers a bit in the last few months, but there are still very few ‘at bats’ for event driven.” – </a:t>
            </a:r>
            <a:r>
              <a:rPr lang="en-US" sz="1400" b="0" i="1" dirty="0">
                <a:solidFill>
                  <a:srgbClr val="000000"/>
                </a:solidFill>
                <a:latin typeface="Arial" panose="020B0604020202020204" pitchFamily="34" charset="0"/>
                <a:ea typeface="Calibri" panose="020F0502020204030204" pitchFamily="34" charset="0"/>
                <a:cs typeface="Arial" panose="020B0604020202020204" pitchFamily="34" charset="0"/>
              </a:rPr>
              <a:t>US Lender  </a:t>
            </a:r>
          </a:p>
          <a:p>
            <a:endParaRPr lang="en-US" dirty="0">
              <a:solidFill>
                <a:srgbClr val="FF0000"/>
              </a:solidFill>
            </a:endParaRPr>
          </a:p>
        </p:txBody>
      </p:sp>
      <p:graphicFrame>
        <p:nvGraphicFramePr>
          <p:cNvPr id="9" name="Content Placeholder 6">
            <a:extLst>
              <a:ext uri="{FF2B5EF4-FFF2-40B4-BE49-F238E27FC236}">
                <a16:creationId xmlns:a16="http://schemas.microsoft.com/office/drawing/2014/main" id="{47320A53-373D-4678-949F-3557BBA963F7}"/>
              </a:ext>
            </a:extLst>
          </p:cNvPr>
          <p:cNvGraphicFramePr>
            <a:graphicFrameLocks noGrp="1"/>
          </p:cNvGraphicFramePr>
          <p:nvPr>
            <p:ph sz="half" idx="1"/>
            <p:extLst>
              <p:ext uri="{D42A27DB-BD31-4B8C-83A1-F6EECF244321}">
                <p14:modId xmlns:p14="http://schemas.microsoft.com/office/powerpoint/2010/main" val="1823780272"/>
              </p:ext>
            </p:extLst>
          </p:nvPr>
        </p:nvGraphicFramePr>
        <p:xfrm>
          <a:off x="292100" y="1493838"/>
          <a:ext cx="547846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9F032285-5B26-E47C-0102-7F14053FCEC0}"/>
              </a:ext>
            </a:extLst>
          </p:cNvPr>
          <p:cNvGraphicFramePr>
            <a:graphicFrameLocks noGrp="1"/>
          </p:cNvGraphicFramePr>
          <p:nvPr>
            <p:ph sz="half" idx="2"/>
            <p:extLst>
              <p:ext uri="{D42A27DB-BD31-4B8C-83A1-F6EECF244321}">
                <p14:modId xmlns:p14="http://schemas.microsoft.com/office/powerpoint/2010/main" val="608009989"/>
              </p:ext>
            </p:extLst>
          </p:nvPr>
        </p:nvGraphicFramePr>
        <p:xfrm>
          <a:off x="6418263" y="1493838"/>
          <a:ext cx="5476875"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275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546" y="310897"/>
            <a:ext cx="11594592" cy="352315"/>
          </a:xfrm>
        </p:spPr>
        <p:txBody>
          <a:bodyPr/>
          <a:lstStyle/>
          <a:p>
            <a:r>
              <a:rPr lang="en-US" sz="2000">
                <a:solidFill>
                  <a:schemeClr val="tx1"/>
                </a:solidFill>
                <a:latin typeface="Arial Regular"/>
                <a:cs typeface="Arial" panose="020B0604020202020204" pitchFamily="34" charset="0"/>
              </a:rPr>
              <a:t>Refinitiv LPC’s Quarterly Buyside &amp; </a:t>
            </a:r>
            <a:r>
              <a:rPr lang="en-US" sz="2000" err="1">
                <a:solidFill>
                  <a:schemeClr val="tx1"/>
                </a:solidFill>
                <a:latin typeface="Arial Regular"/>
                <a:cs typeface="Arial" panose="020B0604020202020204" pitchFamily="34" charset="0"/>
              </a:rPr>
              <a:t>Sellside</a:t>
            </a:r>
            <a:r>
              <a:rPr lang="en-US" sz="2000">
                <a:solidFill>
                  <a:schemeClr val="tx1"/>
                </a:solidFill>
                <a:latin typeface="Arial Regular"/>
                <a:cs typeface="Arial" panose="020B0604020202020204" pitchFamily="34" charset="0"/>
              </a:rPr>
              <a:t> Survey Results</a:t>
            </a:r>
          </a:p>
        </p:txBody>
      </p:sp>
      <p:sp>
        <p:nvSpPr>
          <p:cNvPr id="6" name="Text Placeholder 5"/>
          <p:cNvSpPr>
            <a:spLocks noGrp="1"/>
          </p:cNvSpPr>
          <p:nvPr>
            <p:ph type="body" idx="13"/>
          </p:nvPr>
        </p:nvSpPr>
        <p:spPr>
          <a:xfrm>
            <a:off x="296862" y="663211"/>
            <a:ext cx="11594592" cy="523219"/>
          </a:xfrm>
        </p:spPr>
        <p:txBody>
          <a:bodyPr/>
          <a:lstStyle/>
          <a:p>
            <a:r>
              <a:rPr lang="en-US" sz="1400" b="0" i="1" dirty="0">
                <a:solidFill>
                  <a:schemeClr val="tx1"/>
                </a:solidFill>
                <a:latin typeface="+mn-lt"/>
              </a:rPr>
              <a:t>“There were three key themes in the leveraged loan market in 2Q:  1) M&amp;A seems to be picking up in that there are more early stage deals preparing for bid, 2) Less </a:t>
            </a:r>
            <a:r>
              <a:rPr lang="en-US" sz="1400" b="0" i="1" dirty="0">
                <a:latin typeface="+mn-lt"/>
              </a:rPr>
              <a:t>market volatility – more reliable, if less liquid market, and 3) </a:t>
            </a:r>
            <a:r>
              <a:rPr lang="en-US" sz="1400" b="0" i="1" dirty="0">
                <a:solidFill>
                  <a:schemeClr val="tx1"/>
                </a:solidFill>
                <a:latin typeface="+mn-lt"/>
              </a:rPr>
              <a:t>Worry about CLO health given current rates ” – Lender</a:t>
            </a:r>
            <a:endParaRPr lang="en-US" sz="1400" b="0" i="1" dirty="0">
              <a:latin typeface="+mn-lt"/>
            </a:endParaRPr>
          </a:p>
        </p:txBody>
      </p:sp>
      <p:sp>
        <p:nvSpPr>
          <p:cNvPr id="2" name="Footer Placeholder 1">
            <a:extLst>
              <a:ext uri="{FF2B5EF4-FFF2-40B4-BE49-F238E27FC236}">
                <a16:creationId xmlns:a16="http://schemas.microsoft.com/office/drawing/2014/main" id="{A6D2F435-5400-4676-B496-5E5084E7E68C}"/>
              </a:ext>
            </a:extLst>
          </p:cNvPr>
          <p:cNvSpPr>
            <a:spLocks noGrp="1"/>
          </p:cNvSpPr>
          <p:nvPr>
            <p:ph type="ftr" sz="quarter" idx="11"/>
          </p:nvPr>
        </p:nvSpPr>
        <p:spPr/>
        <p:txBody>
          <a:bodyPr/>
          <a:lstStyle/>
          <a:p>
            <a:r>
              <a:rPr lang="en-US"/>
              <a:t>source:  Refinitiv LPC</a:t>
            </a:r>
          </a:p>
        </p:txBody>
      </p:sp>
      <p:sp>
        <p:nvSpPr>
          <p:cNvPr id="9" name="Content Placeholder 4">
            <a:extLst>
              <a:ext uri="{FF2B5EF4-FFF2-40B4-BE49-F238E27FC236}">
                <a16:creationId xmlns:a16="http://schemas.microsoft.com/office/drawing/2014/main" id="{AF7BC72C-D28C-4E72-9B21-26E3409369A2}"/>
              </a:ext>
            </a:extLst>
          </p:cNvPr>
          <p:cNvSpPr txBox="1">
            <a:spLocks noGrp="1"/>
          </p:cNvSpPr>
          <p:nvPr>
            <p:ph sz="half" idx="1"/>
          </p:nvPr>
        </p:nvSpPr>
        <p:spPr>
          <a:xfrm>
            <a:off x="292100" y="1493838"/>
            <a:ext cx="5478463"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Arial"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Arial"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Arial"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Steady but limited M&amp;A; Lenders focus on A&amp;E’s</a:t>
            </a:r>
          </a:p>
          <a:p>
            <a:pPr marL="285750" indent="-285750">
              <a:buFont typeface="Wingdings" panose="05000000000000000000" pitchFamily="2" charset="2"/>
              <a:buChar char="Ø"/>
            </a:pPr>
            <a:r>
              <a:rPr lang="en-US" sz="1300" b="0" dirty="0">
                <a:solidFill>
                  <a:schemeClr val="tx1"/>
                </a:solidFill>
              </a:rPr>
              <a:t>Refinancing trades rather than M&amp;A opportunities defined loan market</a:t>
            </a:r>
          </a:p>
          <a:p>
            <a:pPr marL="285750" indent="-285750">
              <a:buFont typeface="Wingdings" panose="05000000000000000000" pitchFamily="2" charset="2"/>
              <a:buChar char="Ø"/>
            </a:pPr>
            <a:r>
              <a:rPr lang="en-US" sz="1300" b="0" dirty="0">
                <a:solidFill>
                  <a:schemeClr val="tx1"/>
                </a:solidFill>
              </a:rPr>
              <a:t>In 1Q23 standard practice was to run A&amp;E’s to deal with near term maturities,  In May and June, architecture shifted from loan market maturity solutions to loan and bond solutions  </a:t>
            </a:r>
          </a:p>
          <a:p>
            <a:pPr marL="285750" indent="-285750">
              <a:buFont typeface="Wingdings" panose="05000000000000000000" pitchFamily="2" charset="2"/>
              <a:buChar char="Ø"/>
            </a:pPr>
            <a:r>
              <a:rPr lang="en-US" sz="1300" b="0" dirty="0">
                <a:solidFill>
                  <a:schemeClr val="tx1"/>
                </a:solidFill>
              </a:rPr>
              <a:t>Direct lenders have also focused on refinancing/A&amp;E activity; Extension of their footprint amid thin M&amp;A activity -&gt;  Creating opportunities for themselves as providers of liquidity for deteriorating credits</a:t>
            </a:r>
          </a:p>
          <a:p>
            <a:r>
              <a:rPr lang="en-US" sz="1300" dirty="0"/>
              <a:t>Do you expect to see increasing risk aversion among lenders?</a:t>
            </a:r>
          </a:p>
          <a:p>
            <a:pPr marL="285750" indent="-285750">
              <a:buFont typeface="Wingdings" panose="05000000000000000000" pitchFamily="2" charset="2"/>
              <a:buChar char="Ø"/>
            </a:pPr>
            <a:r>
              <a:rPr lang="en-US" sz="1300" b="0" dirty="0">
                <a:solidFill>
                  <a:schemeClr val="tx1"/>
                </a:solidFill>
              </a:rPr>
              <a:t>Liability management</a:t>
            </a:r>
          </a:p>
          <a:p>
            <a:pPr marL="285750" indent="-285750">
              <a:buFont typeface="Wingdings" panose="05000000000000000000" pitchFamily="2" charset="2"/>
              <a:buChar char="Ø"/>
            </a:pPr>
            <a:r>
              <a:rPr lang="en-US" sz="1300" b="0" dirty="0">
                <a:solidFill>
                  <a:schemeClr val="tx1"/>
                </a:solidFill>
              </a:rPr>
              <a:t>Banks will continue to lend through the cycle</a:t>
            </a:r>
          </a:p>
          <a:p>
            <a:pPr marL="285750" indent="-285750">
              <a:buFont typeface="Wingdings" panose="05000000000000000000" pitchFamily="2" charset="2"/>
              <a:buChar char="Ø"/>
            </a:pPr>
            <a:r>
              <a:rPr lang="en-US" sz="1300" b="0" dirty="0">
                <a:solidFill>
                  <a:schemeClr val="tx1"/>
                </a:solidFill>
              </a:rPr>
              <a:t>RWA constrains, potential increase in NPL and increased cost of funding</a:t>
            </a:r>
          </a:p>
          <a:p>
            <a:pPr marL="285750" indent="-285750">
              <a:buFont typeface="Wingdings" panose="05000000000000000000" pitchFamily="2" charset="2"/>
              <a:buChar char="Ø"/>
            </a:pPr>
            <a:r>
              <a:rPr lang="en-US" sz="1300" b="0" dirty="0">
                <a:solidFill>
                  <a:schemeClr val="tx1"/>
                </a:solidFill>
              </a:rPr>
              <a:t>Deals on cusp (B3/B-) will be more difficult to distribute</a:t>
            </a:r>
          </a:p>
          <a:p>
            <a:pPr marL="285750" indent="-285750">
              <a:buFont typeface="Wingdings" panose="05000000000000000000" pitchFamily="2" charset="2"/>
              <a:buChar char="Ø"/>
            </a:pPr>
            <a:r>
              <a:rPr lang="en-US" sz="1300" b="0" dirty="0">
                <a:solidFill>
                  <a:schemeClr val="tx1"/>
                </a:solidFill>
              </a:rPr>
              <a:t>Rising cost of funds; RWA challenges</a:t>
            </a:r>
          </a:p>
          <a:p>
            <a:pPr marL="285750" indent="-285750">
              <a:buFont typeface="Wingdings" panose="05000000000000000000" pitchFamily="2" charset="2"/>
              <a:buChar char="Ø"/>
            </a:pPr>
            <a:endParaRPr lang="en-US" sz="1300" b="0" dirty="0">
              <a:solidFill>
                <a:schemeClr val="tx1"/>
              </a:solidFill>
            </a:endParaRPr>
          </a:p>
          <a:p>
            <a:pPr marL="285750" indent="-285750">
              <a:buFont typeface="Wingdings" panose="05000000000000000000" pitchFamily="2" charset="2"/>
              <a:buChar char="Ø"/>
            </a:pPr>
            <a:endParaRPr lang="en-US" sz="1300" b="0" dirty="0">
              <a:solidFill>
                <a:schemeClr val="tx1"/>
              </a:solidFill>
            </a:endParaRPr>
          </a:p>
          <a:p>
            <a:pPr marL="285750" indent="-285750">
              <a:buFont typeface="Wingdings" panose="05000000000000000000" pitchFamily="2" charset="2"/>
              <a:buChar char="Ø"/>
            </a:pPr>
            <a:endParaRPr lang="en-US" sz="1300" b="0" dirty="0">
              <a:solidFill>
                <a:schemeClr val="tx1"/>
              </a:solidFill>
            </a:endParaRPr>
          </a:p>
        </p:txBody>
      </p:sp>
      <p:sp>
        <p:nvSpPr>
          <p:cNvPr id="12" name="Content Placeholder 4">
            <a:extLst>
              <a:ext uri="{FF2B5EF4-FFF2-40B4-BE49-F238E27FC236}">
                <a16:creationId xmlns:a16="http://schemas.microsoft.com/office/drawing/2014/main" id="{C73319A7-C771-4450-B434-6F406EE8FFE1}"/>
              </a:ext>
            </a:extLst>
          </p:cNvPr>
          <p:cNvSpPr txBox="1">
            <a:spLocks noGrp="1"/>
          </p:cNvSpPr>
          <p:nvPr>
            <p:ph sz="half" idx="2"/>
          </p:nvPr>
        </p:nvSpPr>
        <p:spPr>
          <a:xfrm>
            <a:off x="6418263" y="1493838"/>
            <a:ext cx="5476875" cy="4572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charset="0"/>
                <a:ea typeface="+mn-ea"/>
                <a:cs typeface="+mn-cs"/>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Arial" charset="0"/>
                <a:ea typeface="+mn-ea"/>
                <a:cs typeface="+mn-cs"/>
              </a:defRPr>
            </a:lvl2pPr>
            <a:lvl3pPr marL="180000" indent="-180000" algn="l" defTabSz="914400" rtl="0" eaLnBrk="1" latinLnBrk="0" hangingPunct="1">
              <a:lnSpc>
                <a:spcPct val="100000"/>
              </a:lnSpc>
              <a:spcBef>
                <a:spcPts val="0"/>
              </a:spcBef>
              <a:spcAft>
                <a:spcPts val="600"/>
              </a:spcAft>
              <a:buFont typeface="Arial" panose="020B0604020202020204" pitchFamily="34" charset="0"/>
              <a:buChar char="•"/>
              <a:tabLst/>
              <a:defRPr sz="1400" b="0" i="0" kern="1200">
                <a:solidFill>
                  <a:schemeClr val="tx1"/>
                </a:solidFill>
                <a:latin typeface="Arial" charset="0"/>
                <a:ea typeface="+mn-ea"/>
                <a:cs typeface="+mn-cs"/>
              </a:defRPr>
            </a:lvl3pPr>
            <a:lvl4pPr marL="360000" indent="-180000"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Arial" charset="0"/>
                <a:ea typeface="+mn-ea"/>
                <a:cs typeface="+mn-cs"/>
              </a:defRPr>
            </a:lvl4pPr>
            <a:lvl5pPr marL="541800" indent="-180000" algn="l" defTabSz="914400" rtl="0" eaLnBrk="1" latinLnBrk="0" hangingPunct="1">
              <a:lnSpc>
                <a:spcPct val="100000"/>
              </a:lnSpc>
              <a:spcBef>
                <a:spcPts val="0"/>
              </a:spcBef>
              <a:spcAft>
                <a:spcPts val="600"/>
              </a:spcAft>
              <a:buClr>
                <a:schemeClr val="tx2"/>
              </a:buClr>
              <a:buFont typeface="Arial" panose="020B0604020202020204" pitchFamily="34" charset="0"/>
              <a:buChar char="•"/>
              <a:tabLst/>
              <a:defRPr sz="14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What are the biggest headwinds heading into 4Q?</a:t>
            </a:r>
            <a:r>
              <a:rPr lang="en-US" sz="1300" b="0" dirty="0">
                <a:solidFill>
                  <a:schemeClr val="tx1"/>
                </a:solidFill>
              </a:rPr>
              <a:t> </a:t>
            </a:r>
          </a:p>
          <a:p>
            <a:pPr marL="285750" indent="-285750">
              <a:buFont typeface="Wingdings" panose="05000000000000000000" pitchFamily="2" charset="2"/>
              <a:buChar char="Ø"/>
            </a:pPr>
            <a:r>
              <a:rPr lang="en-US" sz="1300" b="0" dirty="0">
                <a:solidFill>
                  <a:schemeClr val="tx1"/>
                </a:solidFill>
              </a:rPr>
              <a:t>Credit quality:  Some companies are performing very well while others are not.  Concern about idiosyncratic, rolling </a:t>
            </a:r>
            <a:r>
              <a:rPr lang="en-US" sz="1300" b="0" dirty="0" err="1">
                <a:solidFill>
                  <a:schemeClr val="tx1"/>
                </a:solidFill>
              </a:rPr>
              <a:t>recessaion</a:t>
            </a:r>
            <a:r>
              <a:rPr lang="en-US" sz="1300" b="0" dirty="0">
                <a:solidFill>
                  <a:schemeClr val="tx1"/>
                </a:solidFill>
              </a:rPr>
              <a:t> which may impact different industries at different times</a:t>
            </a:r>
          </a:p>
          <a:p>
            <a:pPr marL="285750" indent="-285750">
              <a:buFont typeface="Wingdings" panose="05000000000000000000" pitchFamily="2" charset="2"/>
              <a:buChar char="Ø"/>
            </a:pPr>
            <a:r>
              <a:rPr lang="en-US" sz="1300" b="0" dirty="0">
                <a:solidFill>
                  <a:schemeClr val="tx1"/>
                </a:solidFill>
              </a:rPr>
              <a:t>Rising interest rates and the impact it may have on the refinancings of </a:t>
            </a:r>
            <a:r>
              <a:rPr lang="en-US" sz="1300" b="0" dirty="0" err="1">
                <a:solidFill>
                  <a:schemeClr val="tx1"/>
                </a:solidFill>
              </a:rPr>
              <a:t>Caa</a:t>
            </a:r>
            <a:r>
              <a:rPr lang="en-US" sz="1300" b="0" dirty="0">
                <a:solidFill>
                  <a:schemeClr val="tx1"/>
                </a:solidFill>
              </a:rPr>
              <a:t> credits with maturing debt in 2024/25</a:t>
            </a:r>
          </a:p>
          <a:p>
            <a:pPr marL="285750" indent="-285750">
              <a:buFont typeface="Wingdings" panose="05000000000000000000" pitchFamily="2" charset="2"/>
              <a:buChar char="Ø"/>
            </a:pPr>
            <a:r>
              <a:rPr lang="en-US" sz="1300" b="0" dirty="0">
                <a:solidFill>
                  <a:schemeClr val="tx1"/>
                </a:solidFill>
              </a:rPr>
              <a:t>Challenging CLO environment:  Muted new issuance; Proportion of CLOs outside of their reinvestment period given economics</a:t>
            </a:r>
          </a:p>
          <a:p>
            <a:pPr marL="285750" indent="-285750">
              <a:buFont typeface="Wingdings" panose="05000000000000000000" pitchFamily="2" charset="2"/>
              <a:buChar char="Ø"/>
            </a:pPr>
            <a:r>
              <a:rPr lang="en-US" sz="1300" b="0" dirty="0">
                <a:solidFill>
                  <a:schemeClr val="tx1"/>
                </a:solidFill>
              </a:rPr>
              <a:t>Continued/escalating geopolitical situation</a:t>
            </a:r>
          </a:p>
          <a:p>
            <a:pPr marL="285750" indent="-285750">
              <a:buFont typeface="Wingdings" panose="05000000000000000000" pitchFamily="2" charset="2"/>
              <a:buChar char="Ø"/>
            </a:pPr>
            <a:r>
              <a:rPr lang="en-US" sz="1300" b="0" dirty="0">
                <a:solidFill>
                  <a:schemeClr val="tx1"/>
                </a:solidFill>
              </a:rPr>
              <a:t>Lack of deals in the credit market; muted M&amp;A volumes </a:t>
            </a:r>
          </a:p>
          <a:p>
            <a:pPr marL="285750" indent="-285750">
              <a:buFont typeface="Wingdings" panose="05000000000000000000" pitchFamily="2" charset="2"/>
              <a:buChar char="Ø"/>
            </a:pPr>
            <a:r>
              <a:rPr lang="en-US" sz="1300" b="0" dirty="0">
                <a:solidFill>
                  <a:schemeClr val="tx1"/>
                </a:solidFill>
              </a:rPr>
              <a:t>Uncertain regulatory environment for traditional bank market and the potential impact this may have on pro rata leveraged loans</a:t>
            </a:r>
          </a:p>
          <a:p>
            <a:endParaRPr lang="en-US" sz="1300" b="0" dirty="0">
              <a:solidFill>
                <a:schemeClr val="tx1"/>
              </a:solidFill>
            </a:endParaRPr>
          </a:p>
          <a:p>
            <a:endParaRPr lang="en-US" sz="1300" b="0" dirty="0">
              <a:solidFill>
                <a:schemeClr val="tx1"/>
              </a:solidFill>
            </a:endParaRPr>
          </a:p>
          <a:p>
            <a:pPr marL="285750" indent="-285750">
              <a:buFont typeface="Wingdings" panose="05000000000000000000" pitchFamily="2" charset="2"/>
              <a:buChar char="Ø"/>
            </a:pPr>
            <a:endParaRPr lang="en-US" sz="1300" b="0" dirty="0">
              <a:solidFill>
                <a:schemeClr val="tx1"/>
              </a:solidFill>
            </a:endParaRPr>
          </a:p>
        </p:txBody>
      </p:sp>
    </p:spTree>
    <p:extLst>
      <p:ext uri="{BB962C8B-B14F-4D97-AF65-F5344CB8AC3E}">
        <p14:creationId xmlns:p14="http://schemas.microsoft.com/office/powerpoint/2010/main" val="920330481"/>
      </p:ext>
    </p:extLst>
  </p:cSld>
  <p:clrMapOvr>
    <a:masterClrMapping/>
  </p:clrMapOvr>
</p:sld>
</file>

<file path=ppt/theme/theme1.xml><?xml version="1.0" encoding="utf-8"?>
<a:theme xmlns:a="http://schemas.openxmlformats.org/drawingml/2006/main" name="1_Refinitiv Template_180917_v2">
  <a:themeElements>
    <a:clrScheme name="Refinitiv 1">
      <a:dk1>
        <a:srgbClr val="000000"/>
      </a:dk1>
      <a:lt1>
        <a:srgbClr val="FFFFFF"/>
      </a:lt1>
      <a:dk2>
        <a:srgbClr val="001DFF"/>
      </a:dk2>
      <a:lt2>
        <a:srgbClr val="D9D9D9"/>
      </a:lt2>
      <a:accent1>
        <a:srgbClr val="001DFF"/>
      </a:accent1>
      <a:accent2>
        <a:srgbClr val="00CFD3"/>
      </a:accent2>
      <a:accent3>
        <a:srgbClr val="9063CC"/>
      </a:accent3>
      <a:accent4>
        <a:srgbClr val="00C389"/>
      </a:accent4>
      <a:accent5>
        <a:srgbClr val="FF5000"/>
      </a:accent5>
      <a:accent6>
        <a:srgbClr val="FFC800"/>
      </a:accent6>
      <a:hlink>
        <a:srgbClr val="001DFF"/>
      </a:hlink>
      <a:folHlink>
        <a:srgbClr val="001D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EEE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_PowerPoint_Digital Only_16x9_OptA_ProximaNova" id="{5C8AF2BB-462D-A440-B47D-7F1482CB50E5}" vid="{C46E3498-B970-EF47-B38E-09EF157F76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finitiv">
    <a:dk1>
      <a:srgbClr val="000000"/>
    </a:dk1>
    <a:lt1>
      <a:srgbClr val="FFFFFF"/>
    </a:lt1>
    <a:dk2>
      <a:srgbClr val="001EFF"/>
    </a:dk2>
    <a:lt2>
      <a:srgbClr val="D8DAD9"/>
    </a:lt2>
    <a:accent1>
      <a:srgbClr val="001EFF"/>
    </a:accent1>
    <a:accent2>
      <a:srgbClr val="FF5000"/>
    </a:accent2>
    <a:accent3>
      <a:srgbClr val="FFC800"/>
    </a:accent3>
    <a:accent4>
      <a:srgbClr val="00D0D3"/>
    </a:accent4>
    <a:accent5>
      <a:srgbClr val="9064CD"/>
    </a:accent5>
    <a:accent6>
      <a:srgbClr val="00C389"/>
    </a:accent6>
    <a:hlink>
      <a:srgbClr val="00D0D3"/>
    </a:hlink>
    <a:folHlink>
      <a:srgbClr val="001EFF"/>
    </a:folHlink>
  </a:clrScheme>
  <a:fontScheme name="Refimitiv">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173</TotalTime>
  <Words>2869</Words>
  <Application>Microsoft Office PowerPoint</Application>
  <PresentationFormat>Widescreen</PresentationFormat>
  <Paragraphs>205</Paragraphs>
  <Slides>31</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Arial </vt:lpstr>
      <vt:lpstr>Arial Body</vt:lpstr>
      <vt:lpstr>Arial Bold</vt:lpstr>
      <vt:lpstr>Arial Regular</vt:lpstr>
      <vt:lpstr>Calibri</vt:lpstr>
      <vt:lpstr>Proxima Nova</vt:lpstr>
      <vt:lpstr>Proxima Nova Regular</vt:lpstr>
      <vt:lpstr>Proxima Nova Semibold</vt:lpstr>
      <vt:lpstr>System Font Regular</vt:lpstr>
      <vt:lpstr>Times New Roman</vt:lpstr>
      <vt:lpstr>Wingdings</vt:lpstr>
      <vt:lpstr>1_Refinitiv Template_180917_v2</vt:lpstr>
      <vt:lpstr>The Leveraged, Private Debt and Asset Based Loan Markets in 1H23  1H23 Review &amp; 3Q23 Expectations </vt:lpstr>
      <vt:lpstr>1H23 Leveraged Loan Market trends &amp; 3Q23 expectations</vt:lpstr>
      <vt:lpstr>US leveraged loan and bond issuance down dramatically</vt:lpstr>
      <vt:lpstr>Yields on BB and single B credits at highest levels since 2008 credit crisis</vt:lpstr>
      <vt:lpstr>Liquidity becomes more precious amid retail fund outflows and CLO issuance slows in June</vt:lpstr>
      <vt:lpstr>Maturity wall for institutional loan volume has been pushed out…… somewhat</vt:lpstr>
      <vt:lpstr>1H23 US M&amp;A loan volume down 68% y-o-y; 2Q23 total off 60% in BSL market</vt:lpstr>
      <vt:lpstr>Green shoots? Steady but very limited M&amp;A</vt:lpstr>
      <vt:lpstr>Refinitiv LPC’s Quarterly Buyside &amp; Sellside Survey Results</vt:lpstr>
      <vt:lpstr>Growing role of Direct Lenders</vt:lpstr>
      <vt:lpstr>Total assets in BDCs increased to US$280bn in 1Q23, a 2.4% gain from 4Q22 and 21% above the same period last year</vt:lpstr>
      <vt:lpstr>Only US$9.8bn of middle market private debt fundraisings were tracked in 2Q23, the lowest mark since 3Q16</vt:lpstr>
      <vt:lpstr>In terms of volume numbers, 3Q22 turned out to be a tale of two markets between direct and syndicated sponsored segments</vt:lpstr>
      <vt:lpstr>Direct lenders gained volume share in 2Q23, logging 2.6x more volume than what was syndicated</vt:lpstr>
      <vt:lpstr>Sponsored MM LBO volume continued its decline in 2Q23, totaling  US$6bn in 2Q23, the lowest since 3Q20 </vt:lpstr>
      <vt:lpstr>With very light syndicated LBO activity in the quarter, direct lending LBO volume was a whopping 11.5x higher than syndicated volume</vt:lpstr>
      <vt:lpstr>Unitranche volume declined for the fourth consecutive quarter to US$9.4bn in 2Q23, the lowest since 2Q20 </vt:lpstr>
      <vt:lpstr>Leverage increased for direct lending deals but continued to move lower for bank-led transactions in 2Q23</vt:lpstr>
      <vt:lpstr>Direct lender-led sponsored middle market yield premium over large corporate deals declined in 2Q23 to just over 200bp</vt:lpstr>
      <vt:lpstr>The average interest coverage ratio on new loans slipped to 2.20x in 2Q23, the lowest level since LPC started tracking this data</vt:lpstr>
      <vt:lpstr>ABL Overview</vt:lpstr>
      <vt:lpstr>Syndicated ABL volume set an all-time high in the first half of 2023</vt:lpstr>
      <vt:lpstr>1H23 New ABL assets totaled US$15.9bn, down 21%</vt:lpstr>
      <vt:lpstr>ABL Credit line utilization increases</vt:lpstr>
      <vt:lpstr>Credit quality deteriorates as the volume of criticized and non-accruing loans increases</vt:lpstr>
      <vt:lpstr>Asset Based Lending – Industry view</vt:lpstr>
      <vt:lpstr>Average ABL pricing remained flat in 2Q23 but spread dispersion shifts sharply</vt:lpstr>
      <vt:lpstr>Cash flow deal spreads remain stable if higher; Price discovery remains concern amid limited pool of comparables</vt:lpstr>
      <vt:lpstr>Committed ABL holdings at record highs; Market refresh of existing credits</vt:lpstr>
      <vt:lpstr>Regions Disclaimer Notice</vt:lpstr>
      <vt:lpstr>Refinitiv 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slides</dc:title>
  <dc:creator>Microsoft Office User</dc:creator>
  <cp:lastModifiedBy>Barry Bobrow</cp:lastModifiedBy>
  <cp:revision>8</cp:revision>
  <dcterms:created xsi:type="dcterms:W3CDTF">2018-09-27T22:15:15Z</dcterms:created>
  <dcterms:modified xsi:type="dcterms:W3CDTF">2023-08-17T15:35:49Z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2674829</vt:lpwstr>
  </property>
  <property fmtid="{D5CDD505-2E9C-101B-9397-08002B2CF9AE}" pid="3" name="Offisync_UpdateToken">
    <vt:lpwstr>10</vt:lpwstr>
  </property>
  <property fmtid="{D5CDD505-2E9C-101B-9397-08002B2CF9AE}" pid="4" name="Offisync_ProviderInitializationData">
    <vt:lpwstr>https://thehub.thomsonreuters.com</vt:lpwstr>
  </property>
  <property fmtid="{D5CDD505-2E9C-101B-9397-08002B2CF9AE}" pid="5" name="Jive_LatestUserAccountName">
    <vt:lpwstr>8007807</vt:lpwstr>
  </property>
  <property fmtid="{D5CDD505-2E9C-101B-9397-08002B2CF9AE}" pid="6" name="Offisync_ServerID">
    <vt:lpwstr>827ef9c6-9019-45bb-9c94-05eb52e667cd</vt:lpwstr>
  </property>
  <property fmtid="{D5CDD505-2E9C-101B-9397-08002B2CF9AE}" pid="7" name="Jive_VersionGuid">
    <vt:lpwstr>5f2d166b-6199-4536-9c2d-f221de10e11e</vt:lpwstr>
  </property>
  <property fmtid="{D5CDD505-2E9C-101B-9397-08002B2CF9AE}" pid="8" name="Jive_ModifiedButNotPublished">
    <vt:lpwstr>True</vt:lpwstr>
  </property>
  <property fmtid="{D5CDD505-2E9C-101B-9397-08002B2CF9AE}" pid="9" name="_NewReviewCycle">
    <vt:lpwstr/>
  </property>
  <property fmtid="{D5CDD505-2E9C-101B-9397-08002B2CF9AE}" pid="10" name="MSIP_Label_16ffedc7-8dd7-4346-b906-eaa072ee5258_Name">
    <vt:lpwstr>Corporate</vt:lpwstr>
  </property>
  <property fmtid="{D5CDD505-2E9C-101B-9397-08002B2CF9AE}" pid="11" name="ClassificationContentMarkingHeaderLocations">
    <vt:lpwstr>1_Refinitiv Template_180917_v2:9</vt:lpwstr>
  </property>
  <property fmtid="{D5CDD505-2E9C-101B-9397-08002B2CF9AE}" pid="12" name="MSIP_Label_16ffedc7-8dd7-4346-b906-eaa072ee5258_SiteId">
    <vt:lpwstr>287e9f0e-91ec-4cf0-b7a4-c63898072181</vt:lpwstr>
  </property>
  <property fmtid="{D5CDD505-2E9C-101B-9397-08002B2CF9AE}" pid="13" name="MSIP_Label_16ffedc7-8dd7-4346-b906-eaa072ee5258_Method">
    <vt:lpwstr>Standard</vt:lpwstr>
  </property>
  <property fmtid="{D5CDD505-2E9C-101B-9397-08002B2CF9AE}" pid="14" name="ClassificationContentMarkingHeaderText">
    <vt:lpwstr>CORPORATE</vt:lpwstr>
  </property>
  <property fmtid="{D5CDD505-2E9C-101B-9397-08002B2CF9AE}" pid="15" name="MSIP_Label_16ffedc7-8dd7-4346-b906-eaa072ee5258_Enabled">
    <vt:lpwstr>true</vt:lpwstr>
  </property>
  <property fmtid="{D5CDD505-2E9C-101B-9397-08002B2CF9AE}" pid="16" name="MSIP_Label_16ffedc7-8dd7-4346-b906-eaa072ee5258_SetDate">
    <vt:lpwstr>2023-07-24T17:53:14Z</vt:lpwstr>
  </property>
  <property fmtid="{D5CDD505-2E9C-101B-9397-08002B2CF9AE}" pid="17" name="MSIP_Label_16ffedc7-8dd7-4346-b906-eaa072ee5258_ActionId">
    <vt:lpwstr>f550dac4-1854-4f08-a422-7195a26e2ec3</vt:lpwstr>
  </property>
  <property fmtid="{D5CDD505-2E9C-101B-9397-08002B2CF9AE}" pid="18" name="MSIP_Label_16ffedc7-8dd7-4346-b906-eaa072ee5258_ContentBits">
    <vt:lpwstr>1</vt:lpwstr>
  </property>
  <property fmtid="{D5CDD505-2E9C-101B-9397-08002B2CF9AE}" pid="19" name="MSIP_Label_c40dd8de-ade1-4a71-9328-0823b39faa13_Enabled">
    <vt:lpwstr>true</vt:lpwstr>
  </property>
  <property fmtid="{D5CDD505-2E9C-101B-9397-08002B2CF9AE}" pid="20" name="MSIP_Label_c40dd8de-ade1-4a71-9328-0823b39faa13_SetDate">
    <vt:lpwstr>2023-07-31T17:50:19Z</vt:lpwstr>
  </property>
  <property fmtid="{D5CDD505-2E9C-101B-9397-08002B2CF9AE}" pid="21" name="MSIP_Label_c40dd8de-ade1-4a71-9328-0823b39faa13_Method">
    <vt:lpwstr>Standard</vt:lpwstr>
  </property>
  <property fmtid="{D5CDD505-2E9C-101B-9397-08002B2CF9AE}" pid="22" name="MSIP_Label_c40dd8de-ade1-4a71-9328-0823b39faa13_Name">
    <vt:lpwstr>c40dd8de-ade1-4a71-9328-0823b39faa13</vt:lpwstr>
  </property>
  <property fmtid="{D5CDD505-2E9C-101B-9397-08002B2CF9AE}" pid="23" name="MSIP_Label_c40dd8de-ade1-4a71-9328-0823b39faa13_SiteId">
    <vt:lpwstr>5106ea48-5455-4f16-9fdc-caa5bfaf19dd</vt:lpwstr>
  </property>
  <property fmtid="{D5CDD505-2E9C-101B-9397-08002B2CF9AE}" pid="24" name="MSIP_Label_c40dd8de-ade1-4a71-9328-0823b39faa13_ActionId">
    <vt:lpwstr>8b1ad8f2-6cb6-40d8-8903-e75f709f72f5</vt:lpwstr>
  </property>
  <property fmtid="{D5CDD505-2E9C-101B-9397-08002B2CF9AE}" pid="25" name="MSIP_Label_c40dd8de-ade1-4a71-9328-0823b39faa13_ContentBits">
    <vt:lpwstr>2</vt:lpwstr>
  </property>
  <property fmtid="{D5CDD505-2E9C-101B-9397-08002B2CF9AE}" pid="26" name="ClassificationContentMarkingFooterLocations">
    <vt:lpwstr>1_Refinitiv Template_180917_v2:10</vt:lpwstr>
  </property>
  <property fmtid="{D5CDD505-2E9C-101B-9397-08002B2CF9AE}" pid="27" name="ClassificationContentMarkingFooterText">
    <vt:lpwstr>Internal Use</vt:lpwstr>
  </property>
</Properties>
</file>